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rizontal Scroll 7"/>
          <p:cNvSpPr/>
          <p:nvPr/>
        </p:nvSpPr>
        <p:spPr>
          <a:xfrm>
            <a:off x="457200" y="762000"/>
            <a:ext cx="8229600" cy="2590800"/>
          </a:xfrm>
          <a:prstGeom prst="horizontalScroll">
            <a:avLst/>
          </a:prstGeom>
          <a:gradFill>
            <a:gsLst>
              <a:gs pos="0">
                <a:srgbClr val="99FF33">
                  <a:alpha val="26000"/>
                </a:srgbClr>
              </a:gs>
              <a:gs pos="50000">
                <a:schemeClr val="bg1">
                  <a:alpha val="25000"/>
                </a:schemeClr>
              </a:gs>
              <a:gs pos="100000">
                <a:schemeClr val="tx2">
                  <a:lumMod val="60000"/>
                  <a:lumOff val="40000"/>
                  <a:alpha val="31000"/>
                </a:schemeClr>
              </a:gs>
            </a:gsLst>
            <a:lin ang="5400000" scaled="0"/>
          </a:gradFill>
          <a:ln>
            <a:gradFill>
              <a:gsLst>
                <a:gs pos="0">
                  <a:srgbClr val="99FF33"/>
                </a:gs>
                <a:gs pos="50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gradFill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066800"/>
            <a:ext cx="7848600" cy="1981200"/>
          </a:xfrm>
        </p:spPr>
        <p:txBody>
          <a:bodyPr>
            <a:noAutofit/>
          </a:bodyPr>
          <a:lstStyle>
            <a:lvl1pPr>
              <a:defRPr sz="5400">
                <a:latin typeface="Segoe U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814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78C84-8BAC-48D9-AC7A-43BFB19B8A3C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A94B5-BE0F-4045-8BC5-2BD2752E69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10A99-8908-4EBA-9F24-8943F428E9FC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77B60-5DEA-455B-B142-52A8BDE8A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9D8F1-7501-411D-8961-41BE618E7D4B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28879-EA94-4DFC-9086-CA7E24719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381000" y="1600200"/>
            <a:ext cx="8382000" cy="4495800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 Diagonal Corner Rectangle 6"/>
          <p:cNvSpPr/>
          <p:nvPr/>
        </p:nvSpPr>
        <p:spPr>
          <a:xfrm>
            <a:off x="381000" y="228600"/>
            <a:ext cx="8382000" cy="1219200"/>
          </a:xfrm>
          <a:prstGeom prst="round2DiagRect">
            <a:avLst/>
          </a:prstGeom>
          <a:gradFill>
            <a:gsLst>
              <a:gs pos="0">
                <a:srgbClr val="99FF33">
                  <a:alpha val="26000"/>
                </a:srgbClr>
              </a:gs>
              <a:gs pos="50000">
                <a:schemeClr val="bg1">
                  <a:alpha val="25000"/>
                </a:schemeClr>
              </a:gs>
              <a:gs pos="100000">
                <a:schemeClr val="tx2">
                  <a:lumMod val="60000"/>
                  <a:lumOff val="40000"/>
                  <a:alpha val="31000"/>
                </a:schemeClr>
              </a:gs>
            </a:gsLst>
            <a:lin ang="5400000" scaled="0"/>
          </a:gradFill>
          <a:ln>
            <a:gradFill>
              <a:gsLst>
                <a:gs pos="0">
                  <a:srgbClr val="99FF33"/>
                </a:gs>
                <a:gs pos="50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82000" cy="4525963"/>
          </a:xfrm>
          <a:ln>
            <a:gradFill>
              <a:gsLst>
                <a:gs pos="0">
                  <a:srgbClr val="99FF33"/>
                </a:gs>
                <a:gs pos="50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D2B06-8B4A-4052-BB4E-F476E6FB9C89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9DF28-CCCA-4DB0-99FA-7455346AFA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BB42D-F063-445C-8CDF-B4425E69F421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33841-7A63-4B0A-A5A1-4C4CFE0C4A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51B34-9247-48DB-B961-29D9642A9380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FC81F-CE73-4739-91DA-8A4C44718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A9805-A6CD-4A88-A765-EDB8A47EB356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7A3B7-BB73-49A3-9790-6EB50D7D73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65BBE-F0E4-42D3-8894-94294D295F0A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E11A4-FFEA-42C4-AAE3-6016746563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31A4B-0499-4EDF-A235-90F42FB748A2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75FA7-1FA9-4DED-9DDA-C893362885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EB7E5-E6BE-4869-8B27-D6850B0DE3C8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8B034-6B8C-404E-90B4-F71B88EAA5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ame 7"/>
          <p:cNvSpPr/>
          <p:nvPr/>
        </p:nvSpPr>
        <p:spPr>
          <a:xfrm>
            <a:off x="228600" y="228600"/>
            <a:ext cx="6705600" cy="5029200"/>
          </a:xfrm>
          <a:prstGeom prst="frame">
            <a:avLst/>
          </a:prstGeom>
          <a:ln>
            <a:gradFill>
              <a:gsLst>
                <a:gs pos="0">
                  <a:srgbClr val="99FF33"/>
                </a:gs>
                <a:gs pos="50000">
                  <a:schemeClr val="bg1"/>
                </a:gs>
                <a:gs pos="100000">
                  <a:schemeClr val="tx2">
                    <a:lumMod val="75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5486400" cy="56673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838199"/>
            <a:ext cx="5486400" cy="3810001"/>
          </a:xfrm>
          <a:gradFill>
            <a:gsLst>
              <a:gs pos="0">
                <a:srgbClr val="99FF33">
                  <a:alpha val="23000"/>
                </a:srgbClr>
              </a:gs>
              <a:gs pos="50000">
                <a:schemeClr val="bg1">
                  <a:alpha val="17000"/>
                </a:schemeClr>
              </a:gs>
              <a:gs pos="100000">
                <a:schemeClr val="tx2">
                  <a:lumMod val="75000"/>
                  <a:alpha val="59000"/>
                </a:schemeClr>
              </a:gs>
            </a:gsLst>
            <a:lin ang="5400000" scaled="0"/>
          </a:gra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4200" y="381000"/>
            <a:ext cx="2209800" cy="46482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0C07C-5971-4FBD-A936-A19290091986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8AA7B-C7E0-49E9-AEED-881293C060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1E7217-AFC5-4144-8935-A301361D8FA0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F3516C-890B-4FFB-8153-62353DD685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gradFill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34" name="Picture 41" descr="B_B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6200" y="563880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7" presetClass="entr" presetSubtype="0" fill="hold" nodeType="click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27" presetClass="entr" presetSubtype="0" fill="hold" nodeType="with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27" presetClass="entr" presetSubtype="0" fill="hold" nodeType="with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27" presetClass="entr" presetSubtype="0" fill="hold" nodeType="with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27" presetClass="entr" presetSubtype="0" fill="hold" nodeType="with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99FF33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FF33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FF33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FF33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FF33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FF33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FF33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FF33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FF33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smtClean="0">
                <a:latin typeface="Andalus" pitchFamily="18" charset="-78"/>
                <a:cs typeface="Andalus" pitchFamily="18" charset="-78"/>
              </a:rPr>
              <a:t>Perancangan Jaringan Untuk Akses Publik dan Private</a:t>
            </a:r>
            <a:endParaRPr lang="id-ID" sz="48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3962400"/>
            <a:ext cx="6400800" cy="1752600"/>
          </a:xfrm>
        </p:spPr>
        <p:txBody>
          <a:bodyPr>
            <a:normAutofit/>
          </a:bodyPr>
          <a:lstStyle/>
          <a:p>
            <a:r>
              <a:rPr lang="en-US" sz="2000" smtClean="0"/>
              <a:t>Oleh:</a:t>
            </a:r>
          </a:p>
          <a:p>
            <a:r>
              <a:rPr lang="en-US" sz="2000" b="1" smtClean="0">
                <a:latin typeface="Comic Sans MS" pitchFamily="66" charset="0"/>
              </a:rPr>
              <a:t>Fransiska Utami Dewi Laseno (13973/09)</a:t>
            </a:r>
          </a:p>
          <a:p>
            <a:r>
              <a:rPr lang="en-US" sz="2000" b="1" smtClean="0">
                <a:latin typeface="Comic Sans MS" pitchFamily="66" charset="0"/>
              </a:rPr>
              <a:t>Triasasnova (13966/2009)</a:t>
            </a:r>
          </a:p>
          <a:p>
            <a:r>
              <a:rPr lang="en-US" sz="2000" b="1" smtClean="0">
                <a:latin typeface="Comic Sans MS" pitchFamily="66" charset="0"/>
              </a:rPr>
              <a:t>Anggi Hadi Wijaya (16739/2010)</a:t>
            </a:r>
          </a:p>
        </p:txBody>
      </p:sp>
      <p:pic>
        <p:nvPicPr>
          <p:cNvPr id="1026" name="Picture 2" descr="D:\Picture\Animasi\1\AddEmoticons0091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5105400"/>
            <a:ext cx="2209800" cy="1657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Konsep Rancangan </a:t>
            </a:r>
            <a:r>
              <a:rPr lang="en-US" dirty="0" err="1" smtClean="0"/>
              <a:t>J</a:t>
            </a:r>
            <a:r>
              <a:rPr lang="en-US" smtClean="0"/>
              <a:t>aringan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2672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2800" smtClean="0">
                <a:solidFill>
                  <a:srgbClr val="FFFF00"/>
                </a:solidFill>
              </a:rPr>
              <a:t>Gedung</a:t>
            </a:r>
            <a:r>
              <a:rPr lang="en-US" sz="2800" smtClean="0">
                <a:solidFill>
                  <a:srgbClr val="FFFF00"/>
                </a:solidFill>
              </a:rPr>
              <a:t> 1 dan 2 merupakan gedung yang terletak di Padang</a:t>
            </a:r>
          </a:p>
          <a:p>
            <a:pPr lvl="1" algn="just"/>
            <a:r>
              <a:rPr lang="en-US" sz="2400" smtClean="0">
                <a:solidFill>
                  <a:srgbClr val="FFFF00"/>
                </a:solidFill>
              </a:rPr>
              <a:t>Gedung 1 dan 2 ini terdiri dari 2 lantai.</a:t>
            </a:r>
          </a:p>
          <a:p>
            <a:pPr lvl="1" algn="just"/>
            <a:r>
              <a:rPr lang="en-US" sz="2400" smtClean="0">
                <a:solidFill>
                  <a:srgbClr val="FFFF00"/>
                </a:solidFill>
              </a:rPr>
              <a:t>Tersedia 2 buah ruangan untuk setiap lantai.</a:t>
            </a:r>
          </a:p>
          <a:p>
            <a:pPr lvl="1" algn="just"/>
            <a:r>
              <a:rPr lang="en-US" sz="2400" smtClean="0">
                <a:solidFill>
                  <a:srgbClr val="FFFF00"/>
                </a:solidFill>
              </a:rPr>
              <a:t>Karena letak gedung berdekatan, server dan router utama terletak pada gedung 1 (gedung pusat).</a:t>
            </a:r>
          </a:p>
          <a:p>
            <a:pPr algn="just"/>
            <a:r>
              <a:rPr lang="en-US" sz="2800" smtClean="0">
                <a:solidFill>
                  <a:srgbClr val="FFFF00"/>
                </a:solidFill>
              </a:rPr>
              <a:t>Gedung 3 terletak </a:t>
            </a:r>
            <a:r>
              <a:rPr lang="en-US" sz="2800" smtClean="0">
                <a:solidFill>
                  <a:srgbClr val="FFFF00"/>
                </a:solidFill>
              </a:rPr>
              <a:t>di </a:t>
            </a:r>
            <a:r>
              <a:rPr lang="en-US" sz="2800" smtClean="0">
                <a:solidFill>
                  <a:srgbClr val="FFFF00"/>
                </a:solidFill>
              </a:rPr>
              <a:t>Bukittinggi</a:t>
            </a:r>
          </a:p>
          <a:p>
            <a:pPr lvl="1" algn="just"/>
            <a:r>
              <a:rPr lang="en-US" sz="2400" smtClean="0">
                <a:solidFill>
                  <a:srgbClr val="FFFF00"/>
                </a:solidFill>
              </a:rPr>
              <a:t>Gedung 3 ini hanya memiliki 1 lantai dan memiliki 2 buah ruangan.</a:t>
            </a:r>
            <a:endParaRPr lang="en-US" smtClean="0">
              <a:solidFill>
                <a:srgbClr val="FFFF00"/>
              </a:solidFill>
            </a:endParaRPr>
          </a:p>
          <a:p>
            <a:pPr algn="just"/>
            <a:r>
              <a:rPr lang="en-US" sz="2800" smtClean="0">
                <a:solidFill>
                  <a:srgbClr val="FFFF00"/>
                </a:solidFill>
              </a:rPr>
              <a:t>Ketiga gedung dapat mengakses server utama yang berada di gedung 1.</a:t>
            </a:r>
            <a:endParaRPr lang="id-ID" sz="2800" dirty="0">
              <a:solidFill>
                <a:srgbClr val="FFFF00"/>
              </a:solidFill>
            </a:endParaRPr>
          </a:p>
        </p:txBody>
      </p:sp>
      <p:pic>
        <p:nvPicPr>
          <p:cNvPr id="3074" name="Picture 2" descr="D:\Picture\Animasi\1\AddEmoticons00912.gif">
            <a:hlinkClick r:id="rId2" action="ppaction://hlinksldjump">
              <a:snd r:embed="rId3" name="whoosh.wav" builtIn="1"/>
            </a:hlinkClick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6019800"/>
            <a:ext cx="986790" cy="704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Gambar Rancangan</a:t>
            </a:r>
            <a:endParaRPr lang="id-ID" dirty="0"/>
          </a:p>
        </p:txBody>
      </p:sp>
      <p:pic>
        <p:nvPicPr>
          <p:cNvPr id="2051" name="Picture 3" descr="D:\Picture\Animasi\1\AddEmoticons00914.gif">
            <a:hlinkClick r:id="" action="ppaction://hlinkshowjump?jump=lastslideviewed">
              <a:snd r:embed="rId2" name="Song.wav"/>
            </a:hlinkClick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5905500"/>
            <a:ext cx="1022350" cy="876300"/>
          </a:xfrm>
          <a:prstGeom prst="rect">
            <a:avLst/>
          </a:prstGeom>
          <a:noFill/>
        </p:spPr>
      </p:pic>
      <p:pic>
        <p:nvPicPr>
          <p:cNvPr id="2052" name="Picture 4" descr="E:\tgs kelompok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371600" y="1755317"/>
            <a:ext cx="6629400" cy="4687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Pengalamatan</a:t>
            </a:r>
            <a:r>
              <a:rPr lang="en-US" smtClean="0"/>
              <a:t> </a:t>
            </a:r>
            <a:r>
              <a:rPr lang="en-US" smtClean="0"/>
              <a:t>IP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Arial" charset="0"/>
              <a:buNone/>
            </a:pPr>
            <a:r>
              <a:rPr lang="en-US" sz="2600" i="1" smtClean="0">
                <a:solidFill>
                  <a:srgbClr val="FFFF00"/>
                </a:solidFill>
              </a:rPr>
              <a:t>Public </a:t>
            </a:r>
            <a:r>
              <a:rPr lang="en-US" sz="2600" smtClean="0">
                <a:solidFill>
                  <a:srgbClr val="FFFF00"/>
                </a:solidFill>
              </a:rPr>
              <a:t>IP ada </a:t>
            </a:r>
            <a:r>
              <a:rPr lang="en-US" sz="2600" smtClean="0">
                <a:solidFill>
                  <a:srgbClr val="FFFF00"/>
                </a:solidFill>
              </a:rPr>
              <a:t>2 </a:t>
            </a:r>
            <a:r>
              <a:rPr lang="en-US" sz="2600" smtClean="0">
                <a:solidFill>
                  <a:srgbClr val="FFFF00"/>
                </a:solidFill>
              </a:rPr>
              <a:t>yaitu:</a:t>
            </a:r>
            <a:endParaRPr lang="en-US" sz="2600" dirty="0" smtClean="0">
              <a:solidFill>
                <a:srgbClr val="FFFF00"/>
              </a:solidFill>
            </a:endParaRPr>
          </a:p>
          <a:p>
            <a:pPr algn="just">
              <a:buFont typeface="Arial" charset="0"/>
              <a:buChar char="•"/>
            </a:pPr>
            <a:r>
              <a:rPr lang="en-US" sz="2600" dirty="0" smtClean="0">
                <a:solidFill>
                  <a:srgbClr val="FFFF00"/>
                </a:solidFill>
              </a:rPr>
              <a:t>1 </a:t>
            </a:r>
            <a:r>
              <a:rPr lang="en-US" sz="2600" dirty="0" err="1" smtClean="0">
                <a:solidFill>
                  <a:srgbClr val="FFFF00"/>
                </a:solidFill>
              </a:rPr>
              <a:t>untuk</a:t>
            </a:r>
            <a:r>
              <a:rPr lang="en-US" sz="2600" dirty="0" smtClean="0">
                <a:solidFill>
                  <a:srgbClr val="FFFF00"/>
                </a:solidFill>
              </a:rPr>
              <a:t> </a:t>
            </a:r>
            <a:r>
              <a:rPr lang="en-US" sz="2600" dirty="0" err="1" smtClean="0">
                <a:solidFill>
                  <a:srgbClr val="FFFF00"/>
                </a:solidFill>
              </a:rPr>
              <a:t>gedung</a:t>
            </a:r>
            <a:r>
              <a:rPr lang="en-US" sz="2600" dirty="0" smtClean="0">
                <a:solidFill>
                  <a:srgbClr val="FFFF00"/>
                </a:solidFill>
              </a:rPr>
              <a:t> </a:t>
            </a:r>
            <a:r>
              <a:rPr lang="en-US" sz="2600" err="1" smtClean="0">
                <a:solidFill>
                  <a:srgbClr val="FFFF00"/>
                </a:solidFill>
              </a:rPr>
              <a:t>di</a:t>
            </a:r>
            <a:r>
              <a:rPr lang="en-US" sz="2600" smtClean="0">
                <a:solidFill>
                  <a:srgbClr val="FFFF00"/>
                </a:solidFill>
              </a:rPr>
              <a:t> </a:t>
            </a:r>
            <a:r>
              <a:rPr lang="en-US" sz="2600" smtClean="0">
                <a:solidFill>
                  <a:srgbClr val="FFFF00"/>
                </a:solidFill>
              </a:rPr>
              <a:t>Padang: 192.168.1.17/24</a:t>
            </a:r>
            <a:endParaRPr lang="en-US" sz="2600" dirty="0" smtClean="0">
              <a:solidFill>
                <a:srgbClr val="FFFF00"/>
              </a:solidFill>
            </a:endParaRPr>
          </a:p>
          <a:p>
            <a:pPr algn="just">
              <a:buFont typeface="Arial" charset="0"/>
              <a:buChar char="•"/>
            </a:pPr>
            <a:r>
              <a:rPr lang="en-US" sz="2600" dirty="0" smtClean="0">
                <a:solidFill>
                  <a:srgbClr val="FFFF00"/>
                </a:solidFill>
              </a:rPr>
              <a:t>1 </a:t>
            </a:r>
            <a:r>
              <a:rPr lang="en-US" sz="2600" dirty="0" err="1" smtClean="0">
                <a:solidFill>
                  <a:srgbClr val="FFFF00"/>
                </a:solidFill>
              </a:rPr>
              <a:t>untuk</a:t>
            </a:r>
            <a:r>
              <a:rPr lang="en-US" sz="2600" dirty="0" smtClean="0">
                <a:solidFill>
                  <a:srgbClr val="FFFF00"/>
                </a:solidFill>
              </a:rPr>
              <a:t> </a:t>
            </a:r>
            <a:r>
              <a:rPr lang="en-US" sz="2600" dirty="0" err="1" smtClean="0">
                <a:solidFill>
                  <a:srgbClr val="FFFF00"/>
                </a:solidFill>
              </a:rPr>
              <a:t>gedung</a:t>
            </a:r>
            <a:r>
              <a:rPr lang="en-US" sz="2600" dirty="0" smtClean="0">
                <a:solidFill>
                  <a:srgbClr val="FFFF00"/>
                </a:solidFill>
              </a:rPr>
              <a:t> </a:t>
            </a:r>
            <a:r>
              <a:rPr lang="en-US" sz="2600" err="1" smtClean="0">
                <a:solidFill>
                  <a:srgbClr val="FFFF00"/>
                </a:solidFill>
              </a:rPr>
              <a:t>di</a:t>
            </a:r>
            <a:r>
              <a:rPr lang="en-US" sz="2600" smtClean="0">
                <a:solidFill>
                  <a:srgbClr val="FFFF00"/>
                </a:solidFill>
              </a:rPr>
              <a:t> </a:t>
            </a:r>
            <a:r>
              <a:rPr lang="en-US" sz="2600" smtClean="0">
                <a:solidFill>
                  <a:srgbClr val="FFFF00"/>
                </a:solidFill>
              </a:rPr>
              <a:t>Bukittinggi: 192.168.8.10/24</a:t>
            </a:r>
            <a:endParaRPr lang="en-US" sz="2600" dirty="0" smtClean="0">
              <a:solidFill>
                <a:srgbClr val="FFFF00"/>
              </a:solidFill>
            </a:endParaRPr>
          </a:p>
          <a:p>
            <a:pPr algn="just">
              <a:buFont typeface="Arial" charset="0"/>
              <a:buNone/>
            </a:pPr>
            <a:r>
              <a:rPr lang="en-US" sz="2600" i="1" smtClean="0">
                <a:solidFill>
                  <a:srgbClr val="FFFF00"/>
                </a:solidFill>
              </a:rPr>
              <a:t>Private </a:t>
            </a:r>
            <a:r>
              <a:rPr lang="en-US" sz="2600" smtClean="0">
                <a:solidFill>
                  <a:srgbClr val="FFFF00"/>
                </a:solidFill>
              </a:rPr>
              <a:t>IP terdiri </a:t>
            </a:r>
            <a:r>
              <a:rPr lang="en-US" sz="2600" dirty="0" err="1" smtClean="0">
                <a:solidFill>
                  <a:srgbClr val="FFFF00"/>
                </a:solidFill>
              </a:rPr>
              <a:t>dari</a:t>
            </a:r>
            <a:r>
              <a:rPr lang="en-US" sz="2600" dirty="0" smtClean="0">
                <a:solidFill>
                  <a:srgbClr val="FFFF00"/>
                </a:solidFill>
              </a:rPr>
              <a:t> </a:t>
            </a:r>
            <a:r>
              <a:rPr lang="en-US" sz="2600" dirty="0" err="1" smtClean="0">
                <a:solidFill>
                  <a:srgbClr val="FFFF00"/>
                </a:solidFill>
              </a:rPr>
              <a:t>jaringan</a:t>
            </a:r>
            <a:r>
              <a:rPr lang="en-US" sz="2600" dirty="0" smtClean="0">
                <a:solidFill>
                  <a:srgbClr val="FFFF00"/>
                </a:solidFill>
              </a:rPr>
              <a:t> :</a:t>
            </a:r>
          </a:p>
          <a:p>
            <a:pPr algn="just"/>
            <a:r>
              <a:rPr lang="en-US" sz="2600" smtClean="0">
                <a:solidFill>
                  <a:srgbClr val="FFFF00"/>
                </a:solidFill>
              </a:rPr>
              <a:t>Untuk </a:t>
            </a:r>
            <a:r>
              <a:rPr lang="en-US" sz="2600" err="1" smtClean="0">
                <a:solidFill>
                  <a:srgbClr val="FFFF00"/>
                </a:solidFill>
              </a:rPr>
              <a:t>gedung</a:t>
            </a:r>
            <a:r>
              <a:rPr lang="en-US" sz="2600" smtClean="0">
                <a:solidFill>
                  <a:srgbClr val="FFFF00"/>
                </a:solidFill>
              </a:rPr>
              <a:t> </a:t>
            </a:r>
            <a:r>
              <a:rPr lang="en-US" sz="2600" smtClean="0">
                <a:solidFill>
                  <a:srgbClr val="FFFF00"/>
                </a:solidFill>
              </a:rPr>
              <a:t>1: 192.168.3.0/30, 192.168.4.0/24,  dan 192.168.5.0/24</a:t>
            </a:r>
            <a:endParaRPr lang="en-US" sz="2600" dirty="0" smtClean="0">
              <a:solidFill>
                <a:srgbClr val="FFFF00"/>
              </a:solidFill>
            </a:endParaRPr>
          </a:p>
          <a:p>
            <a:pPr algn="just">
              <a:buFont typeface="Arial" charset="0"/>
              <a:buChar char="•"/>
            </a:pPr>
            <a:r>
              <a:rPr lang="en-US" sz="2600" dirty="0" err="1" smtClean="0">
                <a:solidFill>
                  <a:srgbClr val="FFFF00"/>
                </a:solidFill>
              </a:rPr>
              <a:t>Untuk</a:t>
            </a:r>
            <a:r>
              <a:rPr lang="en-US" sz="2600" dirty="0" smtClean="0">
                <a:solidFill>
                  <a:srgbClr val="FFFF00"/>
                </a:solidFill>
              </a:rPr>
              <a:t> </a:t>
            </a:r>
            <a:r>
              <a:rPr lang="en-US" sz="2600" err="1" smtClean="0">
                <a:solidFill>
                  <a:srgbClr val="FFFF00"/>
                </a:solidFill>
              </a:rPr>
              <a:t>gedung</a:t>
            </a:r>
            <a:r>
              <a:rPr lang="en-US" sz="2600" smtClean="0">
                <a:solidFill>
                  <a:srgbClr val="FFFF00"/>
                </a:solidFill>
              </a:rPr>
              <a:t> </a:t>
            </a:r>
            <a:r>
              <a:rPr lang="en-US" sz="2600" smtClean="0">
                <a:solidFill>
                  <a:srgbClr val="FFFF00"/>
                </a:solidFill>
              </a:rPr>
              <a:t>2: 192.168.2.0/30, 192.168.6.0/24, dan 192.168.7.0/24</a:t>
            </a:r>
            <a:endParaRPr lang="en-US" sz="2600" dirty="0" smtClean="0">
              <a:solidFill>
                <a:srgbClr val="FFFF00"/>
              </a:solidFill>
            </a:endParaRPr>
          </a:p>
          <a:p>
            <a:pPr algn="just">
              <a:buFont typeface="Arial" charset="0"/>
              <a:buChar char="•"/>
            </a:pPr>
            <a:r>
              <a:rPr lang="en-US" sz="2600" dirty="0" err="1" smtClean="0">
                <a:solidFill>
                  <a:srgbClr val="FFFF00"/>
                </a:solidFill>
              </a:rPr>
              <a:t>Untuk</a:t>
            </a:r>
            <a:r>
              <a:rPr lang="en-US" sz="2600" dirty="0" smtClean="0">
                <a:solidFill>
                  <a:srgbClr val="FFFF00"/>
                </a:solidFill>
              </a:rPr>
              <a:t> </a:t>
            </a:r>
            <a:r>
              <a:rPr lang="en-US" sz="2600" err="1" smtClean="0">
                <a:solidFill>
                  <a:srgbClr val="FFFF00"/>
                </a:solidFill>
              </a:rPr>
              <a:t>gedung</a:t>
            </a:r>
            <a:r>
              <a:rPr lang="en-US" sz="2600" smtClean="0">
                <a:solidFill>
                  <a:srgbClr val="FFFF00"/>
                </a:solidFill>
              </a:rPr>
              <a:t> </a:t>
            </a:r>
            <a:r>
              <a:rPr lang="en-US" sz="2600" smtClean="0">
                <a:solidFill>
                  <a:srgbClr val="FFFF00"/>
                </a:solidFill>
              </a:rPr>
              <a:t>3: 192.168.4.0/24 </a:t>
            </a:r>
            <a:endParaRPr lang="en-US" sz="2600" dirty="0">
              <a:solidFill>
                <a:srgbClr val="FFFF00"/>
              </a:solidFill>
            </a:endParaRPr>
          </a:p>
          <a:p>
            <a:pPr algn="just"/>
            <a:endParaRPr lang="id-ID" sz="2600" dirty="0">
              <a:solidFill>
                <a:srgbClr val="FFFF00"/>
              </a:solidFill>
            </a:endParaRPr>
          </a:p>
        </p:txBody>
      </p:sp>
      <p:pic>
        <p:nvPicPr>
          <p:cNvPr id="5" name="Picture 2" descr="D:\Picture\Animasi\1\AddEmoticons00912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4800" y="6019800"/>
            <a:ext cx="986790" cy="704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Gedung</a:t>
            </a:r>
            <a:r>
              <a:rPr lang="en-US" dirty="0" smtClean="0"/>
              <a:t> 1</a:t>
            </a:r>
            <a:endParaRPr lang="id-ID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767238" y="2172705"/>
            <a:ext cx="3609524" cy="338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D:\Picture\Animasi\1\AddEmoticons00912.gif">
            <a:hlinkClick r:id="rId3" action="ppaction://hlinksldjump">
              <a:snd r:embed="rId4" name="whoosh.wav" builtIn="1"/>
            </a:hlinkClick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24800" y="6019800"/>
            <a:ext cx="986790" cy="704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Gedung</a:t>
            </a:r>
            <a:r>
              <a:rPr lang="en-US" dirty="0" smtClean="0"/>
              <a:t> 2</a:t>
            </a:r>
            <a:endParaRPr lang="id-ID" dirty="0"/>
          </a:p>
        </p:txBody>
      </p:sp>
      <p:pic>
        <p:nvPicPr>
          <p:cNvPr id="5" name="Picture 2" descr="D:\Picture\Animasi\1\AddEmoticons00912.gif">
            <a:hlinkClick r:id="rId2" action="ppaction://hlinksldjump">
              <a:snd r:embed="rId3" name="whoosh.wav" builtIn="1"/>
            </a:hlinkClick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6019800"/>
            <a:ext cx="986790" cy="704850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219200" y="1524000"/>
            <a:ext cx="6629400" cy="5005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Gedung</a:t>
            </a:r>
            <a:r>
              <a:rPr lang="en-US" dirty="0" smtClean="0"/>
              <a:t> 3</a:t>
            </a:r>
            <a:endParaRPr lang="id-ID" dirty="0"/>
          </a:p>
        </p:txBody>
      </p:sp>
      <p:pic>
        <p:nvPicPr>
          <p:cNvPr id="5" name="Picture 2" descr="D:\Picture\Animasi\1\AddEmoticons00912.gif">
            <a:hlinkClick r:id="rId2" action="ppaction://hlinksldjump">
              <a:snd r:embed="rId3" name="whoosh.wav" builtIn="1"/>
            </a:hlinkClick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6019800"/>
            <a:ext cx="986790" cy="704850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609600" y="1905000"/>
            <a:ext cx="794525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457200"/>
            <a:ext cx="7620000" cy="5715000"/>
          </a:xfrm>
          <a:prstGeom prst="rect">
            <a:avLst/>
          </a:prstGeom>
        </p:spPr>
      </p:pic>
      <p:pic>
        <p:nvPicPr>
          <p:cNvPr id="7170" name="Picture 2" descr="D:\Picture\Animasi\baru\4996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2057400"/>
            <a:ext cx="5181600" cy="2590800"/>
          </a:xfrm>
          <a:prstGeom prst="rect">
            <a:avLst/>
          </a:prstGeom>
          <a:noFill/>
        </p:spPr>
      </p:pic>
      <p:pic>
        <p:nvPicPr>
          <p:cNvPr id="7171" name="Picture 3" descr="D:\Picture\Animasi\1\AddEmoticons00940.gif">
            <a:hlinkClick r:id="" action="ppaction://hlinkshowjump?jump=firstslide">
              <a:snd r:embed="rId4" name="voltage.wav" builtIn="1"/>
            </a:hlinkClick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609600"/>
            <a:ext cx="2378075" cy="2038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im-15_Vis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windows_vista_ppt_templates(1)</Template>
  <TotalTime>147</TotalTime>
  <Words>165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Anim-15_Vista</vt:lpstr>
      <vt:lpstr>Perancangan Jaringan Untuk Akses Publik dan Private</vt:lpstr>
      <vt:lpstr>Konsep Rancangan Jaringan</vt:lpstr>
      <vt:lpstr>Gambar Rancangan</vt:lpstr>
      <vt:lpstr>Pengalamatan IP</vt:lpstr>
      <vt:lpstr>Gedung 1</vt:lpstr>
      <vt:lpstr>Gedung 2</vt:lpstr>
      <vt:lpstr>Gedung 3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Perancangan jaringan</dc:title>
  <dc:creator>AyDaFlUvA</dc:creator>
  <cp:lastModifiedBy>Fransiska Utami Dewi Laseno</cp:lastModifiedBy>
  <cp:revision>29</cp:revision>
  <dcterms:created xsi:type="dcterms:W3CDTF">2012-05-04T21:44:03Z</dcterms:created>
  <dcterms:modified xsi:type="dcterms:W3CDTF">2012-05-10T17:35:13Z</dcterms:modified>
</cp:coreProperties>
</file>