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97364-CB59-404C-A343-542DD4B7A8A6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08F58-16AE-4450-948A-AC06BEC82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61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449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37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err="1" smtClean="0"/>
              <a:t>Nomor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UKG </a:t>
            </a:r>
            <a:r>
              <a:rPr lang="en-US" dirty="0" err="1" smtClean="0"/>
              <a:t>tahun</a:t>
            </a:r>
            <a:r>
              <a:rPr lang="en-US" dirty="0" smtClean="0"/>
              <a:t> 2015</a:t>
            </a:r>
          </a:p>
          <a:p>
            <a:pPr marL="228600" indent="-228600">
              <a:buAutoNum type="arabicPeriod"/>
            </a:pPr>
            <a:r>
              <a:rPr lang="en-US" dirty="0" smtClean="0"/>
              <a:t>Format </a:t>
            </a:r>
            <a:r>
              <a:rPr lang="en-US" dirty="0" err="1" smtClean="0"/>
              <a:t>tanggal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(</a:t>
            </a:r>
            <a:r>
              <a:rPr lang="en-US" dirty="0" err="1" smtClean="0"/>
              <a:t>ddmmyyyy</a:t>
            </a:r>
            <a:r>
              <a:rPr lang="en-US" dirty="0" smtClean="0"/>
              <a:t>)</a:t>
            </a:r>
          </a:p>
          <a:p>
            <a:pPr marL="228600" indent="-228600">
              <a:buAutoNum type="arabicPeriod"/>
            </a:pPr>
            <a:r>
              <a:rPr lang="en-US" dirty="0" err="1" smtClean="0"/>
              <a:t>Bila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gagal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melalui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jalur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cetak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akun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mandiri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diarahkan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mengambil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cetak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akun</a:t>
            </a:r>
            <a:r>
              <a:rPr lang="en-US" baseline="0" dirty="0" smtClean="0"/>
              <a:t> guru </a:t>
            </a:r>
            <a:r>
              <a:rPr lang="en-US" baseline="0" dirty="0" err="1" smtClean="0"/>
              <a:t>melalui</a:t>
            </a:r>
            <a:r>
              <a:rPr lang="en-US" baseline="0" dirty="0" smtClean="0"/>
              <a:t> Admin P4TK, Admin </a:t>
            </a:r>
            <a:r>
              <a:rPr lang="en-US" baseline="0" dirty="0" err="1" smtClean="0"/>
              <a:t>Dinas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Ketua</a:t>
            </a:r>
            <a:r>
              <a:rPr lang="en-US" baseline="0" dirty="0" smtClean="0"/>
              <a:t> KKG/MGMP.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A7C52-15E4-6A49-A24F-AF5EB426171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30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4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67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03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91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setiap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dasbor</a:t>
            </a:r>
            <a:r>
              <a:rPr lang="en-US" baseline="0" dirty="0" smtClean="0"/>
              <a:t> login guru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diumumkan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notifikasi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pendaftaran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calon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peserta</a:t>
            </a:r>
            <a:r>
              <a:rPr lang="en-US" baseline="0" dirty="0" smtClean="0"/>
              <a:t> GP </a:t>
            </a:r>
            <a:r>
              <a:rPr lang="en-US" baseline="0" dirty="0" err="1" smtClean="0"/>
              <a:t>Moda</a:t>
            </a:r>
            <a:r>
              <a:rPr lang="en-US" baseline="0" dirty="0" smtClean="0"/>
              <a:t> Daring (Online).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A7C52-15E4-6A49-A24F-AF5EB426171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214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42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err="1" smtClean="0"/>
              <a:t>calon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peserta</a:t>
            </a:r>
            <a:r>
              <a:rPr lang="en-US" baseline="0" dirty="0" smtClean="0"/>
              <a:t> GP </a:t>
            </a:r>
            <a:r>
              <a:rPr lang="en-US" baseline="0" dirty="0" err="1" smtClean="0"/>
              <a:t>moda</a:t>
            </a:r>
            <a:r>
              <a:rPr lang="en-US" baseline="0" dirty="0" smtClean="0"/>
              <a:t> daring </a:t>
            </a:r>
            <a:r>
              <a:rPr lang="en-US" baseline="0" dirty="0" err="1" smtClean="0"/>
              <a:t>sebagai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perencanaan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kelas</a:t>
            </a:r>
            <a:r>
              <a:rPr lang="en-US" baseline="0" dirty="0" smtClean="0"/>
              <a:t>  </a:t>
            </a:r>
            <a:r>
              <a:rPr lang="en-US" baseline="0" dirty="0" err="1" smtClean="0"/>
              <a:t>oleh</a:t>
            </a:r>
            <a:r>
              <a:rPr lang="en-US" baseline="0" dirty="0" smtClean="0"/>
              <a:t> P4TK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A7C52-15E4-6A49-A24F-AF5EB426171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100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17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055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52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65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588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42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28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55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3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4CE10-2FFF-4152-AA49-A5C2A61E374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157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6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6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323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228601" y="-13915"/>
            <a:ext cx="8229314" cy="68858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0" y="120000"/>
                </a:lnTo>
                <a:lnTo>
                  <a:pt x="120000" y="120000"/>
                </a:lnTo>
                <a:lnTo>
                  <a:pt x="99854" y="192"/>
                </a:lnTo>
                <a:close/>
              </a:path>
            </a:pathLst>
          </a:custGeom>
          <a:solidFill>
            <a:srgbClr val="000000">
              <a:alpha val="7058"/>
            </a:srgbClr>
          </a:solidFill>
          <a:ln>
            <a:noFill/>
          </a:ln>
        </p:spPr>
      </p:sp>
      <p:sp>
        <p:nvSpPr>
          <p:cNvPr id="15" name="Shape 15"/>
          <p:cNvSpPr/>
          <p:nvPr/>
        </p:nvSpPr>
        <p:spPr>
          <a:xfrm>
            <a:off x="1" y="-13915"/>
            <a:ext cx="8229314" cy="68858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0" y="120000"/>
                </a:lnTo>
                <a:lnTo>
                  <a:pt x="120000" y="120000"/>
                </a:lnTo>
                <a:lnTo>
                  <a:pt x="99854" y="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838350" y="2410533"/>
            <a:ext cx="5324100" cy="647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Font typeface="Montserrat"/>
              <a:buNone/>
              <a:defRPr sz="1200" b="1" i="0" u="none" strike="noStrike" cap="non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indent="0">
              <a:spcBef>
                <a:spcPts val="0"/>
              </a:spcBef>
              <a:buClr>
                <a:srgbClr val="B7B7B7"/>
              </a:buClr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indent="0">
              <a:spcBef>
                <a:spcPts val="0"/>
              </a:spcBef>
              <a:buClr>
                <a:srgbClr val="B7B7B7"/>
              </a:buClr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indent="0">
              <a:spcBef>
                <a:spcPts val="0"/>
              </a:spcBef>
              <a:buClr>
                <a:srgbClr val="B7B7B7"/>
              </a:buClr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indent="0">
              <a:spcBef>
                <a:spcPts val="0"/>
              </a:spcBef>
              <a:buClr>
                <a:srgbClr val="B7B7B7"/>
              </a:buClr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indent="0">
              <a:spcBef>
                <a:spcPts val="0"/>
              </a:spcBef>
              <a:buClr>
                <a:srgbClr val="B7B7B7"/>
              </a:buClr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indent="0">
              <a:spcBef>
                <a:spcPts val="0"/>
              </a:spcBef>
              <a:buClr>
                <a:srgbClr val="B7B7B7"/>
              </a:buClr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indent="0">
              <a:spcBef>
                <a:spcPts val="0"/>
              </a:spcBef>
              <a:buClr>
                <a:srgbClr val="B7B7B7"/>
              </a:buClr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indent="0">
              <a:spcBef>
                <a:spcPts val="0"/>
              </a:spcBef>
              <a:buClr>
                <a:srgbClr val="B7B7B7"/>
              </a:buClr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838250" y="3225803"/>
            <a:ext cx="5324100" cy="300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457200" marR="0" lvl="1" indent="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914400" marR="0" lvl="2" indent="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645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"/>
            <a:ext cx="1219200" cy="10668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pic>
        <p:nvPicPr>
          <p:cNvPr id="13" name="Picture 2" descr="C:\Users\P4TKIPA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762000" cy="77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1219200" y="1"/>
            <a:ext cx="7924800" cy="1066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809"/>
            <a:ext cx="8229600" cy="792163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12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"/>
            <a:ext cx="1219200" cy="10668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pic>
        <p:nvPicPr>
          <p:cNvPr id="13" name="Picture 2" descr="C:\Users\P4TKIPA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762000" cy="77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1219200" y="1"/>
            <a:ext cx="7924800" cy="1066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809"/>
            <a:ext cx="8229600" cy="792163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22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"/>
            <a:ext cx="1219200" cy="10668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pic>
        <p:nvPicPr>
          <p:cNvPr id="13" name="Picture 2" descr="C:\Users\P4TKIPA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762000" cy="77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1219200" y="1"/>
            <a:ext cx="7924800" cy="1066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809"/>
            <a:ext cx="8229600" cy="792163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59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"/>
            <a:ext cx="1219200" cy="10668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pic>
        <p:nvPicPr>
          <p:cNvPr id="13" name="Picture 2" descr="C:\Users\P4TKIPA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762000" cy="77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1219200" y="1"/>
            <a:ext cx="7924800" cy="1066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809"/>
            <a:ext cx="8229600" cy="792163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97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2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8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19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64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07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9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4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0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7D435-CA63-4AC4-BBCF-B24C7D095E4B}" type="datetimeFigureOut">
              <a:rPr lang="en-US" smtClean="0"/>
              <a:t>9/16/2016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F2AC-7E14-4B96-8103-0AAAF76E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62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sim.demo.elearning.id/" TargetMode="External"/><Relationship Id="rId4" Type="http://schemas.openxmlformats.org/officeDocument/2006/relationships/hyperlink" Target="http://sim.gurupembelajar.id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68"/>
          <p:cNvSpPr txBox="1">
            <a:spLocks noGrp="1"/>
          </p:cNvSpPr>
          <p:nvPr>
            <p:ph type="title"/>
          </p:nvPr>
        </p:nvSpPr>
        <p:spPr>
          <a:xfrm>
            <a:off x="2050257" y="568082"/>
            <a:ext cx="5631793" cy="647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r>
              <a:rPr lang="en-US" sz="2400" dirty="0" smtClean="0">
                <a:solidFill>
                  <a:srgbClr val="6FA8DC"/>
                </a:solidFill>
              </a:rPr>
              <a:t>Progress </a:t>
            </a:r>
            <a:r>
              <a:rPr lang="en-US" sz="2400" dirty="0" err="1" smtClean="0">
                <a:solidFill>
                  <a:srgbClr val="6FA8DC"/>
                </a:solidFill>
              </a:rPr>
              <a:t>Pendataan</a:t>
            </a:r>
            <a:r>
              <a:rPr lang="en-US" sz="2400" dirty="0" smtClean="0">
                <a:solidFill>
                  <a:srgbClr val="6FA8DC"/>
                </a:solidFill>
              </a:rPr>
              <a:t> KKG-MGMP </a:t>
            </a:r>
            <a:r>
              <a:rPr lang="en-US" sz="2400" dirty="0" err="1" smtClean="0">
                <a:solidFill>
                  <a:srgbClr val="6FA8DC"/>
                </a:solidFill>
              </a:rPr>
              <a:t>tingkat</a:t>
            </a:r>
            <a:r>
              <a:rPr lang="en-US" sz="2400" dirty="0" smtClean="0">
                <a:solidFill>
                  <a:srgbClr val="6FA8DC"/>
                </a:solidFill>
              </a:rPr>
              <a:t> </a:t>
            </a:r>
            <a:r>
              <a:rPr lang="en-US" sz="2400" dirty="0" err="1" smtClean="0">
                <a:solidFill>
                  <a:srgbClr val="6FA8DC"/>
                </a:solidFill>
              </a:rPr>
              <a:t>Propinsi</a:t>
            </a:r>
            <a:r>
              <a:rPr lang="en-US" sz="2400" dirty="0" smtClean="0">
                <a:solidFill>
                  <a:srgbClr val="6FA8DC"/>
                </a:solidFill>
              </a:rPr>
              <a:t> :</a:t>
            </a:r>
            <a:endParaRPr lang="en-US" sz="2400" dirty="0">
              <a:solidFill>
                <a:srgbClr val="6FA8D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256" y="1395413"/>
            <a:ext cx="5043488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2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1#. </a:t>
            </a:r>
            <a:r>
              <a:rPr lang="en-US" sz="2800" dirty="0" err="1"/>
              <a:t>Registrasi</a:t>
            </a:r>
            <a:r>
              <a:rPr lang="en-US" sz="2800" dirty="0"/>
              <a:t> </a:t>
            </a:r>
            <a:r>
              <a:rPr lang="en-US" sz="2800" dirty="0" err="1"/>
              <a:t>Akun</a:t>
            </a:r>
            <a:r>
              <a:rPr lang="en-US" sz="2800" dirty="0"/>
              <a:t> Guru </a:t>
            </a:r>
            <a:r>
              <a:rPr lang="en-US" sz="2800" dirty="0" err="1"/>
              <a:t>Mandiri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dirty="0" err="1"/>
              <a:t>Laman</a:t>
            </a:r>
            <a:r>
              <a:rPr lang="en-US" sz="2800" dirty="0"/>
              <a:t> Login Guru </a:t>
            </a:r>
            <a:r>
              <a:rPr lang="en-US" sz="2800" dirty="0" err="1"/>
              <a:t>Pembelajar</a:t>
            </a:r>
            <a:r>
              <a:rPr lang="en-US" sz="2800" dirty="0"/>
              <a:t>)</a:t>
            </a:r>
          </a:p>
        </p:txBody>
      </p:sp>
      <p:pic>
        <p:nvPicPr>
          <p:cNvPr id="4" name="Content Placeholder 3" descr="Registrasi Login Guru Pembelajar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3" b="36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6323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2#. </a:t>
            </a:r>
            <a:r>
              <a:rPr lang="en-US" sz="2800" dirty="0" err="1"/>
              <a:t>Registrasi</a:t>
            </a:r>
            <a:r>
              <a:rPr lang="en-US" sz="2800" dirty="0"/>
              <a:t> </a:t>
            </a:r>
            <a:r>
              <a:rPr lang="en-US" sz="2800" dirty="0" err="1"/>
              <a:t>Akun</a:t>
            </a:r>
            <a:r>
              <a:rPr lang="en-US" sz="2800" dirty="0"/>
              <a:t> Guru </a:t>
            </a:r>
            <a:r>
              <a:rPr lang="en-US" sz="2800" dirty="0" err="1"/>
              <a:t>Mandiri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dirty="0" err="1"/>
              <a:t>Laman</a:t>
            </a:r>
            <a:r>
              <a:rPr lang="en-US" sz="2800" dirty="0"/>
              <a:t> </a:t>
            </a:r>
            <a:r>
              <a:rPr lang="en-US" sz="2800" dirty="0" err="1"/>
              <a:t>Registrasi</a:t>
            </a:r>
            <a:r>
              <a:rPr lang="en-US" sz="2800" dirty="0"/>
              <a:t> </a:t>
            </a:r>
            <a:r>
              <a:rPr lang="en-US" sz="2800" dirty="0" err="1"/>
              <a:t>Akun</a:t>
            </a:r>
            <a:r>
              <a:rPr lang="en-US" sz="2800" dirty="0"/>
              <a:t> </a:t>
            </a:r>
            <a:r>
              <a:rPr lang="en-US" sz="2800" dirty="0" err="1"/>
              <a:t>Mandiri</a:t>
            </a:r>
            <a:r>
              <a:rPr lang="en-US" sz="2800" dirty="0"/>
              <a:t>)</a:t>
            </a:r>
          </a:p>
        </p:txBody>
      </p:sp>
      <p:pic>
        <p:nvPicPr>
          <p:cNvPr id="4" name="Content Placeholder 3" descr="Laman 2 - Registrasi Guru Pembelajar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4" b="39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067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83468"/>
            <a:ext cx="6172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3#. </a:t>
            </a:r>
            <a:r>
              <a:rPr lang="en-US" sz="2400" dirty="0" err="1"/>
              <a:t>Registrasi</a:t>
            </a:r>
            <a:r>
              <a:rPr lang="en-US" sz="2400" dirty="0"/>
              <a:t> </a:t>
            </a:r>
            <a:r>
              <a:rPr lang="en-US" sz="2400" dirty="0" err="1"/>
              <a:t>Akun</a:t>
            </a:r>
            <a:r>
              <a:rPr lang="en-US" sz="2400" dirty="0"/>
              <a:t> Guru </a:t>
            </a:r>
            <a:r>
              <a:rPr lang="en-US" sz="2400" dirty="0" err="1"/>
              <a:t>Mandiri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(Format </a:t>
            </a:r>
            <a:r>
              <a:rPr lang="en-US" sz="2400" dirty="0" err="1"/>
              <a:t>Cetak</a:t>
            </a:r>
            <a:r>
              <a:rPr lang="en-US" sz="2400" dirty="0"/>
              <a:t> </a:t>
            </a:r>
            <a:r>
              <a:rPr lang="en-US" sz="2400" dirty="0" err="1"/>
              <a:t>Akun</a:t>
            </a:r>
            <a:r>
              <a:rPr lang="en-US" sz="2400" dirty="0"/>
              <a:t> Guru </a:t>
            </a:r>
            <a:r>
              <a:rPr lang="en-US" sz="2400" dirty="0" err="1"/>
              <a:t>Mandiri</a:t>
            </a:r>
            <a:r>
              <a:rPr lang="en-US" sz="2400" dirty="0"/>
              <a:t>)</a:t>
            </a:r>
          </a:p>
        </p:txBody>
      </p:sp>
      <p:pic>
        <p:nvPicPr>
          <p:cNvPr id="6" name="Content Placeholder 5" descr="Admin Dinas - Cetak Akun Guru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" t="3415" r="-498" b="52113"/>
          <a:stretch/>
        </p:blipFill>
        <p:spPr>
          <a:xfrm>
            <a:off x="1629282" y="1474692"/>
            <a:ext cx="6172200" cy="5270658"/>
          </a:xfrm>
        </p:spPr>
      </p:pic>
    </p:spTree>
    <p:extLst>
      <p:ext uri="{BB962C8B-B14F-4D97-AF65-F5344CB8AC3E}">
        <p14:creationId xmlns:p14="http://schemas.microsoft.com/office/powerpoint/2010/main" val="72399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367" y="201340"/>
            <a:ext cx="4643057" cy="7921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Road Map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Diklat</a:t>
            </a:r>
            <a:r>
              <a:rPr lang="en-US" dirty="0" smtClean="0"/>
              <a:t> Guru </a:t>
            </a:r>
            <a:r>
              <a:rPr lang="en-US" dirty="0" err="1" smtClean="0"/>
              <a:t>Pembelajaran</a:t>
            </a:r>
            <a:endParaRPr lang="id-ID" dirty="0"/>
          </a:p>
        </p:txBody>
      </p:sp>
      <p:grpSp>
        <p:nvGrpSpPr>
          <p:cNvPr id="21" name="Group 3"/>
          <p:cNvGrpSpPr/>
          <p:nvPr/>
        </p:nvGrpSpPr>
        <p:grpSpPr>
          <a:xfrm>
            <a:off x="2695846" y="2781824"/>
            <a:ext cx="5994666" cy="3268217"/>
            <a:chOff x="-28575" y="1898650"/>
            <a:chExt cx="9956800" cy="44291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3052763" y="2152650"/>
              <a:ext cx="3460750" cy="3467100"/>
            </a:xfrm>
            <a:custGeom>
              <a:avLst/>
              <a:gdLst>
                <a:gd name="T0" fmla="*/ 522 w 1204"/>
                <a:gd name="T1" fmla="*/ 1077 h 1205"/>
                <a:gd name="T2" fmla="*/ 463 w 1204"/>
                <a:gd name="T3" fmla="*/ 602 h 1205"/>
                <a:gd name="T4" fmla="*/ 692 w 1204"/>
                <a:gd name="T5" fmla="*/ 106 h 1205"/>
                <a:gd name="T6" fmla="*/ 268 w 1204"/>
                <a:gd name="T7" fmla="*/ 0 h 1205"/>
                <a:gd name="T8" fmla="*/ 237 w 1204"/>
                <a:gd name="T9" fmla="*/ 28 h 1205"/>
                <a:gd name="T10" fmla="*/ 616 w 1204"/>
                <a:gd name="T11" fmla="*/ 123 h 1205"/>
                <a:gd name="T12" fmla="*/ 718 w 1204"/>
                <a:gd name="T13" fmla="*/ 427 h 1205"/>
                <a:gd name="T14" fmla="*/ 26 w 1204"/>
                <a:gd name="T15" fmla="*/ 845 h 1205"/>
                <a:gd name="T16" fmla="*/ 475 w 1204"/>
                <a:gd name="T17" fmla="*/ 1205 h 1205"/>
                <a:gd name="T18" fmla="*/ 662 w 1204"/>
                <a:gd name="T19" fmla="*/ 1119 h 1205"/>
                <a:gd name="T20" fmla="*/ 522 w 1204"/>
                <a:gd name="T21" fmla="*/ 1077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4" h="1205">
                  <a:moveTo>
                    <a:pt x="522" y="1077"/>
                  </a:moveTo>
                  <a:cubicBezTo>
                    <a:pt x="0" y="897"/>
                    <a:pt x="260" y="682"/>
                    <a:pt x="463" y="602"/>
                  </a:cubicBezTo>
                  <a:cubicBezTo>
                    <a:pt x="666" y="522"/>
                    <a:pt x="1204" y="330"/>
                    <a:pt x="692" y="106"/>
                  </a:cubicBezTo>
                  <a:cubicBezTo>
                    <a:pt x="692" y="106"/>
                    <a:pt x="513" y="40"/>
                    <a:pt x="268" y="0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415" y="59"/>
                    <a:pt x="519" y="90"/>
                    <a:pt x="616" y="123"/>
                  </a:cubicBezTo>
                  <a:cubicBezTo>
                    <a:pt x="774" y="177"/>
                    <a:pt x="930" y="311"/>
                    <a:pt x="718" y="427"/>
                  </a:cubicBezTo>
                  <a:cubicBezTo>
                    <a:pt x="506" y="543"/>
                    <a:pt x="44" y="661"/>
                    <a:pt x="26" y="845"/>
                  </a:cubicBezTo>
                  <a:cubicBezTo>
                    <a:pt x="13" y="972"/>
                    <a:pt x="185" y="1108"/>
                    <a:pt x="475" y="1205"/>
                  </a:cubicBezTo>
                  <a:cubicBezTo>
                    <a:pt x="662" y="1119"/>
                    <a:pt x="662" y="1119"/>
                    <a:pt x="662" y="1119"/>
                  </a:cubicBezTo>
                  <a:cubicBezTo>
                    <a:pt x="613" y="1106"/>
                    <a:pt x="566" y="1092"/>
                    <a:pt x="522" y="10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-28575" y="1898650"/>
              <a:ext cx="1481138" cy="87313"/>
            </a:xfrm>
            <a:custGeom>
              <a:avLst/>
              <a:gdLst>
                <a:gd name="T0" fmla="*/ 0 w 515"/>
                <a:gd name="T1" fmla="*/ 2 h 30"/>
                <a:gd name="T2" fmla="*/ 0 w 515"/>
                <a:gd name="T3" fmla="*/ 23 h 30"/>
                <a:gd name="T4" fmla="*/ 504 w 515"/>
                <a:gd name="T5" fmla="*/ 30 h 30"/>
                <a:gd name="T6" fmla="*/ 515 w 515"/>
                <a:gd name="T7" fmla="*/ 18 h 30"/>
                <a:gd name="T8" fmla="*/ 0 w 51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30">
                  <a:moveTo>
                    <a:pt x="0" y="2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200" y="14"/>
                    <a:pt x="504" y="30"/>
                  </a:cubicBezTo>
                  <a:cubicBezTo>
                    <a:pt x="515" y="18"/>
                    <a:pt x="515" y="18"/>
                    <a:pt x="515" y="18"/>
                  </a:cubicBezTo>
                  <a:cubicBezTo>
                    <a:pt x="323" y="7"/>
                    <a:pt x="138" y="0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1581150" y="1958975"/>
              <a:ext cx="2084388" cy="247650"/>
            </a:xfrm>
            <a:custGeom>
              <a:avLst/>
              <a:gdLst>
                <a:gd name="T0" fmla="*/ 595 w 725"/>
                <a:gd name="T1" fmla="*/ 43 h 86"/>
                <a:gd name="T2" fmla="*/ 13 w 725"/>
                <a:gd name="T3" fmla="*/ 0 h 86"/>
                <a:gd name="T4" fmla="*/ 0 w 725"/>
                <a:gd name="T5" fmla="*/ 12 h 86"/>
                <a:gd name="T6" fmla="*/ 298 w 725"/>
                <a:gd name="T7" fmla="*/ 36 h 86"/>
                <a:gd name="T8" fmla="*/ 695 w 725"/>
                <a:gd name="T9" fmla="*/ 86 h 86"/>
                <a:gd name="T10" fmla="*/ 725 w 725"/>
                <a:gd name="T11" fmla="*/ 58 h 86"/>
                <a:gd name="T12" fmla="*/ 595 w 725"/>
                <a:gd name="T13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5" h="86">
                  <a:moveTo>
                    <a:pt x="595" y="43"/>
                  </a:moveTo>
                  <a:cubicBezTo>
                    <a:pt x="430" y="28"/>
                    <a:pt x="220" y="12"/>
                    <a:pt x="1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2" y="18"/>
                    <a:pt x="192" y="25"/>
                    <a:pt x="298" y="36"/>
                  </a:cubicBezTo>
                  <a:cubicBezTo>
                    <a:pt x="461" y="53"/>
                    <a:pt x="590" y="69"/>
                    <a:pt x="695" y="86"/>
                  </a:cubicBezTo>
                  <a:cubicBezTo>
                    <a:pt x="725" y="58"/>
                    <a:pt x="725" y="58"/>
                    <a:pt x="725" y="58"/>
                  </a:cubicBezTo>
                  <a:cubicBezTo>
                    <a:pt x="683" y="52"/>
                    <a:pt x="639" y="47"/>
                    <a:pt x="595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4826000" y="5472113"/>
              <a:ext cx="5102225" cy="855663"/>
            </a:xfrm>
            <a:custGeom>
              <a:avLst/>
              <a:gdLst>
                <a:gd name="T0" fmla="*/ 1775 w 1775"/>
                <a:gd name="T1" fmla="*/ 213 h 297"/>
                <a:gd name="T2" fmla="*/ 1443 w 1775"/>
                <a:gd name="T3" fmla="*/ 57 h 297"/>
                <a:gd name="T4" fmla="*/ 1397 w 1775"/>
                <a:gd name="T5" fmla="*/ 95 h 297"/>
                <a:gd name="T6" fmla="*/ 205 w 1775"/>
                <a:gd name="T7" fmla="*/ 0 h 297"/>
                <a:gd name="T8" fmla="*/ 0 w 1775"/>
                <a:gd name="T9" fmla="*/ 93 h 297"/>
                <a:gd name="T10" fmla="*/ 309 w 1775"/>
                <a:gd name="T11" fmla="*/ 153 h 297"/>
                <a:gd name="T12" fmla="*/ 1225 w 1775"/>
                <a:gd name="T13" fmla="*/ 235 h 297"/>
                <a:gd name="T14" fmla="*/ 1153 w 1775"/>
                <a:gd name="T15" fmla="*/ 297 h 297"/>
                <a:gd name="T16" fmla="*/ 1775 w 1775"/>
                <a:gd name="T17" fmla="*/ 21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5" h="297">
                  <a:moveTo>
                    <a:pt x="1775" y="213"/>
                  </a:moveTo>
                  <a:cubicBezTo>
                    <a:pt x="1443" y="57"/>
                    <a:pt x="1443" y="57"/>
                    <a:pt x="1443" y="57"/>
                  </a:cubicBezTo>
                  <a:cubicBezTo>
                    <a:pt x="1397" y="95"/>
                    <a:pt x="1397" y="95"/>
                    <a:pt x="1397" y="95"/>
                  </a:cubicBezTo>
                  <a:cubicBezTo>
                    <a:pt x="1397" y="95"/>
                    <a:pt x="730" y="100"/>
                    <a:pt x="20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95" y="117"/>
                    <a:pt x="198" y="138"/>
                    <a:pt x="309" y="153"/>
                  </a:cubicBezTo>
                  <a:cubicBezTo>
                    <a:pt x="859" y="229"/>
                    <a:pt x="1225" y="235"/>
                    <a:pt x="1225" y="235"/>
                  </a:cubicBezTo>
                  <a:cubicBezTo>
                    <a:pt x="1153" y="297"/>
                    <a:pt x="1153" y="297"/>
                    <a:pt x="1153" y="297"/>
                  </a:cubicBezTo>
                  <a:lnTo>
                    <a:pt x="1775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027151" y="2467095"/>
            <a:ext cx="81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Survey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Pusat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Belajar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6142500" y="3082628"/>
            <a:ext cx="1231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Diklat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Narasumber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,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Instruktur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Nasional</a:t>
            </a:r>
            <a:endParaRPr lang="id-ID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13370" y="2348882"/>
            <a:ext cx="1134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itchFamily="34" charset="0"/>
                <a:cs typeface="Arial" pitchFamily="34" charset="0"/>
              </a:rPr>
              <a:t>Pembuatan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200" dirty="0" err="1">
                <a:latin typeface="Arial" pitchFamily="34" charset="0"/>
                <a:cs typeface="Arial" pitchFamily="34" charset="0"/>
              </a:rPr>
              <a:t>Modul</a:t>
            </a:r>
            <a:endParaRPr lang="id-ID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95846" y="234361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" pitchFamily="34" charset="0"/>
                <a:cs typeface="Arial" pitchFamily="34" charset="0"/>
              </a:rPr>
              <a:t>Analisis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200" dirty="0">
                <a:latin typeface="Arial" pitchFamily="34" charset="0"/>
                <a:cs typeface="Arial" pitchFamily="34" charset="0"/>
              </a:rPr>
              <a:t>Data UKG</a:t>
            </a:r>
            <a:endParaRPr lang="id-ID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" name="Group 12"/>
          <p:cNvGrpSpPr/>
          <p:nvPr/>
        </p:nvGrpSpPr>
        <p:grpSpPr>
          <a:xfrm>
            <a:off x="5828194" y="2492898"/>
            <a:ext cx="540060" cy="1044169"/>
            <a:chOff x="6285507" y="4056652"/>
            <a:chExt cx="1361612" cy="1952296"/>
          </a:xfrm>
        </p:grpSpPr>
        <p:grpSp>
          <p:nvGrpSpPr>
            <p:cNvPr id="31" name="Group 2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/>
              </a:p>
            </p:txBody>
          </p:sp>
          <p:grpSp>
            <p:nvGrpSpPr>
              <p:cNvPr id="34" name="Group 78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35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  <p:sp>
              <p:nvSpPr>
                <p:cNvPr id="36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</p:grpSp>
        </p:grpSp>
        <p:sp>
          <p:nvSpPr>
            <p:cNvPr id="32" name="TextBox 31"/>
            <p:cNvSpPr txBox="1"/>
            <p:nvPr/>
          </p:nvSpPr>
          <p:spPr>
            <a:xfrm>
              <a:off x="6371735" y="4395947"/>
              <a:ext cx="1189157" cy="74809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20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000" b="1" dirty="0"/>
            </a:p>
          </p:txBody>
        </p:sp>
      </p:grpSp>
      <p:grpSp>
        <p:nvGrpSpPr>
          <p:cNvPr id="37" name="Group 19"/>
          <p:cNvGrpSpPr/>
          <p:nvPr/>
        </p:nvGrpSpPr>
        <p:grpSpPr>
          <a:xfrm>
            <a:off x="4703113" y="1930218"/>
            <a:ext cx="545593" cy="1016192"/>
            <a:chOff x="6285507" y="4056652"/>
            <a:chExt cx="1361612" cy="1952296"/>
          </a:xfrm>
        </p:grpSpPr>
        <p:grpSp>
          <p:nvGrpSpPr>
            <p:cNvPr id="38" name="Group 86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/>
              </a:p>
            </p:txBody>
          </p:sp>
          <p:grpSp>
            <p:nvGrpSpPr>
              <p:cNvPr id="41" name="Group 89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42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  <p:sp>
              <p:nvSpPr>
                <p:cNvPr id="43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</p:grpSp>
        </p:grpSp>
        <p:sp>
          <p:nvSpPr>
            <p:cNvPr id="39" name="TextBox 38"/>
            <p:cNvSpPr txBox="1"/>
            <p:nvPr/>
          </p:nvSpPr>
          <p:spPr>
            <a:xfrm>
              <a:off x="6371735" y="4444780"/>
              <a:ext cx="1189157" cy="6504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16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600" b="1" dirty="0"/>
            </a:p>
          </p:txBody>
        </p:sp>
      </p:grpSp>
      <p:grpSp>
        <p:nvGrpSpPr>
          <p:cNvPr id="44" name="Group 26"/>
          <p:cNvGrpSpPr/>
          <p:nvPr/>
        </p:nvGrpSpPr>
        <p:grpSpPr>
          <a:xfrm>
            <a:off x="3559943" y="1772816"/>
            <a:ext cx="594065" cy="1003508"/>
            <a:chOff x="6285507" y="4056652"/>
            <a:chExt cx="1361612" cy="1952296"/>
          </a:xfrm>
        </p:grpSpPr>
        <p:grpSp>
          <p:nvGrpSpPr>
            <p:cNvPr id="45" name="Group 93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/>
              </a:p>
            </p:txBody>
          </p:sp>
          <p:grpSp>
            <p:nvGrpSpPr>
              <p:cNvPr id="48" name="Group 96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49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  <p:sp>
              <p:nvSpPr>
                <p:cNvPr id="50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</p:grpSp>
        </p:grpSp>
        <p:sp>
          <p:nvSpPr>
            <p:cNvPr id="46" name="TextBox 45"/>
            <p:cNvSpPr txBox="1"/>
            <p:nvPr/>
          </p:nvSpPr>
          <p:spPr>
            <a:xfrm>
              <a:off x="6371735" y="4470605"/>
              <a:ext cx="1189157" cy="59877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14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 b="1" dirty="0"/>
            </a:p>
          </p:txBody>
        </p:sp>
      </p:grpSp>
      <p:grpSp>
        <p:nvGrpSpPr>
          <p:cNvPr id="51" name="Group 33"/>
          <p:cNvGrpSpPr/>
          <p:nvPr/>
        </p:nvGrpSpPr>
        <p:grpSpPr>
          <a:xfrm>
            <a:off x="2425817" y="1773712"/>
            <a:ext cx="512675" cy="962733"/>
            <a:chOff x="6285507" y="4056652"/>
            <a:chExt cx="1361612" cy="1952296"/>
          </a:xfrm>
        </p:grpSpPr>
        <p:grpSp>
          <p:nvGrpSpPr>
            <p:cNvPr id="52" name="Group 100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/>
              </a:p>
            </p:txBody>
          </p:sp>
          <p:grpSp>
            <p:nvGrpSpPr>
              <p:cNvPr id="55" name="Group 103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56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  <p:sp>
              <p:nvSpPr>
                <p:cNvPr id="57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</p:grpSp>
        </p:grpSp>
        <p:sp>
          <p:nvSpPr>
            <p:cNvPr id="53" name="TextBox 52"/>
            <p:cNvSpPr txBox="1"/>
            <p:nvPr/>
          </p:nvSpPr>
          <p:spPr>
            <a:xfrm>
              <a:off x="6371735" y="4489134"/>
              <a:ext cx="1189155" cy="5617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id-ID" sz="12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/>
            </a:p>
          </p:txBody>
        </p:sp>
      </p:grpSp>
      <p:grpSp>
        <p:nvGrpSpPr>
          <p:cNvPr id="65" name="Group 51"/>
          <p:cNvGrpSpPr/>
          <p:nvPr/>
        </p:nvGrpSpPr>
        <p:grpSpPr>
          <a:xfrm>
            <a:off x="5234128" y="4149080"/>
            <a:ext cx="540060" cy="1038450"/>
            <a:chOff x="6285507" y="4056652"/>
            <a:chExt cx="1361612" cy="1952296"/>
          </a:xfrm>
        </p:grpSpPr>
        <p:grpSp>
          <p:nvGrpSpPr>
            <p:cNvPr id="66" name="Group 65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/>
              </a:p>
            </p:txBody>
          </p:sp>
          <p:grpSp>
            <p:nvGrpSpPr>
              <p:cNvPr id="69" name="Group 50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70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  <p:sp>
              <p:nvSpPr>
                <p:cNvPr id="71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</p:grpSp>
        </p:grpSp>
        <p:sp>
          <p:nvSpPr>
            <p:cNvPr id="67" name="TextBox 66"/>
            <p:cNvSpPr txBox="1"/>
            <p:nvPr/>
          </p:nvSpPr>
          <p:spPr>
            <a:xfrm>
              <a:off x="6371735" y="4393886"/>
              <a:ext cx="1189157" cy="752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2000" b="1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3268547" y="4078011"/>
            <a:ext cx="12740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Pendataan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Komunitas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Guru </a:t>
            </a:r>
          </a:p>
          <a:p>
            <a:pPr algn="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 KKG / MGMP/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dll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)</a:t>
            </a:r>
            <a:endParaRPr lang="id-ID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04158" y="4797154"/>
            <a:ext cx="1011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Distribusi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AKUN</a:t>
            </a:r>
            <a:endParaRPr lang="id-ID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584277" y="5085186"/>
            <a:ext cx="1076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Pembuatan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Kelas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Peserta</a:t>
            </a:r>
            <a:endParaRPr lang="id-ID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2" name="Group 75"/>
          <p:cNvGrpSpPr/>
          <p:nvPr/>
        </p:nvGrpSpPr>
        <p:grpSpPr>
          <a:xfrm>
            <a:off x="7448374" y="4581128"/>
            <a:ext cx="540060" cy="1038450"/>
            <a:chOff x="6285507" y="4056652"/>
            <a:chExt cx="1361612" cy="1952296"/>
          </a:xfrm>
        </p:grpSpPr>
        <p:grpSp>
          <p:nvGrpSpPr>
            <p:cNvPr id="83" name="Group 47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/>
              </a:p>
            </p:txBody>
          </p:sp>
          <p:grpSp>
            <p:nvGrpSpPr>
              <p:cNvPr id="86" name="Group 50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87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  <p:sp>
              <p:nvSpPr>
                <p:cNvPr id="88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</p:grpSp>
        </p:grpSp>
        <p:sp>
          <p:nvSpPr>
            <p:cNvPr id="84" name="TextBox 83"/>
            <p:cNvSpPr txBox="1"/>
            <p:nvPr/>
          </p:nvSpPr>
          <p:spPr>
            <a:xfrm>
              <a:off x="6371735" y="4393886"/>
              <a:ext cx="1189157" cy="752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en-US" sz="2000" b="1" dirty="0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7988434" y="4941170"/>
            <a:ext cx="944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Arial" pitchFamily="34" charset="0"/>
                <a:cs typeface="Arial" pitchFamily="34" charset="0"/>
              </a:rPr>
              <a:t>Pelaksanaan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200" b="1" dirty="0" err="1">
                <a:latin typeface="Arial" pitchFamily="34" charset="0"/>
                <a:cs typeface="Arial" pitchFamily="34" charset="0"/>
              </a:rPr>
              <a:t>Diklat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&amp;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Evaluasi</a:t>
            </a:r>
            <a:endParaRPr lang="id-ID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0" name="Group 40"/>
          <p:cNvGrpSpPr/>
          <p:nvPr/>
        </p:nvGrpSpPr>
        <p:grpSpPr>
          <a:xfrm>
            <a:off x="6319882" y="4452297"/>
            <a:ext cx="540060" cy="1038450"/>
            <a:chOff x="6285507" y="4056652"/>
            <a:chExt cx="1361612" cy="1952296"/>
          </a:xfrm>
        </p:grpSpPr>
        <p:grpSp>
          <p:nvGrpSpPr>
            <p:cNvPr id="91" name="Group 47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93" name="Rectangle 92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/>
              </a:p>
            </p:txBody>
          </p:sp>
          <p:grpSp>
            <p:nvGrpSpPr>
              <p:cNvPr id="94" name="Group 50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95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  <p:sp>
              <p:nvSpPr>
                <p:cNvPr id="96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</p:grpSp>
        </p:grpSp>
        <p:sp>
          <p:nvSpPr>
            <p:cNvPr id="92" name="TextBox 91"/>
            <p:cNvSpPr txBox="1"/>
            <p:nvPr/>
          </p:nvSpPr>
          <p:spPr>
            <a:xfrm>
              <a:off x="6371735" y="4393886"/>
              <a:ext cx="1189157" cy="752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en-US" sz="2000" b="1" dirty="0"/>
            </a:p>
          </p:txBody>
        </p:sp>
      </p:grpSp>
      <p:grpSp>
        <p:nvGrpSpPr>
          <p:cNvPr id="97" name="Group 51"/>
          <p:cNvGrpSpPr/>
          <p:nvPr/>
        </p:nvGrpSpPr>
        <p:grpSpPr>
          <a:xfrm>
            <a:off x="4435087" y="3485426"/>
            <a:ext cx="540060" cy="1038450"/>
            <a:chOff x="6285507" y="4056652"/>
            <a:chExt cx="1361612" cy="1952296"/>
          </a:xfrm>
        </p:grpSpPr>
        <p:grpSp>
          <p:nvGrpSpPr>
            <p:cNvPr id="98" name="Group 97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/>
              </a:p>
            </p:txBody>
          </p:sp>
          <p:grpSp>
            <p:nvGrpSpPr>
              <p:cNvPr id="101" name="Group 50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102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  <p:sp>
              <p:nvSpPr>
                <p:cNvPr id="103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 kern="0"/>
                </a:p>
              </p:txBody>
            </p:sp>
          </p:grpSp>
        </p:grpSp>
        <p:sp>
          <p:nvSpPr>
            <p:cNvPr id="99" name="TextBox 98"/>
            <p:cNvSpPr txBox="1"/>
            <p:nvPr/>
          </p:nvSpPr>
          <p:spPr>
            <a:xfrm>
              <a:off x="6371735" y="4393886"/>
              <a:ext cx="1189157" cy="75221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1530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959" y="204766"/>
            <a:ext cx="6172200" cy="1143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Progress </a:t>
            </a:r>
            <a:r>
              <a:rPr lang="en-US" sz="2400" b="1" dirty="0" err="1" smtClean="0"/>
              <a:t>Pembuatan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Kelas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Diklat</a:t>
            </a:r>
            <a:r>
              <a:rPr lang="en-US" sz="2400" b="1" dirty="0" smtClean="0"/>
              <a:t> Daring &amp; Daring </a:t>
            </a:r>
            <a:r>
              <a:rPr lang="en-US" sz="2400" b="1" dirty="0" err="1" smtClean="0"/>
              <a:t>Kombinasi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per 10 </a:t>
            </a:r>
            <a:r>
              <a:rPr lang="en-US" sz="2400" b="1" dirty="0" err="1" smtClean="0"/>
              <a:t>Agustus</a:t>
            </a:r>
            <a:r>
              <a:rPr lang="en-US" sz="2400" b="1" dirty="0" smtClean="0"/>
              <a:t> 2016</a:t>
            </a:r>
            <a:br>
              <a:rPr lang="en-US" sz="2400" b="1" dirty="0" smtClean="0"/>
            </a:b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943" y="1935714"/>
            <a:ext cx="7508081" cy="3695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73943" y="1566382"/>
            <a:ext cx="1342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Daftar</a:t>
            </a:r>
            <a:r>
              <a:rPr lang="en-US" b="1" dirty="0" smtClean="0"/>
              <a:t> </a:t>
            </a:r>
            <a:r>
              <a:rPr lang="en-US" b="1" dirty="0" err="1" smtClean="0"/>
              <a:t>Kelas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7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735" y="2181209"/>
            <a:ext cx="58293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5</a:t>
            </a:r>
            <a:br>
              <a:rPr lang="en-US" dirty="0" smtClean="0"/>
            </a:br>
            <a:r>
              <a:rPr lang="en-US" smtClean="0"/>
              <a:t>PENDAFTARAN CALON PESERTA </a:t>
            </a:r>
            <a:r>
              <a:rPr lang="en-US" dirty="0" smtClean="0"/>
              <a:t>GURU PEMBELAJAR MODA DARING (ONLINE)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06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Syarat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Guru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cetak</a:t>
            </a:r>
            <a:r>
              <a:rPr lang="en-US" dirty="0" smtClean="0"/>
              <a:t> </a:t>
            </a:r>
            <a:r>
              <a:rPr lang="en-US" dirty="0" err="1" smtClean="0"/>
              <a:t>akunnya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registrasi</a:t>
            </a:r>
            <a:r>
              <a:rPr lang="en-US" dirty="0" smtClean="0"/>
              <a:t> </a:t>
            </a:r>
            <a:r>
              <a:rPr lang="en-US" dirty="0" err="1" smtClean="0"/>
              <a:t>mandiri</a:t>
            </a:r>
            <a:r>
              <a:rPr lang="en-US" dirty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admin P4TK </a:t>
            </a:r>
            <a:r>
              <a:rPr lang="en-US" dirty="0" err="1" smtClean="0"/>
              <a:t>atau</a:t>
            </a:r>
            <a:r>
              <a:rPr lang="en-US" dirty="0" smtClean="0"/>
              <a:t> admin </a:t>
            </a:r>
            <a:r>
              <a:rPr lang="en-US" dirty="0" err="1" smtClean="0"/>
              <a:t>Dinas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Ketua</a:t>
            </a:r>
            <a:r>
              <a:rPr lang="en-US" dirty="0" smtClean="0"/>
              <a:t> KKG/MGMP.</a:t>
            </a:r>
          </a:p>
          <a:p>
            <a:r>
              <a:rPr lang="en-US" dirty="0" smtClean="0"/>
              <a:t>Guru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syarat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calon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GP </a:t>
            </a:r>
            <a:r>
              <a:rPr lang="en-US" dirty="0" err="1" smtClean="0"/>
              <a:t>moda</a:t>
            </a:r>
            <a:r>
              <a:rPr lang="en-US" dirty="0" smtClean="0"/>
              <a:t> daring </a:t>
            </a:r>
            <a:r>
              <a:rPr lang="en-US" dirty="0" err="1" smtClean="0"/>
              <a:t>sbb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UKG 2015.</a:t>
            </a:r>
          </a:p>
          <a:p>
            <a:pPr lvl="1"/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terdaftar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anggota</a:t>
            </a:r>
            <a:r>
              <a:rPr lang="en-US" dirty="0" smtClean="0"/>
              <a:t> KKG/MGMP.</a:t>
            </a:r>
          </a:p>
          <a:p>
            <a:pPr lvl="1"/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Internet. </a:t>
            </a:r>
          </a:p>
          <a:p>
            <a:pPr lvl="1"/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pc/laptop </a:t>
            </a:r>
            <a:r>
              <a:rPr lang="en-US" dirty="0" err="1" smtClean="0"/>
              <a:t>atau</a:t>
            </a:r>
            <a:r>
              <a:rPr lang="en-US" dirty="0" smtClean="0"/>
              <a:t> Smartphone (basis Android).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67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1#. </a:t>
            </a:r>
            <a:r>
              <a:rPr lang="en-US" sz="2800" dirty="0" err="1"/>
              <a:t>Pendaftaran</a:t>
            </a:r>
            <a:r>
              <a:rPr lang="en-US" sz="2800" dirty="0"/>
              <a:t> </a:t>
            </a:r>
            <a:r>
              <a:rPr lang="en-US" sz="2800" dirty="0" err="1"/>
              <a:t>Peserta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dirty="0" err="1"/>
              <a:t>Notifikasi</a:t>
            </a:r>
            <a:r>
              <a:rPr lang="en-US" sz="2800" dirty="0"/>
              <a:t> </a:t>
            </a:r>
            <a:r>
              <a:rPr lang="en-US" sz="2800" dirty="0" err="1"/>
              <a:t>Pendaftaran</a:t>
            </a:r>
            <a:r>
              <a:rPr lang="en-US" sz="2800" dirty="0"/>
              <a:t> di </a:t>
            </a:r>
            <a:r>
              <a:rPr lang="en-US" sz="2800" dirty="0" err="1"/>
              <a:t>Dasbor</a:t>
            </a:r>
            <a:r>
              <a:rPr lang="en-US" sz="2800" dirty="0"/>
              <a:t> </a:t>
            </a:r>
            <a:r>
              <a:rPr lang="en-US" sz="2800" dirty="0" err="1"/>
              <a:t>Akun</a:t>
            </a:r>
            <a:r>
              <a:rPr lang="en-US" sz="2800" dirty="0"/>
              <a:t> Guru)</a:t>
            </a:r>
          </a:p>
        </p:txBody>
      </p:sp>
      <p:pic>
        <p:nvPicPr>
          <p:cNvPr id="4" name="Content Placeholder 3" descr="Akun Guru - Notifikasi Pendaftaran GPO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0" b="38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017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2#. </a:t>
            </a:r>
            <a:r>
              <a:rPr lang="en-US" sz="2800" dirty="0" err="1"/>
              <a:t>Pendaftaran</a:t>
            </a:r>
            <a:r>
              <a:rPr lang="en-US" sz="2800" dirty="0"/>
              <a:t> </a:t>
            </a:r>
            <a:r>
              <a:rPr lang="en-US" sz="2800" dirty="0" err="1"/>
              <a:t>Peserta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dirty="0" err="1"/>
              <a:t>Laman</a:t>
            </a:r>
            <a:r>
              <a:rPr lang="en-US" sz="2800" dirty="0"/>
              <a:t> </a:t>
            </a:r>
            <a:r>
              <a:rPr lang="en-US" sz="2800" dirty="0" err="1"/>
              <a:t>Pendaftaran</a:t>
            </a:r>
            <a:r>
              <a:rPr lang="en-US" sz="2800" dirty="0"/>
              <a:t> </a:t>
            </a:r>
            <a:r>
              <a:rPr lang="en-US" sz="2800" dirty="0" err="1"/>
              <a:t>Peserta</a:t>
            </a:r>
            <a:r>
              <a:rPr lang="en-US" sz="2800" dirty="0"/>
              <a:t> GP </a:t>
            </a:r>
            <a:r>
              <a:rPr lang="en-US" sz="2800" dirty="0" err="1"/>
              <a:t>Moda</a:t>
            </a:r>
            <a:r>
              <a:rPr lang="en-US" sz="2800" dirty="0"/>
              <a:t> Daring) </a:t>
            </a:r>
          </a:p>
        </p:txBody>
      </p:sp>
      <p:pic>
        <p:nvPicPr>
          <p:cNvPr id="4" name="Content Placeholder 3" descr="Akun Guru - Laman Pendaftaran GPO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2" b="39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1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3#. </a:t>
            </a:r>
            <a:r>
              <a:rPr lang="en-US" sz="2800" dirty="0" err="1"/>
              <a:t>Pendaftaran</a:t>
            </a:r>
            <a:r>
              <a:rPr lang="en-US" sz="2800" dirty="0"/>
              <a:t> </a:t>
            </a:r>
            <a:r>
              <a:rPr lang="en-US" sz="2800" dirty="0" err="1"/>
              <a:t>Peserta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dirty="0" err="1"/>
              <a:t>Konfirmasi</a:t>
            </a:r>
            <a:r>
              <a:rPr lang="en-US" sz="2800" dirty="0"/>
              <a:t> Status </a:t>
            </a:r>
            <a:r>
              <a:rPr lang="en-US" sz="2800" dirty="0" err="1"/>
              <a:t>Pendaftaran</a:t>
            </a:r>
            <a:r>
              <a:rPr lang="en-US" sz="2800" dirty="0"/>
              <a:t>)</a:t>
            </a:r>
          </a:p>
        </p:txBody>
      </p:sp>
      <p:pic>
        <p:nvPicPr>
          <p:cNvPr id="4" name="Content Placeholder 3" descr="Akun Guru - Status Telah Terdaftar GPO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9" b="3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905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228" y="1219200"/>
            <a:ext cx="6811840" cy="5480180"/>
          </a:xfrm>
          <a:prstGeom prst="rect">
            <a:avLst/>
          </a:prstGeom>
        </p:spPr>
      </p:pic>
      <p:sp>
        <p:nvSpPr>
          <p:cNvPr id="6" name="Shape 468"/>
          <p:cNvSpPr txBox="1">
            <a:spLocks/>
          </p:cNvSpPr>
          <p:nvPr/>
        </p:nvSpPr>
        <p:spPr>
          <a:xfrm>
            <a:off x="1308474" y="446784"/>
            <a:ext cx="5631793" cy="647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6FA8DC"/>
                </a:solidFill>
              </a:rPr>
              <a:t>Progress </a:t>
            </a:r>
            <a:r>
              <a:rPr lang="en-US" sz="2400" dirty="0" err="1" smtClean="0">
                <a:solidFill>
                  <a:srgbClr val="6FA8DC"/>
                </a:solidFill>
              </a:rPr>
              <a:t>Pendataan</a:t>
            </a:r>
            <a:r>
              <a:rPr lang="en-US" sz="2400" dirty="0" smtClean="0">
                <a:solidFill>
                  <a:srgbClr val="6FA8DC"/>
                </a:solidFill>
              </a:rPr>
              <a:t> KKG-MGMP </a:t>
            </a:r>
            <a:r>
              <a:rPr lang="en-US" sz="2400" dirty="0" err="1" smtClean="0">
                <a:solidFill>
                  <a:srgbClr val="6FA8DC"/>
                </a:solidFill>
              </a:rPr>
              <a:t>tingkat</a:t>
            </a:r>
            <a:r>
              <a:rPr lang="en-US" sz="2400" dirty="0" smtClean="0">
                <a:solidFill>
                  <a:srgbClr val="6FA8DC"/>
                </a:solidFill>
              </a:rPr>
              <a:t> </a:t>
            </a:r>
            <a:r>
              <a:rPr lang="en-US" sz="2400" dirty="0" err="1" smtClean="0">
                <a:solidFill>
                  <a:srgbClr val="6FA8DC"/>
                </a:solidFill>
              </a:rPr>
              <a:t>Kab</a:t>
            </a:r>
            <a:r>
              <a:rPr lang="en-US" sz="2400" dirty="0" smtClean="0">
                <a:solidFill>
                  <a:srgbClr val="6FA8DC"/>
                </a:solidFill>
              </a:rPr>
              <a:t>.-Kota:</a:t>
            </a:r>
            <a:endParaRPr lang="en-US" sz="2400" dirty="0">
              <a:solidFill>
                <a:srgbClr val="6FA8D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8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959" y="204766"/>
            <a:ext cx="6172200" cy="896246"/>
          </a:xfrm>
        </p:spPr>
        <p:txBody>
          <a:bodyPr>
            <a:noAutofit/>
          </a:bodyPr>
          <a:lstStyle/>
          <a:p>
            <a:r>
              <a:rPr lang="en-US" sz="2400" b="1" dirty="0" err="1" smtClean="0"/>
              <a:t>Penentuan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Lokasi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Pusat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Belajar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err="1" smtClean="0"/>
              <a:t>Diklat</a:t>
            </a:r>
            <a:r>
              <a:rPr lang="en-US" sz="2400" b="1" dirty="0" smtClean="0"/>
              <a:t> Daring </a:t>
            </a:r>
            <a:r>
              <a:rPr lang="en-US" sz="2400" b="1" dirty="0" err="1" smtClean="0"/>
              <a:t>Kombinasi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959" y="1101012"/>
            <a:ext cx="7559546" cy="544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12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68"/>
          <p:cNvSpPr/>
          <p:nvPr/>
        </p:nvSpPr>
        <p:spPr>
          <a:xfrm>
            <a:off x="1258039" y="3324174"/>
            <a:ext cx="6664583" cy="29131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1927956" y="4142710"/>
            <a:ext cx="270030" cy="36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1</a:t>
            </a:r>
            <a:endParaRPr lang="en-US" sz="1000" b="1" dirty="0"/>
          </a:p>
        </p:txBody>
      </p:sp>
      <p:grpSp>
        <p:nvGrpSpPr>
          <p:cNvPr id="2" name="Group 71"/>
          <p:cNvGrpSpPr/>
          <p:nvPr/>
        </p:nvGrpSpPr>
        <p:grpSpPr>
          <a:xfrm>
            <a:off x="1373205" y="4670160"/>
            <a:ext cx="1408214" cy="1292497"/>
            <a:chOff x="1240043" y="2732312"/>
            <a:chExt cx="1877618" cy="1292497"/>
          </a:xfrm>
        </p:grpSpPr>
        <p:sp>
          <p:nvSpPr>
            <p:cNvPr id="27" name="Oval 26"/>
            <p:cNvSpPr/>
            <p:nvPr/>
          </p:nvSpPr>
          <p:spPr>
            <a:xfrm>
              <a:off x="1283773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1</a:t>
              </a:r>
              <a:endParaRPr lang="en-US" sz="1000" b="1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1631230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2</a:t>
              </a:r>
              <a:endParaRPr lang="en-US" sz="1000" b="1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1978687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3</a:t>
              </a:r>
              <a:endParaRPr lang="en-US" sz="1000" b="1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2326144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4</a:t>
              </a:r>
              <a:endParaRPr lang="en-US" sz="1000" b="1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2670201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5</a:t>
              </a:r>
              <a:endParaRPr lang="en-US" sz="1000" b="1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1279060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6</a:t>
              </a:r>
              <a:endParaRPr lang="en-US" sz="1000" b="1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1626517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7</a:t>
              </a:r>
              <a:endParaRPr lang="en-US" sz="1000" b="1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1973974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8</a:t>
              </a:r>
              <a:endParaRPr lang="en-US" sz="1000" b="1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2321431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9</a:t>
              </a:r>
              <a:endParaRPr lang="en-US" sz="1000" b="1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2665488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1285086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1632543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1980000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2327457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2671514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1285086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1632543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1980000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2327457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2671514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623071" y="3029770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240043" y="3392218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11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98239" y="3392218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40983" y="33875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289753" y="33909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14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623071" y="33875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15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70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16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593526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17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936270" y="3712319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18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293153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19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627784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2197986" y="4142712"/>
            <a:ext cx="737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Mentor</a:t>
            </a:r>
          </a:p>
        </p:txBody>
      </p:sp>
      <p:sp>
        <p:nvSpPr>
          <p:cNvPr id="74" name="Right Brace 73"/>
          <p:cNvSpPr/>
          <p:nvPr/>
        </p:nvSpPr>
        <p:spPr>
          <a:xfrm>
            <a:off x="2738047" y="4718774"/>
            <a:ext cx="162018" cy="1152128"/>
          </a:xfrm>
          <a:prstGeom prst="rightBrace">
            <a:avLst>
              <a:gd name="adj1" fmla="val 8333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2866229" y="5141859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GP</a:t>
            </a:r>
          </a:p>
        </p:txBody>
      </p:sp>
      <p:sp>
        <p:nvSpPr>
          <p:cNvPr id="86" name="Rectangle 85"/>
          <p:cNvSpPr/>
          <p:nvPr/>
        </p:nvSpPr>
        <p:spPr>
          <a:xfrm>
            <a:off x="1333890" y="3998694"/>
            <a:ext cx="1782198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1321843" y="3519474"/>
            <a:ext cx="810090" cy="21540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Group  1</a:t>
            </a:r>
            <a:endParaRPr lang="id-ID" b="1" dirty="0"/>
          </a:p>
        </p:txBody>
      </p:sp>
      <p:sp>
        <p:nvSpPr>
          <p:cNvPr id="88" name="Oval 87"/>
          <p:cNvSpPr/>
          <p:nvPr/>
        </p:nvSpPr>
        <p:spPr>
          <a:xfrm>
            <a:off x="3818166" y="4142710"/>
            <a:ext cx="270030" cy="36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1</a:t>
            </a:r>
            <a:endParaRPr lang="en-US" sz="1000" b="1" dirty="0"/>
          </a:p>
        </p:txBody>
      </p:sp>
      <p:grpSp>
        <p:nvGrpSpPr>
          <p:cNvPr id="3" name="Group 88"/>
          <p:cNvGrpSpPr/>
          <p:nvPr/>
        </p:nvGrpSpPr>
        <p:grpSpPr>
          <a:xfrm>
            <a:off x="3263415" y="4670160"/>
            <a:ext cx="1408214" cy="1292497"/>
            <a:chOff x="1240043" y="2732312"/>
            <a:chExt cx="1877618" cy="1292497"/>
          </a:xfrm>
        </p:grpSpPr>
        <p:sp>
          <p:nvSpPr>
            <p:cNvPr id="90" name="Oval 89"/>
            <p:cNvSpPr/>
            <p:nvPr/>
          </p:nvSpPr>
          <p:spPr>
            <a:xfrm>
              <a:off x="1283773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1</a:t>
              </a:r>
              <a:endParaRPr lang="en-US" sz="1000" b="1" dirty="0"/>
            </a:p>
          </p:txBody>
        </p:sp>
        <p:sp>
          <p:nvSpPr>
            <p:cNvPr id="91" name="Oval 90"/>
            <p:cNvSpPr/>
            <p:nvPr/>
          </p:nvSpPr>
          <p:spPr>
            <a:xfrm>
              <a:off x="1631230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2</a:t>
              </a:r>
              <a:endParaRPr lang="en-US" sz="1000" b="1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1978687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3</a:t>
              </a:r>
              <a:endParaRPr lang="en-US" sz="1000" b="1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2326144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4</a:t>
              </a:r>
              <a:endParaRPr lang="en-US" sz="1000" b="1" dirty="0"/>
            </a:p>
          </p:txBody>
        </p:sp>
        <p:sp>
          <p:nvSpPr>
            <p:cNvPr id="94" name="Oval 93"/>
            <p:cNvSpPr/>
            <p:nvPr/>
          </p:nvSpPr>
          <p:spPr>
            <a:xfrm>
              <a:off x="2670201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5</a:t>
              </a:r>
              <a:endParaRPr lang="en-US" sz="1000" b="1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1279060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6</a:t>
              </a:r>
              <a:endParaRPr lang="en-US" sz="1000" b="1" dirty="0"/>
            </a:p>
          </p:txBody>
        </p:sp>
        <p:sp>
          <p:nvSpPr>
            <p:cNvPr id="96" name="Oval 95"/>
            <p:cNvSpPr/>
            <p:nvPr/>
          </p:nvSpPr>
          <p:spPr>
            <a:xfrm>
              <a:off x="1626517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7</a:t>
              </a:r>
              <a:endParaRPr lang="en-US" sz="1000" b="1" dirty="0"/>
            </a:p>
          </p:txBody>
        </p:sp>
        <p:sp>
          <p:nvSpPr>
            <p:cNvPr id="97" name="Oval 96"/>
            <p:cNvSpPr/>
            <p:nvPr/>
          </p:nvSpPr>
          <p:spPr>
            <a:xfrm>
              <a:off x="1973974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8</a:t>
              </a:r>
              <a:endParaRPr lang="en-US" sz="1000" b="1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2321431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9</a:t>
              </a:r>
              <a:endParaRPr lang="en-US" sz="1000" b="1" dirty="0"/>
            </a:p>
          </p:txBody>
        </p:sp>
        <p:sp>
          <p:nvSpPr>
            <p:cNvPr id="99" name="Oval 98"/>
            <p:cNvSpPr/>
            <p:nvPr/>
          </p:nvSpPr>
          <p:spPr>
            <a:xfrm>
              <a:off x="2665488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/>
            </a:p>
          </p:txBody>
        </p:sp>
        <p:sp>
          <p:nvSpPr>
            <p:cNvPr id="100" name="Oval 99"/>
            <p:cNvSpPr/>
            <p:nvPr/>
          </p:nvSpPr>
          <p:spPr>
            <a:xfrm>
              <a:off x="1285086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1" name="Oval 100"/>
            <p:cNvSpPr/>
            <p:nvPr/>
          </p:nvSpPr>
          <p:spPr>
            <a:xfrm>
              <a:off x="1632543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2" name="Oval 101"/>
            <p:cNvSpPr/>
            <p:nvPr/>
          </p:nvSpPr>
          <p:spPr>
            <a:xfrm>
              <a:off x="1980000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2327457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2671514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5" name="Oval 104"/>
            <p:cNvSpPr/>
            <p:nvPr/>
          </p:nvSpPr>
          <p:spPr>
            <a:xfrm>
              <a:off x="1285086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1632543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1980000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2327457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09" name="Oval 108"/>
            <p:cNvSpPr/>
            <p:nvPr/>
          </p:nvSpPr>
          <p:spPr>
            <a:xfrm>
              <a:off x="2671514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623071" y="3029770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1240043" y="3392218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11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598239" y="3392218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940983" y="33875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289753" y="33909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14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623071" y="33875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15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470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16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593526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17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936270" y="3712319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18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293153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19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627784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4088196" y="4142712"/>
            <a:ext cx="737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Mentor</a:t>
            </a:r>
          </a:p>
        </p:txBody>
      </p:sp>
      <p:sp>
        <p:nvSpPr>
          <p:cNvPr id="122" name="Right Brace 121"/>
          <p:cNvSpPr/>
          <p:nvPr/>
        </p:nvSpPr>
        <p:spPr>
          <a:xfrm>
            <a:off x="4628257" y="4718774"/>
            <a:ext cx="162018" cy="1152128"/>
          </a:xfrm>
          <a:prstGeom prst="rightBrace">
            <a:avLst>
              <a:gd name="adj1" fmla="val 8333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/>
          <p:cNvSpPr txBox="1"/>
          <p:nvPr/>
        </p:nvSpPr>
        <p:spPr>
          <a:xfrm>
            <a:off x="4756439" y="5141859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GP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3224100" y="3998694"/>
            <a:ext cx="1782198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3216483" y="3516544"/>
            <a:ext cx="810090" cy="21540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Group  2</a:t>
            </a:r>
            <a:endParaRPr lang="id-ID" b="1" dirty="0"/>
          </a:p>
        </p:txBody>
      </p:sp>
      <p:sp>
        <p:nvSpPr>
          <p:cNvPr id="128" name="Oval 127"/>
          <p:cNvSpPr/>
          <p:nvPr/>
        </p:nvSpPr>
        <p:spPr>
          <a:xfrm>
            <a:off x="6626478" y="4070702"/>
            <a:ext cx="270030" cy="36004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1</a:t>
            </a:r>
            <a:endParaRPr lang="en-US" sz="1000" b="1" dirty="0"/>
          </a:p>
        </p:txBody>
      </p:sp>
      <p:grpSp>
        <p:nvGrpSpPr>
          <p:cNvPr id="4" name="Group 128"/>
          <p:cNvGrpSpPr/>
          <p:nvPr/>
        </p:nvGrpSpPr>
        <p:grpSpPr>
          <a:xfrm>
            <a:off x="6071727" y="4598152"/>
            <a:ext cx="1408214" cy="1292497"/>
            <a:chOff x="1240043" y="2732312"/>
            <a:chExt cx="1877618" cy="1292497"/>
          </a:xfrm>
        </p:grpSpPr>
        <p:sp>
          <p:nvSpPr>
            <p:cNvPr id="130" name="Oval 129"/>
            <p:cNvSpPr/>
            <p:nvPr/>
          </p:nvSpPr>
          <p:spPr>
            <a:xfrm>
              <a:off x="1283773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1</a:t>
              </a:r>
              <a:endParaRPr lang="en-US" sz="1000" b="1" dirty="0"/>
            </a:p>
          </p:txBody>
        </p:sp>
        <p:sp>
          <p:nvSpPr>
            <p:cNvPr id="131" name="Oval 130"/>
            <p:cNvSpPr/>
            <p:nvPr/>
          </p:nvSpPr>
          <p:spPr>
            <a:xfrm>
              <a:off x="1631230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2</a:t>
              </a:r>
              <a:endParaRPr lang="en-US" sz="1000" b="1" dirty="0"/>
            </a:p>
          </p:txBody>
        </p:sp>
        <p:sp>
          <p:nvSpPr>
            <p:cNvPr id="132" name="Oval 131"/>
            <p:cNvSpPr/>
            <p:nvPr/>
          </p:nvSpPr>
          <p:spPr>
            <a:xfrm>
              <a:off x="1978687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3</a:t>
              </a:r>
              <a:endParaRPr lang="en-US" sz="1000" b="1" dirty="0"/>
            </a:p>
          </p:txBody>
        </p:sp>
        <p:sp>
          <p:nvSpPr>
            <p:cNvPr id="133" name="Oval 132"/>
            <p:cNvSpPr/>
            <p:nvPr/>
          </p:nvSpPr>
          <p:spPr>
            <a:xfrm>
              <a:off x="2326144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4</a:t>
              </a:r>
              <a:endParaRPr lang="en-US" sz="1000" b="1" dirty="0"/>
            </a:p>
          </p:txBody>
        </p:sp>
        <p:sp>
          <p:nvSpPr>
            <p:cNvPr id="134" name="Oval 133"/>
            <p:cNvSpPr/>
            <p:nvPr/>
          </p:nvSpPr>
          <p:spPr>
            <a:xfrm>
              <a:off x="2670201" y="2732312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5</a:t>
              </a:r>
              <a:endParaRPr lang="en-US" sz="1000" b="1" dirty="0"/>
            </a:p>
          </p:txBody>
        </p:sp>
        <p:sp>
          <p:nvSpPr>
            <p:cNvPr id="135" name="Oval 134"/>
            <p:cNvSpPr/>
            <p:nvPr/>
          </p:nvSpPr>
          <p:spPr>
            <a:xfrm>
              <a:off x="1279060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6</a:t>
              </a:r>
              <a:endParaRPr lang="en-US" sz="1000" b="1" dirty="0"/>
            </a:p>
          </p:txBody>
        </p:sp>
        <p:sp>
          <p:nvSpPr>
            <p:cNvPr id="136" name="Oval 135"/>
            <p:cNvSpPr/>
            <p:nvPr/>
          </p:nvSpPr>
          <p:spPr>
            <a:xfrm>
              <a:off x="1626517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7</a:t>
              </a:r>
              <a:endParaRPr lang="en-US" sz="1000" b="1" dirty="0"/>
            </a:p>
          </p:txBody>
        </p:sp>
        <p:sp>
          <p:nvSpPr>
            <p:cNvPr id="137" name="Oval 136"/>
            <p:cNvSpPr/>
            <p:nvPr/>
          </p:nvSpPr>
          <p:spPr>
            <a:xfrm>
              <a:off x="1973974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8</a:t>
              </a:r>
              <a:endParaRPr lang="en-US" sz="1000" b="1" dirty="0"/>
            </a:p>
          </p:txBody>
        </p:sp>
        <p:sp>
          <p:nvSpPr>
            <p:cNvPr id="138" name="Oval 137"/>
            <p:cNvSpPr/>
            <p:nvPr/>
          </p:nvSpPr>
          <p:spPr>
            <a:xfrm>
              <a:off x="2321431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9</a:t>
              </a:r>
              <a:endParaRPr lang="en-US" sz="1000" b="1" dirty="0"/>
            </a:p>
          </p:txBody>
        </p:sp>
        <p:sp>
          <p:nvSpPr>
            <p:cNvPr id="139" name="Oval 138"/>
            <p:cNvSpPr/>
            <p:nvPr/>
          </p:nvSpPr>
          <p:spPr>
            <a:xfrm>
              <a:off x="2665488" y="3061839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/>
            </a:p>
          </p:txBody>
        </p:sp>
        <p:sp>
          <p:nvSpPr>
            <p:cNvPr id="140" name="Oval 139"/>
            <p:cNvSpPr/>
            <p:nvPr/>
          </p:nvSpPr>
          <p:spPr>
            <a:xfrm>
              <a:off x="1285086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1" name="Oval 140"/>
            <p:cNvSpPr/>
            <p:nvPr/>
          </p:nvSpPr>
          <p:spPr>
            <a:xfrm>
              <a:off x="1632543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2" name="Oval 141"/>
            <p:cNvSpPr/>
            <p:nvPr/>
          </p:nvSpPr>
          <p:spPr>
            <a:xfrm>
              <a:off x="1980000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3" name="Oval 142"/>
            <p:cNvSpPr/>
            <p:nvPr/>
          </p:nvSpPr>
          <p:spPr>
            <a:xfrm>
              <a:off x="2327457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4" name="Oval 143"/>
            <p:cNvSpPr/>
            <p:nvPr/>
          </p:nvSpPr>
          <p:spPr>
            <a:xfrm>
              <a:off x="2671514" y="340033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5" name="Oval 144"/>
            <p:cNvSpPr/>
            <p:nvPr/>
          </p:nvSpPr>
          <p:spPr>
            <a:xfrm>
              <a:off x="1285086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6" name="Oval 145"/>
            <p:cNvSpPr/>
            <p:nvPr/>
          </p:nvSpPr>
          <p:spPr>
            <a:xfrm>
              <a:off x="1632543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7" name="Oval 146"/>
            <p:cNvSpPr/>
            <p:nvPr/>
          </p:nvSpPr>
          <p:spPr>
            <a:xfrm>
              <a:off x="1980000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8" name="Oval 147"/>
            <p:cNvSpPr/>
            <p:nvPr/>
          </p:nvSpPr>
          <p:spPr>
            <a:xfrm>
              <a:off x="2327457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49" name="Oval 148"/>
            <p:cNvSpPr/>
            <p:nvPr/>
          </p:nvSpPr>
          <p:spPr>
            <a:xfrm>
              <a:off x="2671514" y="3731171"/>
              <a:ext cx="288032" cy="2880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2623071" y="3029770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10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240043" y="3392218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11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98239" y="3392218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12</a:t>
              </a: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940983" y="33875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2289753" y="33909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14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623071" y="3387505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15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1249470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16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1593526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17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936270" y="3712319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18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2293153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19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2627784" y="3717032"/>
              <a:ext cx="4898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6896508" y="4070704"/>
            <a:ext cx="737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Mentor</a:t>
            </a:r>
          </a:p>
        </p:txBody>
      </p:sp>
      <p:sp>
        <p:nvSpPr>
          <p:cNvPr id="162" name="Right Brace 161"/>
          <p:cNvSpPr/>
          <p:nvPr/>
        </p:nvSpPr>
        <p:spPr>
          <a:xfrm>
            <a:off x="7436569" y="4646766"/>
            <a:ext cx="162018" cy="1152128"/>
          </a:xfrm>
          <a:prstGeom prst="rightBrace">
            <a:avLst>
              <a:gd name="adj1" fmla="val 8333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564751" y="5069851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GP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6032412" y="3926686"/>
            <a:ext cx="1782198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6030162" y="3441094"/>
            <a:ext cx="1052736" cy="2339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Group  40</a:t>
            </a:r>
            <a:endParaRPr lang="id-ID" b="1" dirty="0"/>
          </a:p>
        </p:txBody>
      </p:sp>
      <p:cxnSp>
        <p:nvCxnSpPr>
          <p:cNvPr id="167" name="Straight Connector 166"/>
          <p:cNvCxnSpPr/>
          <p:nvPr/>
        </p:nvCxnSpPr>
        <p:spPr>
          <a:xfrm>
            <a:off x="5166066" y="3840323"/>
            <a:ext cx="864096" cy="0"/>
          </a:xfrm>
          <a:prstGeom prst="line">
            <a:avLst/>
          </a:prstGeom>
          <a:ln w="762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ectangle 169"/>
          <p:cNvSpPr/>
          <p:nvPr/>
        </p:nvSpPr>
        <p:spPr>
          <a:xfrm>
            <a:off x="1277634" y="1052736"/>
            <a:ext cx="2523224" cy="1512168"/>
          </a:xfrm>
          <a:prstGeom prst="rect">
            <a:avLst/>
          </a:prstGeom>
          <a:solidFill>
            <a:srgbClr val="E5F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346200" algn="l"/>
              </a:tabLst>
            </a:pPr>
            <a:r>
              <a:rPr lang="en-US" b="1" dirty="0" err="1">
                <a:solidFill>
                  <a:schemeClr val="tx1"/>
                </a:solidFill>
              </a:rPr>
              <a:t>Nomor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Kelas</a:t>
            </a:r>
            <a:r>
              <a:rPr lang="en-US" b="1" dirty="0">
                <a:solidFill>
                  <a:schemeClr val="tx1"/>
                </a:solidFill>
              </a:rPr>
              <a:t> 	: 1</a:t>
            </a:r>
          </a:p>
          <a:p>
            <a:pPr>
              <a:tabLst>
                <a:tab pos="1346200" algn="l"/>
              </a:tabLst>
            </a:pPr>
            <a:r>
              <a:rPr lang="en-US" dirty="0" err="1">
                <a:solidFill>
                  <a:schemeClr val="tx1"/>
                </a:solidFill>
              </a:rPr>
              <a:t>Propinsi</a:t>
            </a:r>
            <a:r>
              <a:rPr lang="en-US" dirty="0">
                <a:solidFill>
                  <a:schemeClr val="tx1"/>
                </a:solidFill>
              </a:rPr>
              <a:t>     	: Jambi</a:t>
            </a:r>
          </a:p>
          <a:p>
            <a:pPr>
              <a:tabLst>
                <a:tab pos="1346200" algn="l"/>
              </a:tabLst>
            </a:pPr>
            <a:r>
              <a:rPr lang="en-US" dirty="0" err="1">
                <a:solidFill>
                  <a:schemeClr val="tx1"/>
                </a:solidFill>
              </a:rPr>
              <a:t>Mapel</a:t>
            </a:r>
            <a:r>
              <a:rPr lang="en-US" dirty="0">
                <a:solidFill>
                  <a:schemeClr val="tx1"/>
                </a:solidFill>
              </a:rPr>
              <a:t>	: Guru </a:t>
            </a:r>
            <a:r>
              <a:rPr lang="en-US" dirty="0" err="1">
                <a:solidFill>
                  <a:schemeClr val="tx1"/>
                </a:solidFill>
              </a:rPr>
              <a:t>Kelas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Bawah</a:t>
            </a:r>
            <a:endParaRPr lang="en-US" dirty="0">
              <a:solidFill>
                <a:schemeClr val="tx1"/>
              </a:solidFill>
            </a:endParaRPr>
          </a:p>
          <a:p>
            <a:pPr>
              <a:tabLst>
                <a:tab pos="1346200" algn="l"/>
              </a:tabLst>
            </a:pPr>
            <a:r>
              <a:rPr lang="en-US" dirty="0" err="1">
                <a:solidFill>
                  <a:schemeClr val="tx1"/>
                </a:solidFill>
              </a:rPr>
              <a:t>Modul</a:t>
            </a:r>
            <a:r>
              <a:rPr lang="en-US" dirty="0">
                <a:solidFill>
                  <a:schemeClr val="tx1"/>
                </a:solidFill>
              </a:rPr>
              <a:t>	: D , E</a:t>
            </a:r>
          </a:p>
          <a:p>
            <a:pPr>
              <a:tabLst>
                <a:tab pos="1346200" algn="l"/>
              </a:tabLst>
            </a:pPr>
            <a:r>
              <a:rPr lang="en-US" dirty="0" err="1">
                <a:solidFill>
                  <a:schemeClr val="tx1"/>
                </a:solidFill>
              </a:rPr>
              <a:t>Pengampu</a:t>
            </a:r>
            <a:r>
              <a:rPr lang="en-US" dirty="0">
                <a:solidFill>
                  <a:schemeClr val="tx1"/>
                </a:solidFill>
              </a:rPr>
              <a:t>	: </a:t>
            </a:r>
            <a:r>
              <a:rPr lang="en-US" dirty="0" err="1">
                <a:solidFill>
                  <a:schemeClr val="tx1"/>
                </a:solidFill>
              </a:rPr>
              <a:t>Kusdiantoro</a:t>
            </a:r>
            <a:endParaRPr lang="en-US" dirty="0">
              <a:solidFill>
                <a:schemeClr val="tx1"/>
              </a:solidFill>
            </a:endParaRPr>
          </a:p>
          <a:p>
            <a:pPr>
              <a:tabLst>
                <a:tab pos="1346200" algn="l"/>
              </a:tabLst>
            </a:pP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3162825" y="136388"/>
            <a:ext cx="3947458" cy="1323439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en-US" sz="4000" b="1" dirty="0" err="1">
                <a:solidFill>
                  <a:schemeClr val="bg1"/>
                </a:solidFill>
              </a:rPr>
              <a:t>Kelas</a:t>
            </a:r>
            <a:r>
              <a:rPr lang="en-US" sz="4000" b="1" dirty="0">
                <a:solidFill>
                  <a:schemeClr val="bg1"/>
                </a:solidFill>
              </a:rPr>
              <a:t> Daring </a:t>
            </a:r>
            <a:r>
              <a:rPr lang="en-US" sz="4000" b="1" dirty="0" err="1">
                <a:solidFill>
                  <a:schemeClr val="bg1"/>
                </a:solidFill>
              </a:rPr>
              <a:t>Kombinasi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655678" y="130630"/>
            <a:ext cx="1512167" cy="1323439"/>
          </a:xfrm>
          <a:prstGeom prst="rect">
            <a:avLst/>
          </a:prstGeom>
          <a:solidFill>
            <a:srgbClr val="F5E4E3"/>
          </a:solidFill>
        </p:spPr>
        <p:txBody>
          <a:bodyPr wrap="square">
            <a:spAutoFit/>
          </a:bodyPr>
          <a:lstStyle/>
          <a:p>
            <a:r>
              <a:rPr lang="en-US" sz="4000" b="1" dirty="0" err="1">
                <a:solidFill>
                  <a:srgbClr val="FF0000"/>
                </a:solidFill>
              </a:rPr>
              <a:t>Simulasi</a:t>
            </a:r>
            <a:endParaRPr lang="en-US" sz="4000" dirty="0">
              <a:solidFill>
                <a:srgbClr val="FF0000"/>
              </a:solidFill>
            </a:endParaRPr>
          </a:p>
        </p:txBody>
      </p:sp>
      <p:grpSp>
        <p:nvGrpSpPr>
          <p:cNvPr id="5" name="Group 177"/>
          <p:cNvGrpSpPr/>
          <p:nvPr/>
        </p:nvGrpSpPr>
        <p:grpSpPr>
          <a:xfrm>
            <a:off x="4734018" y="1484786"/>
            <a:ext cx="1026195" cy="992783"/>
            <a:chOff x="251520" y="1268760"/>
            <a:chExt cx="1368260" cy="992783"/>
          </a:xfrm>
        </p:grpSpPr>
        <p:sp>
          <p:nvSpPr>
            <p:cNvPr id="175" name="Oval 174"/>
            <p:cNvSpPr/>
            <p:nvPr/>
          </p:nvSpPr>
          <p:spPr>
            <a:xfrm>
              <a:off x="251520" y="1268760"/>
              <a:ext cx="1080120" cy="99278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pic>
          <p:nvPicPr>
            <p:cNvPr id="542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6978" y="1380280"/>
              <a:ext cx="602842" cy="513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7" name="TextBox 176"/>
            <p:cNvSpPr txBox="1"/>
            <p:nvPr/>
          </p:nvSpPr>
          <p:spPr>
            <a:xfrm>
              <a:off x="323528" y="1838454"/>
              <a:ext cx="12962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/>
                <a:t>Pengampu</a:t>
              </a:r>
              <a:endParaRPr lang="en-US" sz="1400" b="1" dirty="0"/>
            </a:p>
          </p:txBody>
        </p:sp>
      </p:grpSp>
      <p:sp>
        <p:nvSpPr>
          <p:cNvPr id="180" name="TextBox 179"/>
          <p:cNvSpPr txBox="1"/>
          <p:nvPr/>
        </p:nvSpPr>
        <p:spPr>
          <a:xfrm>
            <a:off x="1218852" y="6438983"/>
            <a:ext cx="6456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Note :  </a:t>
            </a:r>
            <a:r>
              <a:rPr lang="en-US" sz="1400" dirty="0" err="1"/>
              <a:t>Peserta</a:t>
            </a:r>
            <a:r>
              <a:rPr lang="en-US" sz="1400" dirty="0"/>
              <a:t> </a:t>
            </a:r>
            <a:r>
              <a:rPr lang="en-US" sz="1400" dirty="0" err="1"/>
              <a:t>satu</a:t>
            </a:r>
            <a:r>
              <a:rPr lang="en-US" sz="1400" dirty="0"/>
              <a:t> </a:t>
            </a:r>
            <a:r>
              <a:rPr lang="en-US" sz="1400" dirty="0" err="1"/>
              <a:t>Grup</a:t>
            </a:r>
            <a:r>
              <a:rPr lang="en-US" sz="1400" dirty="0"/>
              <a:t> </a:t>
            </a:r>
            <a:r>
              <a:rPr lang="en-US" sz="1400" dirty="0" err="1"/>
              <a:t>dapat</a:t>
            </a:r>
            <a:r>
              <a:rPr lang="en-US" sz="1400" dirty="0"/>
              <a:t> </a:t>
            </a:r>
            <a:r>
              <a:rPr lang="en-US" sz="1400" dirty="0" err="1"/>
              <a:t>di</a:t>
            </a:r>
            <a:r>
              <a:rPr lang="en-US" sz="1400" dirty="0"/>
              <a:t> </a:t>
            </a:r>
            <a:r>
              <a:rPr lang="en-US" sz="1400" dirty="0" err="1"/>
              <a:t>perbanyak</a:t>
            </a:r>
            <a:r>
              <a:rPr lang="en-US" sz="1400" dirty="0"/>
              <a:t> </a:t>
            </a:r>
            <a:r>
              <a:rPr lang="en-US" sz="1400" dirty="0" err="1"/>
              <a:t>maksimal</a:t>
            </a:r>
            <a:r>
              <a:rPr lang="en-US" sz="1400" dirty="0"/>
              <a:t> 30 /  </a:t>
            </a:r>
            <a:r>
              <a:rPr lang="en-US" sz="1400" dirty="0" err="1"/>
              <a:t>atau</a:t>
            </a:r>
            <a:r>
              <a:rPr lang="en-US" sz="1400" dirty="0"/>
              <a:t>  minimal 10  </a:t>
            </a:r>
            <a:r>
              <a:rPr lang="en-US" sz="1400" dirty="0" err="1"/>
              <a:t>peserta</a:t>
            </a:r>
            <a:endParaRPr lang="en-US" sz="1400" dirty="0"/>
          </a:p>
        </p:txBody>
      </p:sp>
      <p:sp>
        <p:nvSpPr>
          <p:cNvPr id="183" name="Rectangle 182"/>
          <p:cNvSpPr/>
          <p:nvPr/>
        </p:nvSpPr>
        <p:spPr>
          <a:xfrm>
            <a:off x="1260220" y="3696307"/>
            <a:ext cx="2546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Kab</a:t>
            </a:r>
            <a:r>
              <a:rPr lang="en-US" dirty="0"/>
              <a:t>. </a:t>
            </a:r>
            <a:r>
              <a:rPr lang="en-US" dirty="0" err="1"/>
              <a:t>Bungo</a:t>
            </a:r>
            <a:r>
              <a:rPr lang="en-US" dirty="0"/>
              <a:t>,  </a:t>
            </a:r>
            <a:r>
              <a:rPr lang="en-US" dirty="0" err="1"/>
              <a:t>Kec</a:t>
            </a:r>
            <a:r>
              <a:rPr lang="en-US" dirty="0"/>
              <a:t>. </a:t>
            </a:r>
            <a:r>
              <a:rPr lang="en-US" dirty="0" err="1"/>
              <a:t>Pelepat</a:t>
            </a:r>
            <a:endParaRPr lang="en-US" dirty="0"/>
          </a:p>
        </p:txBody>
      </p:sp>
      <p:sp>
        <p:nvSpPr>
          <p:cNvPr id="184" name="Rectangle 183"/>
          <p:cNvSpPr/>
          <p:nvPr/>
        </p:nvSpPr>
        <p:spPr>
          <a:xfrm>
            <a:off x="3172865" y="3676551"/>
            <a:ext cx="2514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Kab</a:t>
            </a:r>
            <a:r>
              <a:rPr lang="en-US" dirty="0"/>
              <a:t>. </a:t>
            </a:r>
            <a:r>
              <a:rPr lang="en-US" dirty="0" err="1"/>
              <a:t>Bungo</a:t>
            </a:r>
            <a:r>
              <a:rPr lang="en-US" dirty="0"/>
              <a:t>, </a:t>
            </a:r>
            <a:r>
              <a:rPr lang="en-US" dirty="0" err="1"/>
              <a:t>Kec</a:t>
            </a:r>
            <a:r>
              <a:rPr lang="en-US" dirty="0"/>
              <a:t>. </a:t>
            </a:r>
            <a:r>
              <a:rPr lang="en-US" dirty="0" err="1"/>
              <a:t>Jujuhan</a:t>
            </a:r>
            <a:endParaRPr lang="en-US" dirty="0"/>
          </a:p>
        </p:txBody>
      </p:sp>
      <p:sp>
        <p:nvSpPr>
          <p:cNvPr id="185" name="Rectangle 184"/>
          <p:cNvSpPr/>
          <p:nvPr/>
        </p:nvSpPr>
        <p:spPr>
          <a:xfrm>
            <a:off x="5981177" y="3617606"/>
            <a:ext cx="2485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Kab</a:t>
            </a:r>
            <a:r>
              <a:rPr lang="en-US" dirty="0"/>
              <a:t>. </a:t>
            </a:r>
            <a:r>
              <a:rPr lang="en-US" dirty="0" err="1"/>
              <a:t>Kerinci</a:t>
            </a:r>
            <a:r>
              <a:rPr lang="en-US" dirty="0"/>
              <a:t>,   </a:t>
            </a:r>
            <a:r>
              <a:rPr lang="en-US" dirty="0" err="1"/>
              <a:t>Kec</a:t>
            </a:r>
            <a:r>
              <a:rPr lang="en-US" dirty="0"/>
              <a:t>. </a:t>
            </a:r>
            <a:r>
              <a:rPr lang="en-US" dirty="0" err="1"/>
              <a:t>Siulak</a:t>
            </a:r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>
            <a:off x="5535522" y="1556792"/>
            <a:ext cx="23222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1 </a:t>
            </a:r>
            <a:r>
              <a:rPr lang="en-US" dirty="0" err="1"/>
              <a:t>kelas</a:t>
            </a:r>
            <a:r>
              <a:rPr lang="en-US" dirty="0"/>
              <a:t> </a:t>
            </a:r>
            <a:r>
              <a:rPr lang="en-US" dirty="0" err="1"/>
              <a:t>ditangani</a:t>
            </a:r>
            <a:r>
              <a:rPr lang="en-US" dirty="0"/>
              <a:t> 1 </a:t>
            </a:r>
            <a:r>
              <a:rPr lang="en-US" dirty="0" err="1"/>
              <a:t>Pengampu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Maksimum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= 800</a:t>
            </a:r>
          </a:p>
          <a:p>
            <a:r>
              <a:rPr lang="en-US" dirty="0" err="1"/>
              <a:t>Terbagi</a:t>
            </a:r>
            <a:r>
              <a:rPr lang="en-US" dirty="0"/>
              <a:t> </a:t>
            </a:r>
            <a:r>
              <a:rPr lang="en-US" dirty="0" err="1"/>
              <a:t>dlm</a:t>
            </a:r>
            <a:r>
              <a:rPr lang="en-US" dirty="0"/>
              <a:t> 40 Group 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1277634" y="2636914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Diklat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= 6 </a:t>
            </a:r>
            <a:r>
              <a:rPr lang="en-US" dirty="0" err="1"/>
              <a:t>minggu</a:t>
            </a:r>
            <a:endParaRPr lang="en-US" dirty="0"/>
          </a:p>
          <a:p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mendapatkan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78949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109" y="149180"/>
            <a:ext cx="5772150" cy="792163"/>
          </a:xfrm>
        </p:spPr>
        <p:txBody>
          <a:bodyPr>
            <a:normAutofit/>
          </a:bodyPr>
          <a:lstStyle/>
          <a:p>
            <a:r>
              <a:rPr lang="id-ID" dirty="0" smtClean="0"/>
              <a:t>Pusat Belajar</a:t>
            </a:r>
            <a:endParaRPr lang="id-ID" dirty="0"/>
          </a:p>
        </p:txBody>
      </p:sp>
      <p:sp>
        <p:nvSpPr>
          <p:cNvPr id="25" name="TextBox 24"/>
          <p:cNvSpPr txBox="1"/>
          <p:nvPr/>
        </p:nvSpPr>
        <p:spPr>
          <a:xfrm>
            <a:off x="1657350" y="1234234"/>
            <a:ext cx="351039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err="1"/>
              <a:t>Penggunaan</a:t>
            </a:r>
            <a:r>
              <a:rPr lang="en-US" b="1" dirty="0"/>
              <a:t> PB</a:t>
            </a:r>
          </a:p>
        </p:txBody>
      </p:sp>
      <p:sp>
        <p:nvSpPr>
          <p:cNvPr id="3" name="Rectangle 2"/>
          <p:cNvSpPr/>
          <p:nvPr/>
        </p:nvSpPr>
        <p:spPr>
          <a:xfrm>
            <a:off x="1600200" y="1676402"/>
            <a:ext cx="6000750" cy="1564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>
              <a:lnSpc>
                <a:spcPct val="115000"/>
              </a:lnSpc>
              <a:tabLst>
                <a:tab pos="2236788" algn="l"/>
                <a:tab pos="2867025" algn="l"/>
                <a:tab pos="2955925" algn="l"/>
              </a:tabLs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Jumlah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DIklat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per guru	=  2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8900">
              <a:lnSpc>
                <a:spcPct val="115000"/>
              </a:lnSpc>
              <a:tabLst>
                <a:tab pos="2236788" algn="l"/>
                <a:tab pos="2867025" algn="l"/>
                <a:tab pos="2955925" algn="l"/>
              </a:tabLst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Diklat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=  Daring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KOmbinasi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8900">
              <a:lnSpc>
                <a:spcPct val="115000"/>
              </a:lnSpc>
              <a:tabLst>
                <a:tab pos="2236788" algn="l"/>
                <a:tab pos="2867025" algn="l"/>
                <a:tab pos="2955925" algn="l"/>
              </a:tabLst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Waktu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diklat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=  1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6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minggu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( 1,5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bulan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</a:p>
          <a:p>
            <a:pPr marL="88900">
              <a:lnSpc>
                <a:spcPct val="115000"/>
              </a:lnSpc>
              <a:tabLst>
                <a:tab pos="2236788" algn="l"/>
                <a:tab pos="2867025" algn="l"/>
                <a:tab pos="2955925" algn="l"/>
              </a:tabLst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Jumlah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Pertemuan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PB 		=  3 kali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Pertemuan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 @ 4 jam )</a:t>
            </a:r>
          </a:p>
          <a:p>
            <a:pPr marL="88900">
              <a:lnSpc>
                <a:spcPct val="115000"/>
              </a:lnSpc>
              <a:tabLst>
                <a:tab pos="1714500" algn="l"/>
                <a:tab pos="2000250" algn="l"/>
              </a:tabLs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88900">
              <a:lnSpc>
                <a:spcPct val="115000"/>
              </a:lnSpc>
              <a:tabLst>
                <a:tab pos="1714500" algn="l"/>
                <a:tab pos="2000250" algn="l"/>
              </a:tabLst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Belajar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diklat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daring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Kombinasi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seperti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dibawah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771650" y="3581402"/>
          <a:ext cx="5829301" cy="3580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7508"/>
                <a:gridCol w="950975"/>
                <a:gridCol w="1116362"/>
                <a:gridCol w="159480"/>
                <a:gridCol w="536327"/>
                <a:gridCol w="1111637"/>
                <a:gridCol w="1417012"/>
              </a:tblGrid>
              <a:tr h="23476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Diklat</a:t>
                      </a:r>
                      <a:r>
                        <a:rPr lang="en-US" sz="1800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Modul</a:t>
                      </a:r>
                      <a:r>
                        <a:rPr lang="en-US" sz="1800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en-US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Diklat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Modul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4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Minggu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Pola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Belajar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</a:rPr>
                        <a:t>Minggu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Pola Belajar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ke-1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Belajar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Mandiri</a:t>
                      </a:r>
                      <a:r>
                        <a:rPr lang="en-US" sz="1100" dirty="0">
                          <a:effectLst/>
                        </a:rPr>
                        <a:t> Online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Tatap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Muka</a:t>
                      </a:r>
                      <a:r>
                        <a:rPr lang="en-US" sz="1100" dirty="0">
                          <a:effectLst/>
                        </a:rPr>
                        <a:t> di PB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ke-1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Belajar Mandiri Online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Tatap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Muka</a:t>
                      </a:r>
                      <a:r>
                        <a:rPr lang="en-US" sz="1100" dirty="0">
                          <a:effectLst/>
                        </a:rPr>
                        <a:t> di PB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9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ke-2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Belajar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Mandiri</a:t>
                      </a:r>
                      <a:r>
                        <a:rPr lang="en-US" sz="1100" dirty="0">
                          <a:effectLst/>
                        </a:rPr>
                        <a:t> Online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ke-2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Belajar Mandiri Online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ke-3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Belajar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Mandiri</a:t>
                      </a:r>
                      <a:r>
                        <a:rPr lang="en-US" sz="1100" dirty="0">
                          <a:effectLst/>
                        </a:rPr>
                        <a:t> Online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Tatap Muka di PB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ke-3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Belajar Mandiri Online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Tatap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Muka</a:t>
                      </a:r>
                      <a:r>
                        <a:rPr lang="en-US" sz="1100" dirty="0">
                          <a:effectLst/>
                        </a:rPr>
                        <a:t> di PB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9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ke-4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Belajar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Mandiri</a:t>
                      </a:r>
                      <a:r>
                        <a:rPr lang="en-US" sz="1100" dirty="0">
                          <a:effectLst/>
                        </a:rPr>
                        <a:t> Online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ke-4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Belajar Mandiri Online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ke-5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Belajar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Mandiri</a:t>
                      </a:r>
                      <a:r>
                        <a:rPr lang="en-US" sz="1100" dirty="0">
                          <a:effectLst/>
                        </a:rPr>
                        <a:t> Online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ke-5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Belajar Mandiri Online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8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ke-6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Belajar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Mandiri</a:t>
                      </a:r>
                      <a:r>
                        <a:rPr lang="en-US" sz="1100" dirty="0">
                          <a:effectLst/>
                        </a:rPr>
                        <a:t> Online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Tatap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Muka</a:t>
                      </a:r>
                      <a:r>
                        <a:rPr lang="en-US" sz="1100" dirty="0">
                          <a:effectLst/>
                        </a:rPr>
                        <a:t> di PB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ke-6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Belajar Mandiri Online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</a:rPr>
                        <a:t>Uji</a:t>
                      </a:r>
                      <a:r>
                        <a:rPr lang="en-US" sz="1100" b="1" dirty="0">
                          <a:effectLst/>
                        </a:rPr>
                        <a:t> </a:t>
                      </a:r>
                      <a:r>
                        <a:rPr lang="en-US" sz="1100" b="1" dirty="0" err="1">
                          <a:effectLst/>
                        </a:rPr>
                        <a:t>Kompetensi</a:t>
                      </a:r>
                      <a:r>
                        <a:rPr lang="en-US" sz="1100" b="1" dirty="0">
                          <a:effectLst/>
                        </a:rPr>
                        <a:t> Guru </a:t>
                      </a:r>
                      <a:r>
                        <a:rPr lang="en-US" sz="1100" dirty="0">
                          <a:effectLst/>
                        </a:rPr>
                        <a:t>di PB </a:t>
                      </a:r>
                      <a:r>
                        <a:rPr lang="en-US" sz="1100" dirty="0" err="1">
                          <a:effectLst/>
                        </a:rPr>
                        <a:t>yg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siap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sebagai</a:t>
                      </a:r>
                      <a:r>
                        <a:rPr lang="en-US" sz="1100" dirty="0">
                          <a:effectLst/>
                        </a:rPr>
                        <a:t> TUK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891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109" y="149180"/>
            <a:ext cx="5772150" cy="792163"/>
          </a:xfrm>
        </p:spPr>
        <p:txBody>
          <a:bodyPr>
            <a:normAutofit/>
          </a:bodyPr>
          <a:lstStyle/>
          <a:p>
            <a:r>
              <a:rPr lang="id-ID" dirty="0" smtClean="0"/>
              <a:t>Pusat Belajar</a:t>
            </a:r>
            <a:endParaRPr lang="id-ID" dirty="0"/>
          </a:p>
        </p:txBody>
      </p:sp>
      <p:sp>
        <p:nvSpPr>
          <p:cNvPr id="25" name="TextBox 24"/>
          <p:cNvSpPr txBox="1"/>
          <p:nvPr/>
        </p:nvSpPr>
        <p:spPr>
          <a:xfrm>
            <a:off x="1657350" y="1234234"/>
            <a:ext cx="351039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err="1"/>
              <a:t>Pelaksanaan</a:t>
            </a:r>
            <a:r>
              <a:rPr lang="en-US" b="1" dirty="0"/>
              <a:t> Posttest Online di  PB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743200" y="2209802"/>
            <a:ext cx="3800475" cy="3357139"/>
            <a:chOff x="1676400" y="2123943"/>
            <a:chExt cx="4800600" cy="3649198"/>
          </a:xfrm>
        </p:grpSpPr>
        <p:sp>
          <p:nvSpPr>
            <p:cNvPr id="7" name="Shape 181"/>
            <p:cNvSpPr/>
            <p:nvPr/>
          </p:nvSpPr>
          <p:spPr>
            <a:xfrm>
              <a:off x="3581401" y="3657600"/>
              <a:ext cx="914400" cy="71353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490173" y="3759558"/>
              <a:ext cx="1066801" cy="70255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90000"/>
                </a:lnSpc>
                <a:buSzPct val="25000"/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PB  - 5</a:t>
              </a:r>
            </a:p>
            <a:p>
              <a:pPr lvl="0" algn="ctr">
                <a:lnSpc>
                  <a:spcPct val="9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(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siap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TUK)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Shape 184"/>
            <p:cNvSpPr txBox="1"/>
            <p:nvPr/>
          </p:nvSpPr>
          <p:spPr>
            <a:xfrm>
              <a:off x="1676400" y="3343143"/>
              <a:ext cx="914399" cy="753598"/>
            </a:xfrm>
            <a:prstGeom prst="rect">
              <a:avLst/>
            </a:prstGeom>
            <a:noFill/>
            <a:ln>
              <a:noFill/>
            </a:ln>
          </p:spPr>
          <p:txBody>
            <a:bodyPr lIns="80000" tIns="80000" rIns="80000" bIns="800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PB - 8 </a:t>
              </a:r>
            </a:p>
            <a:p>
              <a:pPr algn="ctr">
                <a:lnSpc>
                  <a:spcPct val="9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(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siap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TUK)</a:t>
              </a:r>
            </a:p>
          </p:txBody>
        </p:sp>
        <p:sp>
          <p:nvSpPr>
            <p:cNvPr id="10" name="Shape 181"/>
            <p:cNvSpPr/>
            <p:nvPr/>
          </p:nvSpPr>
          <p:spPr>
            <a:xfrm>
              <a:off x="1676400" y="3352800"/>
              <a:ext cx="990600" cy="71353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/>
            </a:p>
          </p:txBody>
        </p:sp>
        <p:sp>
          <p:nvSpPr>
            <p:cNvPr id="11" name="Shape 184"/>
            <p:cNvSpPr txBox="1"/>
            <p:nvPr/>
          </p:nvSpPr>
          <p:spPr>
            <a:xfrm>
              <a:off x="1752600" y="2123943"/>
              <a:ext cx="914399" cy="753598"/>
            </a:xfrm>
            <a:prstGeom prst="rect">
              <a:avLst/>
            </a:prstGeom>
            <a:noFill/>
            <a:ln>
              <a:noFill/>
            </a:ln>
          </p:spPr>
          <p:txBody>
            <a:bodyPr lIns="80000" tIns="80000" rIns="80000" bIns="800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PB - 1 </a:t>
              </a:r>
            </a:p>
            <a:p>
              <a:pPr algn="ctr">
                <a:lnSpc>
                  <a:spcPct val="9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(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tidak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siap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TUK)</a:t>
              </a:r>
            </a:p>
          </p:txBody>
        </p:sp>
        <p:sp>
          <p:nvSpPr>
            <p:cNvPr id="12" name="Shape 181"/>
            <p:cNvSpPr/>
            <p:nvPr/>
          </p:nvSpPr>
          <p:spPr>
            <a:xfrm>
              <a:off x="1752600" y="2133600"/>
              <a:ext cx="990600" cy="71353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/>
            </a:p>
          </p:txBody>
        </p:sp>
        <p:sp>
          <p:nvSpPr>
            <p:cNvPr id="13" name="Shape 184"/>
            <p:cNvSpPr txBox="1"/>
            <p:nvPr/>
          </p:nvSpPr>
          <p:spPr>
            <a:xfrm>
              <a:off x="3657600" y="2276343"/>
              <a:ext cx="914399" cy="753598"/>
            </a:xfrm>
            <a:prstGeom prst="rect">
              <a:avLst/>
            </a:prstGeom>
            <a:noFill/>
            <a:ln>
              <a:noFill/>
            </a:ln>
          </p:spPr>
          <p:txBody>
            <a:bodyPr lIns="80000" tIns="80000" rIns="80000" bIns="800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PB - 2 </a:t>
              </a:r>
            </a:p>
            <a:p>
              <a:pPr algn="ctr">
                <a:lnSpc>
                  <a:spcPct val="9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(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tidak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siap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TUK)</a:t>
              </a:r>
            </a:p>
          </p:txBody>
        </p:sp>
        <p:sp>
          <p:nvSpPr>
            <p:cNvPr id="14" name="Shape 181"/>
            <p:cNvSpPr/>
            <p:nvPr/>
          </p:nvSpPr>
          <p:spPr>
            <a:xfrm>
              <a:off x="3657600" y="2286000"/>
              <a:ext cx="990600" cy="71353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/>
            </a:p>
          </p:txBody>
        </p:sp>
        <p:sp>
          <p:nvSpPr>
            <p:cNvPr id="15" name="Shape 184"/>
            <p:cNvSpPr txBox="1"/>
            <p:nvPr/>
          </p:nvSpPr>
          <p:spPr>
            <a:xfrm>
              <a:off x="5486400" y="3114543"/>
              <a:ext cx="914399" cy="753598"/>
            </a:xfrm>
            <a:prstGeom prst="rect">
              <a:avLst/>
            </a:prstGeom>
            <a:noFill/>
            <a:ln>
              <a:noFill/>
            </a:ln>
          </p:spPr>
          <p:txBody>
            <a:bodyPr lIns="80000" tIns="80000" rIns="80000" bIns="800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PB - 3 </a:t>
              </a:r>
            </a:p>
            <a:p>
              <a:pPr algn="ctr">
                <a:lnSpc>
                  <a:spcPct val="9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(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tidak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siap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TUK)</a:t>
              </a:r>
            </a:p>
          </p:txBody>
        </p:sp>
        <p:sp>
          <p:nvSpPr>
            <p:cNvPr id="16" name="Shape 181"/>
            <p:cNvSpPr/>
            <p:nvPr/>
          </p:nvSpPr>
          <p:spPr>
            <a:xfrm>
              <a:off x="5486400" y="3124200"/>
              <a:ext cx="990600" cy="71353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/>
            </a:p>
          </p:txBody>
        </p:sp>
        <p:sp>
          <p:nvSpPr>
            <p:cNvPr id="17" name="Shape 184"/>
            <p:cNvSpPr txBox="1"/>
            <p:nvPr/>
          </p:nvSpPr>
          <p:spPr>
            <a:xfrm>
              <a:off x="5334000" y="4638543"/>
              <a:ext cx="914399" cy="753598"/>
            </a:xfrm>
            <a:prstGeom prst="rect">
              <a:avLst/>
            </a:prstGeom>
            <a:noFill/>
            <a:ln>
              <a:noFill/>
            </a:ln>
          </p:spPr>
          <p:txBody>
            <a:bodyPr lIns="80000" tIns="80000" rIns="80000" bIns="800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PB - 4 </a:t>
              </a:r>
            </a:p>
            <a:p>
              <a:pPr algn="ctr">
                <a:lnSpc>
                  <a:spcPct val="9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(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tidak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siap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TUK)</a:t>
              </a:r>
            </a:p>
          </p:txBody>
        </p:sp>
        <p:sp>
          <p:nvSpPr>
            <p:cNvPr id="18" name="Shape 181"/>
            <p:cNvSpPr/>
            <p:nvPr/>
          </p:nvSpPr>
          <p:spPr>
            <a:xfrm>
              <a:off x="5334000" y="4648200"/>
              <a:ext cx="990600" cy="71353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/>
            </a:p>
          </p:txBody>
        </p:sp>
        <p:sp>
          <p:nvSpPr>
            <p:cNvPr id="19" name="Shape 184"/>
            <p:cNvSpPr txBox="1"/>
            <p:nvPr/>
          </p:nvSpPr>
          <p:spPr>
            <a:xfrm>
              <a:off x="3657600" y="5019543"/>
              <a:ext cx="914399" cy="753598"/>
            </a:xfrm>
            <a:prstGeom prst="rect">
              <a:avLst/>
            </a:prstGeom>
            <a:noFill/>
            <a:ln>
              <a:noFill/>
            </a:ln>
          </p:spPr>
          <p:txBody>
            <a:bodyPr lIns="80000" tIns="80000" rIns="80000" bIns="800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PB - 6 </a:t>
              </a:r>
            </a:p>
            <a:p>
              <a:pPr algn="ctr">
                <a:lnSpc>
                  <a:spcPct val="9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(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tidak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siap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TUK)</a:t>
              </a:r>
            </a:p>
          </p:txBody>
        </p:sp>
        <p:sp>
          <p:nvSpPr>
            <p:cNvPr id="20" name="Shape 181"/>
            <p:cNvSpPr/>
            <p:nvPr/>
          </p:nvSpPr>
          <p:spPr>
            <a:xfrm>
              <a:off x="3657600" y="5029200"/>
              <a:ext cx="990600" cy="71353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/>
            </a:p>
          </p:txBody>
        </p:sp>
        <p:sp>
          <p:nvSpPr>
            <p:cNvPr id="21" name="Shape 184"/>
            <p:cNvSpPr txBox="1"/>
            <p:nvPr/>
          </p:nvSpPr>
          <p:spPr>
            <a:xfrm>
              <a:off x="1676400" y="4800600"/>
              <a:ext cx="914399" cy="753598"/>
            </a:xfrm>
            <a:prstGeom prst="rect">
              <a:avLst/>
            </a:prstGeom>
            <a:noFill/>
            <a:ln>
              <a:noFill/>
            </a:ln>
          </p:spPr>
          <p:txBody>
            <a:bodyPr lIns="80000" tIns="80000" rIns="80000" bIns="8000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PB - 7 </a:t>
              </a:r>
            </a:p>
            <a:p>
              <a:pPr algn="ctr">
                <a:lnSpc>
                  <a:spcPct val="9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(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tidak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siap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Arial"/>
                  <a:cs typeface="Arial"/>
                  <a:sym typeface="Arial"/>
                </a:rPr>
                <a:t> TUK)</a:t>
              </a:r>
            </a:p>
          </p:txBody>
        </p:sp>
        <p:sp>
          <p:nvSpPr>
            <p:cNvPr id="22" name="Shape 181"/>
            <p:cNvSpPr/>
            <p:nvPr/>
          </p:nvSpPr>
          <p:spPr>
            <a:xfrm>
              <a:off x="1676400" y="4810257"/>
              <a:ext cx="990600" cy="713538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dirty="0"/>
            </a:p>
          </p:txBody>
        </p:sp>
        <p:cxnSp>
          <p:nvCxnSpPr>
            <p:cNvPr id="23" name="Straight Arrow Connector 22"/>
            <p:cNvCxnSpPr>
              <a:stCxn id="14" idx="2"/>
              <a:endCxn id="7" idx="0"/>
            </p:cNvCxnSpPr>
            <p:nvPr/>
          </p:nvCxnSpPr>
          <p:spPr>
            <a:xfrm flipH="1">
              <a:off x="4038601" y="2999538"/>
              <a:ext cx="114299" cy="6580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6" idx="1"/>
              <a:endCxn id="8" idx="3"/>
            </p:cNvCxnSpPr>
            <p:nvPr/>
          </p:nvCxnSpPr>
          <p:spPr>
            <a:xfrm flipH="1">
              <a:off x="4556975" y="3480970"/>
              <a:ext cx="929425" cy="6298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8" idx="1"/>
            </p:cNvCxnSpPr>
            <p:nvPr/>
          </p:nvCxnSpPr>
          <p:spPr>
            <a:xfrm flipH="1" flipV="1">
              <a:off x="4495800" y="4343400"/>
              <a:ext cx="838200" cy="6615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0" idx="0"/>
              <a:endCxn id="7" idx="2"/>
            </p:cNvCxnSpPr>
            <p:nvPr/>
          </p:nvCxnSpPr>
          <p:spPr>
            <a:xfrm flipH="1" flipV="1">
              <a:off x="4038601" y="4371138"/>
              <a:ext cx="114299" cy="6580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2667000" y="4343401"/>
              <a:ext cx="914400" cy="4571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10" idx="3"/>
              <a:endCxn id="8" idx="1"/>
            </p:cNvCxnSpPr>
            <p:nvPr/>
          </p:nvCxnSpPr>
          <p:spPr>
            <a:xfrm>
              <a:off x="2667000" y="3709570"/>
              <a:ext cx="823173" cy="4012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2743200" y="2819400"/>
              <a:ext cx="914400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1557739" y="5705974"/>
            <a:ext cx="6292046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Evaluasi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dilakukan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UKG di PB yang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memenuhi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syarat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dijadikan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TUK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Jika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PB yang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digunakan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dijadikan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sebagai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TUK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Ujian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Guru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PB  yang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ditunjuk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dinas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sebagai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TUK </a:t>
            </a:r>
          </a:p>
        </p:txBody>
      </p:sp>
    </p:spTree>
    <p:extLst>
      <p:ext uri="{BB962C8B-B14F-4D97-AF65-F5344CB8AC3E}">
        <p14:creationId xmlns:p14="http://schemas.microsoft.com/office/powerpoint/2010/main" val="172250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468"/>
          <p:cNvSpPr txBox="1">
            <a:spLocks/>
          </p:cNvSpPr>
          <p:nvPr/>
        </p:nvSpPr>
        <p:spPr>
          <a:xfrm>
            <a:off x="1308474" y="446784"/>
            <a:ext cx="5631793" cy="647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6FA8DC"/>
                </a:solidFill>
              </a:rPr>
              <a:t>Progress </a:t>
            </a:r>
            <a:r>
              <a:rPr lang="en-US" sz="2400" dirty="0" err="1" smtClean="0">
                <a:solidFill>
                  <a:srgbClr val="6FA8DC"/>
                </a:solidFill>
              </a:rPr>
              <a:t>Pendataan</a:t>
            </a:r>
            <a:r>
              <a:rPr lang="en-US" sz="2400" dirty="0" smtClean="0">
                <a:solidFill>
                  <a:srgbClr val="6FA8DC"/>
                </a:solidFill>
              </a:rPr>
              <a:t> KKG-MGMP </a:t>
            </a:r>
            <a:r>
              <a:rPr lang="en-US" sz="2400" dirty="0" err="1" smtClean="0">
                <a:solidFill>
                  <a:srgbClr val="6FA8DC"/>
                </a:solidFill>
              </a:rPr>
              <a:t>tingkat</a:t>
            </a:r>
            <a:r>
              <a:rPr lang="en-US" sz="2400" dirty="0" smtClean="0">
                <a:solidFill>
                  <a:srgbClr val="6FA8DC"/>
                </a:solidFill>
              </a:rPr>
              <a:t> </a:t>
            </a:r>
            <a:r>
              <a:rPr lang="en-US" sz="2400" dirty="0" err="1" smtClean="0">
                <a:solidFill>
                  <a:srgbClr val="6FA8DC"/>
                </a:solidFill>
              </a:rPr>
              <a:t>Kab</a:t>
            </a:r>
            <a:r>
              <a:rPr lang="en-US" sz="2400" dirty="0" smtClean="0">
                <a:solidFill>
                  <a:srgbClr val="6FA8DC"/>
                </a:solidFill>
              </a:rPr>
              <a:t>.-Kota:</a:t>
            </a:r>
            <a:endParaRPr lang="en-US" sz="2400" dirty="0">
              <a:solidFill>
                <a:srgbClr val="6FA8D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535" y="1335152"/>
            <a:ext cx="6830608" cy="545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4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468"/>
          <p:cNvSpPr txBox="1">
            <a:spLocks/>
          </p:cNvSpPr>
          <p:nvPr/>
        </p:nvSpPr>
        <p:spPr>
          <a:xfrm>
            <a:off x="1308474" y="446784"/>
            <a:ext cx="5631793" cy="647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6FA8DC"/>
                </a:solidFill>
              </a:rPr>
              <a:t>Progress </a:t>
            </a:r>
            <a:r>
              <a:rPr lang="en-US" sz="2400" dirty="0" err="1" smtClean="0">
                <a:solidFill>
                  <a:srgbClr val="6FA8DC"/>
                </a:solidFill>
              </a:rPr>
              <a:t>Pendataan</a:t>
            </a:r>
            <a:r>
              <a:rPr lang="en-US" sz="2400" dirty="0" smtClean="0">
                <a:solidFill>
                  <a:srgbClr val="6FA8DC"/>
                </a:solidFill>
              </a:rPr>
              <a:t> KKG-MGMP </a:t>
            </a:r>
            <a:r>
              <a:rPr lang="en-US" sz="2400" dirty="0" err="1" smtClean="0">
                <a:solidFill>
                  <a:srgbClr val="6FA8DC"/>
                </a:solidFill>
              </a:rPr>
              <a:t>tingkat</a:t>
            </a:r>
            <a:r>
              <a:rPr lang="en-US" sz="2400" dirty="0" smtClean="0">
                <a:solidFill>
                  <a:srgbClr val="6FA8DC"/>
                </a:solidFill>
              </a:rPr>
              <a:t> </a:t>
            </a:r>
            <a:r>
              <a:rPr lang="en-US" sz="2400" dirty="0" err="1" smtClean="0">
                <a:solidFill>
                  <a:srgbClr val="6FA8DC"/>
                </a:solidFill>
              </a:rPr>
              <a:t>Kab</a:t>
            </a:r>
            <a:r>
              <a:rPr lang="en-US" sz="2400" dirty="0" smtClean="0">
                <a:solidFill>
                  <a:srgbClr val="6FA8DC"/>
                </a:solidFill>
              </a:rPr>
              <a:t>.-Kota:</a:t>
            </a:r>
            <a:endParaRPr lang="en-US" sz="2400" dirty="0">
              <a:solidFill>
                <a:srgbClr val="6FA8D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072" y="1314450"/>
            <a:ext cx="7105505" cy="419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1731" y="301147"/>
            <a:ext cx="4700588" cy="831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7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8075" y="133809"/>
            <a:ext cx="2270464" cy="792163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/>
              <a:t>Penggunaan</a:t>
            </a:r>
            <a:r>
              <a:rPr lang="en-US" sz="3600" dirty="0" smtClean="0"/>
              <a:t> AKUN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40" y="1151831"/>
            <a:ext cx="8686800" cy="55197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67288" y="144578"/>
            <a:ext cx="4678532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b="1" dirty="0" err="1" smtClean="0"/>
              <a:t>Alamat</a:t>
            </a:r>
            <a:r>
              <a:rPr lang="en-US" sz="2400" b="1" dirty="0" smtClean="0"/>
              <a:t>                :  </a:t>
            </a:r>
            <a:r>
              <a:rPr lang="en-US" sz="2400" b="1" dirty="0" smtClean="0">
                <a:hlinkClick r:id="rId4"/>
              </a:rPr>
              <a:t>http://sim.gurupembelajar.id</a:t>
            </a:r>
            <a:endParaRPr lang="en-US" sz="2400" b="1" dirty="0" smtClean="0"/>
          </a:p>
          <a:p>
            <a:r>
              <a:rPr lang="en-US" sz="2400" b="1" dirty="0" err="1" smtClean="0"/>
              <a:t>Alamat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latihan</a:t>
            </a:r>
            <a:r>
              <a:rPr lang="en-US" sz="2400" b="1" dirty="0" smtClean="0"/>
              <a:t>  :</a:t>
            </a:r>
            <a:r>
              <a:rPr lang="en-US" sz="2400" b="1" dirty="0" smtClean="0">
                <a:solidFill>
                  <a:schemeClr val="bg1"/>
                </a:solidFill>
              </a:rPr>
              <a:t>: </a:t>
            </a:r>
            <a:r>
              <a:rPr lang="en-US" sz="2400" b="1" dirty="0" smtClean="0">
                <a:solidFill>
                  <a:schemeClr val="bg1"/>
                </a:solidFill>
                <a:hlinkClick r:id="rId5"/>
              </a:rPr>
              <a:t>http://sim.demo.elearning.id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37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344" y="0"/>
            <a:ext cx="7536656" cy="7105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957" y="644384"/>
            <a:ext cx="3504302" cy="217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01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730" y="635513"/>
            <a:ext cx="58293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REGISTER AKUN GURU MANDIRI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19623" y="271644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Syarat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19623" y="4320073"/>
            <a:ext cx="7886700" cy="2071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Guru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UKG </a:t>
            </a:r>
            <a:r>
              <a:rPr lang="en-US" dirty="0" err="1" smtClean="0"/>
              <a:t>periode</a:t>
            </a:r>
            <a:r>
              <a:rPr lang="en-US" dirty="0" smtClean="0"/>
              <a:t> 2015</a:t>
            </a:r>
          </a:p>
          <a:p>
            <a:r>
              <a:rPr lang="en-US" dirty="0" smtClean="0"/>
              <a:t>Guru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Nomor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UKG </a:t>
            </a:r>
            <a:r>
              <a:rPr lang="en-US" dirty="0" err="1" smtClean="0"/>
              <a:t>periode</a:t>
            </a:r>
            <a:r>
              <a:rPr lang="en-US" dirty="0" smtClean="0"/>
              <a:t> 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4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Distribusi</a:t>
            </a:r>
            <a:r>
              <a:rPr lang="en-US" dirty="0" smtClean="0"/>
              <a:t> </a:t>
            </a:r>
            <a:r>
              <a:rPr lang="en-US" dirty="0" err="1" smtClean="0"/>
              <a:t>Cetak</a:t>
            </a:r>
            <a:r>
              <a:rPr lang="en-US" dirty="0" smtClean="0"/>
              <a:t> </a:t>
            </a:r>
            <a:r>
              <a:rPr lang="en-US" dirty="0" err="1" smtClean="0"/>
              <a:t>Akun</a:t>
            </a:r>
            <a:r>
              <a:rPr lang="en-US" dirty="0" smtClean="0"/>
              <a:t> Guru </a:t>
            </a:r>
            <a:r>
              <a:rPr lang="en-US" dirty="0" err="1" smtClean="0"/>
              <a:t>Pembelajar</a:t>
            </a:r>
            <a:endParaRPr lang="en-US" dirty="0"/>
          </a:p>
        </p:txBody>
      </p:sp>
      <p:pic>
        <p:nvPicPr>
          <p:cNvPr id="7" name="Picture 6" descr="skd182163sdc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047" y="1950713"/>
            <a:ext cx="1182655" cy="46152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1130" y="2867771"/>
            <a:ext cx="10063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AKUN </a:t>
            </a:r>
          </a:p>
          <a:p>
            <a:r>
              <a:rPr lang="en-US" sz="2400" b="1" dirty="0"/>
              <a:t>GURU</a:t>
            </a:r>
          </a:p>
        </p:txBody>
      </p:sp>
      <p:sp>
        <p:nvSpPr>
          <p:cNvPr id="11" name="Folded Corner 10"/>
          <p:cNvSpPr/>
          <p:nvPr/>
        </p:nvSpPr>
        <p:spPr>
          <a:xfrm>
            <a:off x="5505903" y="2867771"/>
            <a:ext cx="1117693" cy="782355"/>
          </a:xfrm>
          <a:prstGeom prst="foldedCorner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ADMIN P4TK</a:t>
            </a:r>
          </a:p>
        </p:txBody>
      </p:sp>
      <p:sp>
        <p:nvSpPr>
          <p:cNvPr id="12" name="Folded Corner 11"/>
          <p:cNvSpPr/>
          <p:nvPr/>
        </p:nvSpPr>
        <p:spPr>
          <a:xfrm>
            <a:off x="5505903" y="3959005"/>
            <a:ext cx="1117693" cy="782355"/>
          </a:xfrm>
          <a:prstGeom prst="foldedCorner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ADMIN DINAS</a:t>
            </a:r>
          </a:p>
        </p:txBody>
      </p:sp>
      <p:sp>
        <p:nvSpPr>
          <p:cNvPr id="13" name="Folded Corner 12"/>
          <p:cNvSpPr/>
          <p:nvPr/>
        </p:nvSpPr>
        <p:spPr>
          <a:xfrm>
            <a:off x="5505903" y="5009690"/>
            <a:ext cx="1117693" cy="782355"/>
          </a:xfrm>
          <a:prstGeom prst="foldedCorner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KETUA</a:t>
            </a:r>
          </a:p>
          <a:p>
            <a:r>
              <a:rPr lang="en-US" dirty="0"/>
              <a:t>KKG/MGMP</a:t>
            </a:r>
          </a:p>
        </p:txBody>
      </p:sp>
      <p:sp>
        <p:nvSpPr>
          <p:cNvPr id="14" name="Folded Corner 13"/>
          <p:cNvSpPr/>
          <p:nvPr/>
        </p:nvSpPr>
        <p:spPr>
          <a:xfrm>
            <a:off x="5505903" y="1803473"/>
            <a:ext cx="1117693" cy="782355"/>
          </a:xfrm>
          <a:prstGeom prst="foldedCorner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REGISTRASI</a:t>
            </a:r>
          </a:p>
          <a:p>
            <a:r>
              <a:rPr lang="en-US" dirty="0"/>
              <a:t>MANDIRI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712002" y="3330181"/>
            <a:ext cx="1568587" cy="1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712002" y="3330179"/>
            <a:ext cx="1640278" cy="1078352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712002" y="3330179"/>
            <a:ext cx="1640278" cy="206148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712002" y="2182841"/>
            <a:ext cx="1640278" cy="1147341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2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657</Words>
  <Application>Microsoft Office PowerPoint</Application>
  <PresentationFormat>On-screen Show (4:3)</PresentationFormat>
  <Paragraphs>243</Paragraphs>
  <Slides>23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Progress Pendataan KKG-MGMP tingkat Propinsi :</vt:lpstr>
      <vt:lpstr>PowerPoint Presentation</vt:lpstr>
      <vt:lpstr>PowerPoint Presentation</vt:lpstr>
      <vt:lpstr>PowerPoint Presentation</vt:lpstr>
      <vt:lpstr>PowerPoint Presentation</vt:lpstr>
      <vt:lpstr>Penggunaan AKUN</vt:lpstr>
      <vt:lpstr>PowerPoint Presentation</vt:lpstr>
      <vt:lpstr> REGISTER AKUN GURU MANDIRI</vt:lpstr>
      <vt:lpstr>Distribusi Cetak Akun Guru Pembelajar</vt:lpstr>
      <vt:lpstr>1#. Registrasi Akun Guru Mandiri (Laman Login Guru Pembelajar)</vt:lpstr>
      <vt:lpstr>2#. Registrasi Akun Guru Mandiri (Laman Registrasi Akun Mandiri)</vt:lpstr>
      <vt:lpstr>3#. Registrasi Akun Guru Mandiri (Format Cetak Akun Guru Mandiri)</vt:lpstr>
      <vt:lpstr>Road Map Pelaksanaan Diklat Guru Pembelajaran</vt:lpstr>
      <vt:lpstr>Progress Pembuatan Kelas Diklat Daring &amp; Daring Kombinasi per 10 Agustus 2016 </vt:lpstr>
      <vt:lpstr>5 PENDAFTARAN CALON PESERTA GURU PEMBELAJAR MODA DARING (ONLINE)</vt:lpstr>
      <vt:lpstr>Syarat Kondisi</vt:lpstr>
      <vt:lpstr>1#. Pendaftaran Peserta (Notifikasi Pendaftaran di Dasbor Akun Guru)</vt:lpstr>
      <vt:lpstr>2#. Pendaftaran Peserta (Laman Pendaftaran Peserta GP Moda Daring) </vt:lpstr>
      <vt:lpstr>3#. Pendaftaran Peserta (Konfirmasi Status Pendaftaran)</vt:lpstr>
      <vt:lpstr>Penentuan Lokasi Pusat Belajar Diklat Daring Kombinasi</vt:lpstr>
      <vt:lpstr>PowerPoint Presentation</vt:lpstr>
      <vt:lpstr>Pusat Belajar</vt:lpstr>
      <vt:lpstr>Pusat Belajar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Pendataan KKG-MGMP tingkat Propinsi :</dc:title>
  <dc:creator>owner</dc:creator>
  <cp:lastModifiedBy>owner</cp:lastModifiedBy>
  <cp:revision>1</cp:revision>
  <dcterms:created xsi:type="dcterms:W3CDTF">2016-09-16T14:59:02Z</dcterms:created>
  <dcterms:modified xsi:type="dcterms:W3CDTF">2016-09-16T15:04:53Z</dcterms:modified>
</cp:coreProperties>
</file>