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339" r:id="rId4"/>
    <p:sldId id="258" r:id="rId5"/>
    <p:sldId id="340" r:id="rId6"/>
    <p:sldId id="259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36" r:id="rId36"/>
    <p:sldId id="337" r:id="rId37"/>
    <p:sldId id="338" r:id="rId38"/>
    <p:sldId id="307" r:id="rId39"/>
  </p:sldIdLst>
  <p:sldSz cx="9144000" cy="6858000" type="screen4x3"/>
  <p:notesSz cx="6858000" cy="9144000"/>
  <p:custDataLst>
    <p:tags r:id="rId41"/>
  </p:custDataLst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CDD9FF-6CE6-4159-83AF-38B7B5244568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E659ABD9-BCD2-4B7E-80CC-A4EDE4798170}">
      <dgm:prSet phldrT="[Text]"/>
      <dgm:spPr/>
      <dgm:t>
        <a:bodyPr/>
        <a:lstStyle/>
        <a:p>
          <a:r>
            <a:rPr lang="id-ID" dirty="0" smtClean="0"/>
            <a:t>Persiapan (10’)</a:t>
          </a:r>
          <a:endParaRPr lang="id-ID" dirty="0"/>
        </a:p>
      </dgm:t>
    </dgm:pt>
    <dgm:pt modelId="{7A74F277-C282-4009-AE24-1455BFC0BA2B}" type="parTrans" cxnId="{745B9C4B-D796-4D9B-90FB-32F1ED6B2B29}">
      <dgm:prSet/>
      <dgm:spPr/>
      <dgm:t>
        <a:bodyPr/>
        <a:lstStyle/>
        <a:p>
          <a:endParaRPr lang="id-ID"/>
        </a:p>
      </dgm:t>
    </dgm:pt>
    <dgm:pt modelId="{815C94FD-CBD9-422C-94DA-4D00697FC351}" type="sibTrans" cxnId="{745B9C4B-D796-4D9B-90FB-32F1ED6B2B29}">
      <dgm:prSet/>
      <dgm:spPr/>
      <dgm:t>
        <a:bodyPr/>
        <a:lstStyle/>
        <a:p>
          <a:endParaRPr lang="id-ID"/>
        </a:p>
      </dgm:t>
    </dgm:pt>
    <dgm:pt modelId="{4B888A53-6716-4DEF-B502-50EDC4B26A64}">
      <dgm:prSet phldrT="[Text]"/>
      <dgm:spPr/>
      <dgm:t>
        <a:bodyPr/>
        <a:lstStyle/>
        <a:p>
          <a:r>
            <a:rPr lang="id-ID" dirty="0" smtClean="0"/>
            <a:t>Kegiatan Pendahuluan (15’)</a:t>
          </a:r>
          <a:endParaRPr lang="id-ID" dirty="0"/>
        </a:p>
      </dgm:t>
    </dgm:pt>
    <dgm:pt modelId="{F1306122-40D5-4DD8-BFE3-9787F342810B}" type="parTrans" cxnId="{CD08CC97-8BDA-4C5F-8F21-878DFFC97020}">
      <dgm:prSet/>
      <dgm:spPr/>
      <dgm:t>
        <a:bodyPr/>
        <a:lstStyle/>
        <a:p>
          <a:endParaRPr lang="id-ID"/>
        </a:p>
      </dgm:t>
    </dgm:pt>
    <dgm:pt modelId="{0D23F3FC-A1BD-4C00-9533-C94757E71679}" type="sibTrans" cxnId="{CD08CC97-8BDA-4C5F-8F21-878DFFC97020}">
      <dgm:prSet/>
      <dgm:spPr/>
      <dgm:t>
        <a:bodyPr/>
        <a:lstStyle/>
        <a:p>
          <a:endParaRPr lang="id-ID"/>
        </a:p>
      </dgm:t>
    </dgm:pt>
    <dgm:pt modelId="{882AEC9C-D3B9-4FA5-9DF9-BDD3BFFC5DB5}">
      <dgm:prSet phldrT="[Text]"/>
      <dgm:spPr/>
      <dgm:t>
        <a:bodyPr/>
        <a:lstStyle/>
        <a:p>
          <a:r>
            <a:rPr lang="id-ID" dirty="0" smtClean="0"/>
            <a:t>Kegiatan Inti (180’)</a:t>
          </a:r>
          <a:endParaRPr lang="id-ID" dirty="0"/>
        </a:p>
      </dgm:t>
    </dgm:pt>
    <dgm:pt modelId="{A698169A-0828-4288-BF2E-31E8816B2FF9}" type="parTrans" cxnId="{D01229EE-A194-4279-AF52-FAA337F9E08F}">
      <dgm:prSet/>
      <dgm:spPr/>
      <dgm:t>
        <a:bodyPr/>
        <a:lstStyle/>
        <a:p>
          <a:endParaRPr lang="id-ID"/>
        </a:p>
      </dgm:t>
    </dgm:pt>
    <dgm:pt modelId="{D5353ABB-E1E6-4E01-AAFA-BFECC6650ABD}" type="sibTrans" cxnId="{D01229EE-A194-4279-AF52-FAA337F9E08F}">
      <dgm:prSet/>
      <dgm:spPr/>
      <dgm:t>
        <a:bodyPr/>
        <a:lstStyle/>
        <a:p>
          <a:endParaRPr lang="id-ID"/>
        </a:p>
      </dgm:t>
    </dgm:pt>
    <dgm:pt modelId="{5721885D-921A-4F18-8BEA-76447FEA882D}">
      <dgm:prSet phldrT="[Text]"/>
      <dgm:spPr/>
      <dgm:t>
        <a:bodyPr/>
        <a:lstStyle/>
        <a:p>
          <a:r>
            <a:rPr lang="id-ID" dirty="0" smtClean="0"/>
            <a:t>Penutup (20’)</a:t>
          </a:r>
          <a:endParaRPr lang="id-ID" dirty="0"/>
        </a:p>
      </dgm:t>
    </dgm:pt>
    <dgm:pt modelId="{B7D97EFE-6997-4B55-9F54-EE20768FCDA9}" type="parTrans" cxnId="{C80867A1-6BB5-4218-B466-10709DC2C336}">
      <dgm:prSet/>
      <dgm:spPr/>
      <dgm:t>
        <a:bodyPr/>
        <a:lstStyle/>
        <a:p>
          <a:endParaRPr lang="id-ID"/>
        </a:p>
      </dgm:t>
    </dgm:pt>
    <dgm:pt modelId="{D347B095-542C-4B5B-BAFA-A0C0D679E9FA}" type="sibTrans" cxnId="{C80867A1-6BB5-4218-B466-10709DC2C336}">
      <dgm:prSet/>
      <dgm:spPr/>
      <dgm:t>
        <a:bodyPr/>
        <a:lstStyle/>
        <a:p>
          <a:endParaRPr lang="id-ID"/>
        </a:p>
      </dgm:t>
    </dgm:pt>
    <dgm:pt modelId="{3A1E1028-99E6-4851-8E94-17FE5A18A6BF}">
      <dgm:prSet phldrT="[Text]"/>
      <dgm:spPr/>
      <dgm:t>
        <a:bodyPr/>
        <a:lstStyle/>
        <a:p>
          <a:r>
            <a:rPr lang="id-ID" dirty="0" smtClean="0"/>
            <a:t>Brainstorming (30’)</a:t>
          </a:r>
          <a:endParaRPr lang="id-ID" dirty="0"/>
        </a:p>
      </dgm:t>
    </dgm:pt>
    <dgm:pt modelId="{70910D31-CB82-4146-9014-B93F5ECBB4D4}" type="parTrans" cxnId="{7E34D2B9-3517-4BEA-BA7F-D0DC24733A1F}">
      <dgm:prSet/>
      <dgm:spPr/>
      <dgm:t>
        <a:bodyPr/>
        <a:lstStyle/>
        <a:p>
          <a:endParaRPr lang="id-ID"/>
        </a:p>
      </dgm:t>
    </dgm:pt>
    <dgm:pt modelId="{5D722388-F931-4DCC-95FD-43F360C1A294}" type="sibTrans" cxnId="{7E34D2B9-3517-4BEA-BA7F-D0DC24733A1F}">
      <dgm:prSet/>
      <dgm:spPr/>
      <dgm:t>
        <a:bodyPr/>
        <a:lstStyle/>
        <a:p>
          <a:endParaRPr lang="id-ID"/>
        </a:p>
      </dgm:t>
    </dgm:pt>
    <dgm:pt modelId="{D8F584B2-511F-4AA8-A6EF-1CA51176D56F}">
      <dgm:prSet phldrT="[Text]"/>
      <dgm:spPr/>
      <dgm:t>
        <a:bodyPr/>
        <a:lstStyle/>
        <a:p>
          <a:r>
            <a:rPr lang="id-ID" dirty="0" smtClean="0"/>
            <a:t>Mengkaji Materi (225’)</a:t>
          </a:r>
          <a:endParaRPr lang="id-ID" dirty="0"/>
        </a:p>
      </dgm:t>
    </dgm:pt>
    <dgm:pt modelId="{9FD01360-D551-401C-B135-952400198A51}" type="parTrans" cxnId="{A26831A0-AA56-4FDF-B17C-DE2D64EB75FD}">
      <dgm:prSet/>
      <dgm:spPr/>
      <dgm:t>
        <a:bodyPr/>
        <a:lstStyle/>
        <a:p>
          <a:endParaRPr lang="id-ID"/>
        </a:p>
      </dgm:t>
    </dgm:pt>
    <dgm:pt modelId="{7A60B89A-D068-4BAB-9C45-7EC1FD20C1E2}" type="sibTrans" cxnId="{A26831A0-AA56-4FDF-B17C-DE2D64EB75FD}">
      <dgm:prSet/>
      <dgm:spPr/>
      <dgm:t>
        <a:bodyPr/>
        <a:lstStyle/>
        <a:p>
          <a:endParaRPr lang="id-ID"/>
        </a:p>
      </dgm:t>
    </dgm:pt>
    <dgm:pt modelId="{D6197DD7-512F-4113-93FD-B64AF76D69A3}">
      <dgm:prSet phldrT="[Text]"/>
      <dgm:spPr/>
      <dgm:t>
        <a:bodyPr/>
        <a:lstStyle/>
        <a:p>
          <a:r>
            <a:rPr lang="id-ID" dirty="0" smtClean="0"/>
            <a:t>Presentasi (60’)</a:t>
          </a:r>
          <a:endParaRPr lang="id-ID" dirty="0"/>
        </a:p>
      </dgm:t>
    </dgm:pt>
    <dgm:pt modelId="{B3CD120B-2A36-4305-9FD1-6B52DC213899}" type="parTrans" cxnId="{0773B851-0CBD-423B-B4D9-F88ED915A7DA}">
      <dgm:prSet/>
      <dgm:spPr/>
      <dgm:t>
        <a:bodyPr/>
        <a:lstStyle/>
        <a:p>
          <a:endParaRPr lang="id-ID"/>
        </a:p>
      </dgm:t>
    </dgm:pt>
    <dgm:pt modelId="{DDB2CBDC-47F0-43E5-91F9-6339C46E0CBC}" type="sibTrans" cxnId="{0773B851-0CBD-423B-B4D9-F88ED915A7DA}">
      <dgm:prSet/>
      <dgm:spPr/>
      <dgm:t>
        <a:bodyPr/>
        <a:lstStyle/>
        <a:p>
          <a:endParaRPr lang="id-ID"/>
        </a:p>
      </dgm:t>
    </dgm:pt>
    <dgm:pt modelId="{52512AA8-1578-42AA-B132-AD25D5A230E1}">
      <dgm:prSet phldrT="[Text]"/>
      <dgm:spPr/>
      <dgm:t>
        <a:bodyPr/>
        <a:lstStyle/>
        <a:p>
          <a:r>
            <a:rPr lang="id-ID" dirty="0" smtClean="0"/>
            <a:t>Diskusi dan tanya jawab (45’)</a:t>
          </a:r>
          <a:endParaRPr lang="id-ID" dirty="0"/>
        </a:p>
      </dgm:t>
    </dgm:pt>
    <dgm:pt modelId="{94F9F963-D1A4-480E-8C8A-F559BDAD9C2B}" type="parTrans" cxnId="{CADC49B3-2870-4485-9E4C-8A8D1EAE2859}">
      <dgm:prSet/>
      <dgm:spPr/>
      <dgm:t>
        <a:bodyPr/>
        <a:lstStyle/>
        <a:p>
          <a:endParaRPr lang="id-ID"/>
        </a:p>
      </dgm:t>
    </dgm:pt>
    <dgm:pt modelId="{14E6D1F6-4602-42A4-83EC-BAB9B1B2A0D5}" type="sibTrans" cxnId="{CADC49B3-2870-4485-9E4C-8A8D1EAE2859}">
      <dgm:prSet/>
      <dgm:spPr/>
      <dgm:t>
        <a:bodyPr/>
        <a:lstStyle/>
        <a:p>
          <a:endParaRPr lang="id-ID"/>
        </a:p>
      </dgm:t>
    </dgm:pt>
    <dgm:pt modelId="{4BC05AA3-C106-4208-B14F-CBC112327649}">
      <dgm:prSet phldrT="[Text]"/>
      <dgm:spPr/>
      <dgm:t>
        <a:bodyPr/>
        <a:lstStyle/>
        <a:p>
          <a:r>
            <a:rPr lang="id-ID" dirty="0" smtClean="0"/>
            <a:t>Latihan Soal (45’)</a:t>
          </a:r>
          <a:endParaRPr lang="id-ID" dirty="0"/>
        </a:p>
      </dgm:t>
    </dgm:pt>
    <dgm:pt modelId="{D6FED8E8-F32E-4555-9F12-E8E3965C5D1C}" type="parTrans" cxnId="{8FA24DB3-C496-4B66-B54E-99C1401D8B31}">
      <dgm:prSet/>
      <dgm:spPr/>
      <dgm:t>
        <a:bodyPr/>
        <a:lstStyle/>
        <a:p>
          <a:endParaRPr lang="id-ID"/>
        </a:p>
      </dgm:t>
    </dgm:pt>
    <dgm:pt modelId="{BBF0A116-6601-442A-8EB0-36141DDFB8E7}" type="sibTrans" cxnId="{8FA24DB3-C496-4B66-B54E-99C1401D8B31}">
      <dgm:prSet/>
      <dgm:spPr/>
      <dgm:t>
        <a:bodyPr/>
        <a:lstStyle/>
        <a:p>
          <a:endParaRPr lang="id-ID"/>
        </a:p>
      </dgm:t>
    </dgm:pt>
    <dgm:pt modelId="{3950ECF3-0242-449E-B564-5CD72869B4F9}" type="pres">
      <dgm:prSet presAssocID="{15CDD9FF-6CE6-4159-83AF-38B7B524456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B1E962F-C4C4-4294-9CD6-BD25B07396C5}" type="pres">
      <dgm:prSet presAssocID="{E659ABD9-BCD2-4B7E-80CC-A4EDE479817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6444506-C9B1-4547-A0E7-3F8627696EB8}" type="pres">
      <dgm:prSet presAssocID="{815C94FD-CBD9-422C-94DA-4D00697FC351}" presName="sibTrans" presStyleLbl="sibTrans2D1" presStyleIdx="0" presStyleCnt="3"/>
      <dgm:spPr/>
      <dgm:t>
        <a:bodyPr/>
        <a:lstStyle/>
        <a:p>
          <a:endParaRPr lang="id-ID"/>
        </a:p>
      </dgm:t>
    </dgm:pt>
    <dgm:pt modelId="{01ACEBF8-3EFD-4762-80E5-52689519EC7F}" type="pres">
      <dgm:prSet presAssocID="{815C94FD-CBD9-422C-94DA-4D00697FC351}" presName="connectorText" presStyleLbl="sibTrans2D1" presStyleIdx="0" presStyleCnt="3"/>
      <dgm:spPr/>
      <dgm:t>
        <a:bodyPr/>
        <a:lstStyle/>
        <a:p>
          <a:endParaRPr lang="id-ID"/>
        </a:p>
      </dgm:t>
    </dgm:pt>
    <dgm:pt modelId="{B516195C-9606-493B-AA6D-C3C39C139510}" type="pres">
      <dgm:prSet presAssocID="{4B888A53-6716-4DEF-B502-50EDC4B26A6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0ED87C-6D04-45D8-B769-24417B5EA1A5}" type="pres">
      <dgm:prSet presAssocID="{0D23F3FC-A1BD-4C00-9533-C94757E71679}" presName="sibTrans" presStyleLbl="sibTrans2D1" presStyleIdx="1" presStyleCnt="3"/>
      <dgm:spPr/>
      <dgm:t>
        <a:bodyPr/>
        <a:lstStyle/>
        <a:p>
          <a:endParaRPr lang="id-ID"/>
        </a:p>
      </dgm:t>
    </dgm:pt>
    <dgm:pt modelId="{D2925B90-4E3E-4F4B-B944-E5DDFCCAF0A4}" type="pres">
      <dgm:prSet presAssocID="{0D23F3FC-A1BD-4C00-9533-C94757E71679}" presName="connectorText" presStyleLbl="sibTrans2D1" presStyleIdx="1" presStyleCnt="3"/>
      <dgm:spPr/>
      <dgm:t>
        <a:bodyPr/>
        <a:lstStyle/>
        <a:p>
          <a:endParaRPr lang="id-ID"/>
        </a:p>
      </dgm:t>
    </dgm:pt>
    <dgm:pt modelId="{27B60890-74D2-4CDB-94CA-11832182A6C0}" type="pres">
      <dgm:prSet presAssocID="{882AEC9C-D3B9-4FA5-9DF9-BDD3BFFC5DB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744C6B4-487B-4EA3-BCD7-3265AF71C41B}" type="pres">
      <dgm:prSet presAssocID="{D5353ABB-E1E6-4E01-AAFA-BFECC6650ABD}" presName="sibTrans" presStyleLbl="sibTrans2D1" presStyleIdx="2" presStyleCnt="3"/>
      <dgm:spPr/>
      <dgm:t>
        <a:bodyPr/>
        <a:lstStyle/>
        <a:p>
          <a:endParaRPr lang="id-ID"/>
        </a:p>
      </dgm:t>
    </dgm:pt>
    <dgm:pt modelId="{2AEF5048-2ACB-47FA-A92D-BDEA71B5108D}" type="pres">
      <dgm:prSet presAssocID="{D5353ABB-E1E6-4E01-AAFA-BFECC6650ABD}" presName="connectorText" presStyleLbl="sibTrans2D1" presStyleIdx="2" presStyleCnt="3"/>
      <dgm:spPr/>
      <dgm:t>
        <a:bodyPr/>
        <a:lstStyle/>
        <a:p>
          <a:endParaRPr lang="id-ID"/>
        </a:p>
      </dgm:t>
    </dgm:pt>
    <dgm:pt modelId="{BD395C6D-706F-40B8-B9B9-55EE2CB0798B}" type="pres">
      <dgm:prSet presAssocID="{5721885D-921A-4F18-8BEA-76447FEA882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290A84D9-02AD-4812-8012-FE9748FA65A2}" type="presOf" srcId="{815C94FD-CBD9-422C-94DA-4D00697FC351}" destId="{56444506-C9B1-4547-A0E7-3F8627696EB8}" srcOrd="0" destOrd="0" presId="urn:microsoft.com/office/officeart/2005/8/layout/process5"/>
    <dgm:cxn modelId="{2B792108-1CD5-40C8-9CB5-C7ADD5E8C281}" type="presOf" srcId="{3A1E1028-99E6-4851-8E94-17FE5A18A6BF}" destId="{27B60890-74D2-4CDB-94CA-11832182A6C0}" srcOrd="0" destOrd="1" presId="urn:microsoft.com/office/officeart/2005/8/layout/process5"/>
    <dgm:cxn modelId="{6B88F2D6-E7F8-40EC-865F-FF7230898921}" type="presOf" srcId="{D5353ABB-E1E6-4E01-AAFA-BFECC6650ABD}" destId="{4744C6B4-487B-4EA3-BCD7-3265AF71C41B}" srcOrd="0" destOrd="0" presId="urn:microsoft.com/office/officeart/2005/8/layout/process5"/>
    <dgm:cxn modelId="{D01229EE-A194-4279-AF52-FAA337F9E08F}" srcId="{15CDD9FF-6CE6-4159-83AF-38B7B5244568}" destId="{882AEC9C-D3B9-4FA5-9DF9-BDD3BFFC5DB5}" srcOrd="2" destOrd="0" parTransId="{A698169A-0828-4288-BF2E-31E8816B2FF9}" sibTransId="{D5353ABB-E1E6-4E01-AAFA-BFECC6650ABD}"/>
    <dgm:cxn modelId="{0905873F-1DB6-4DC7-8E66-DFA0D4AC5A8F}" type="presOf" srcId="{4BC05AA3-C106-4208-B14F-CBC112327649}" destId="{27B60890-74D2-4CDB-94CA-11832182A6C0}" srcOrd="0" destOrd="5" presId="urn:microsoft.com/office/officeart/2005/8/layout/process5"/>
    <dgm:cxn modelId="{7E34D2B9-3517-4BEA-BA7F-D0DC24733A1F}" srcId="{882AEC9C-D3B9-4FA5-9DF9-BDD3BFFC5DB5}" destId="{3A1E1028-99E6-4851-8E94-17FE5A18A6BF}" srcOrd="0" destOrd="0" parTransId="{70910D31-CB82-4146-9014-B93F5ECBB4D4}" sibTransId="{5D722388-F931-4DCC-95FD-43F360C1A294}"/>
    <dgm:cxn modelId="{F2BB4382-C558-4B9C-9E19-D7145DE195E5}" type="presOf" srcId="{15CDD9FF-6CE6-4159-83AF-38B7B5244568}" destId="{3950ECF3-0242-449E-B564-5CD72869B4F9}" srcOrd="0" destOrd="0" presId="urn:microsoft.com/office/officeart/2005/8/layout/process5"/>
    <dgm:cxn modelId="{446C9BCB-99FF-4EB5-BB78-D5AC82BC705C}" type="presOf" srcId="{815C94FD-CBD9-422C-94DA-4D00697FC351}" destId="{01ACEBF8-3EFD-4762-80E5-52689519EC7F}" srcOrd="1" destOrd="0" presId="urn:microsoft.com/office/officeart/2005/8/layout/process5"/>
    <dgm:cxn modelId="{FBD790BD-CBDD-4DDD-808C-8B107927FA66}" type="presOf" srcId="{D8F584B2-511F-4AA8-A6EF-1CA51176D56F}" destId="{27B60890-74D2-4CDB-94CA-11832182A6C0}" srcOrd="0" destOrd="2" presId="urn:microsoft.com/office/officeart/2005/8/layout/process5"/>
    <dgm:cxn modelId="{044D4A3F-9532-49EA-9F09-8DD4F3BE8234}" type="presOf" srcId="{E659ABD9-BCD2-4B7E-80CC-A4EDE4798170}" destId="{1B1E962F-C4C4-4294-9CD6-BD25B07396C5}" srcOrd="0" destOrd="0" presId="urn:microsoft.com/office/officeart/2005/8/layout/process5"/>
    <dgm:cxn modelId="{A26831A0-AA56-4FDF-B17C-DE2D64EB75FD}" srcId="{882AEC9C-D3B9-4FA5-9DF9-BDD3BFFC5DB5}" destId="{D8F584B2-511F-4AA8-A6EF-1CA51176D56F}" srcOrd="1" destOrd="0" parTransId="{9FD01360-D551-401C-B135-952400198A51}" sibTransId="{7A60B89A-D068-4BAB-9C45-7EC1FD20C1E2}"/>
    <dgm:cxn modelId="{21ABB525-4201-47CE-97F6-4F9A6AAABED2}" type="presOf" srcId="{0D23F3FC-A1BD-4C00-9533-C94757E71679}" destId="{CE0ED87C-6D04-45D8-B769-24417B5EA1A5}" srcOrd="0" destOrd="0" presId="urn:microsoft.com/office/officeart/2005/8/layout/process5"/>
    <dgm:cxn modelId="{18987677-FA1C-44D1-A903-609D5757DF0B}" type="presOf" srcId="{882AEC9C-D3B9-4FA5-9DF9-BDD3BFFC5DB5}" destId="{27B60890-74D2-4CDB-94CA-11832182A6C0}" srcOrd="0" destOrd="0" presId="urn:microsoft.com/office/officeart/2005/8/layout/process5"/>
    <dgm:cxn modelId="{467F7E1F-DEFA-4610-A933-32C51801CC27}" type="presOf" srcId="{D5353ABB-E1E6-4E01-AAFA-BFECC6650ABD}" destId="{2AEF5048-2ACB-47FA-A92D-BDEA71B5108D}" srcOrd="1" destOrd="0" presId="urn:microsoft.com/office/officeart/2005/8/layout/process5"/>
    <dgm:cxn modelId="{745B9C4B-D796-4D9B-90FB-32F1ED6B2B29}" srcId="{15CDD9FF-6CE6-4159-83AF-38B7B5244568}" destId="{E659ABD9-BCD2-4B7E-80CC-A4EDE4798170}" srcOrd="0" destOrd="0" parTransId="{7A74F277-C282-4009-AE24-1455BFC0BA2B}" sibTransId="{815C94FD-CBD9-422C-94DA-4D00697FC351}"/>
    <dgm:cxn modelId="{17D73863-2AD8-4805-AF46-CCA2D7E9B93A}" type="presOf" srcId="{0D23F3FC-A1BD-4C00-9533-C94757E71679}" destId="{D2925B90-4E3E-4F4B-B944-E5DDFCCAF0A4}" srcOrd="1" destOrd="0" presId="urn:microsoft.com/office/officeart/2005/8/layout/process5"/>
    <dgm:cxn modelId="{79229F35-AA41-4C58-AE7B-811B28DFC1E6}" type="presOf" srcId="{D6197DD7-512F-4113-93FD-B64AF76D69A3}" destId="{27B60890-74D2-4CDB-94CA-11832182A6C0}" srcOrd="0" destOrd="4" presId="urn:microsoft.com/office/officeart/2005/8/layout/process5"/>
    <dgm:cxn modelId="{97604D69-5834-4B0A-A03A-96B643615329}" type="presOf" srcId="{4B888A53-6716-4DEF-B502-50EDC4B26A64}" destId="{B516195C-9606-493B-AA6D-C3C39C139510}" srcOrd="0" destOrd="0" presId="urn:microsoft.com/office/officeart/2005/8/layout/process5"/>
    <dgm:cxn modelId="{CD08CC97-8BDA-4C5F-8F21-878DFFC97020}" srcId="{15CDD9FF-6CE6-4159-83AF-38B7B5244568}" destId="{4B888A53-6716-4DEF-B502-50EDC4B26A64}" srcOrd="1" destOrd="0" parTransId="{F1306122-40D5-4DD8-BFE3-9787F342810B}" sibTransId="{0D23F3FC-A1BD-4C00-9533-C94757E71679}"/>
    <dgm:cxn modelId="{0773B851-0CBD-423B-B4D9-F88ED915A7DA}" srcId="{882AEC9C-D3B9-4FA5-9DF9-BDD3BFFC5DB5}" destId="{D6197DD7-512F-4113-93FD-B64AF76D69A3}" srcOrd="3" destOrd="0" parTransId="{B3CD120B-2A36-4305-9FD1-6B52DC213899}" sibTransId="{DDB2CBDC-47F0-43E5-91F9-6339C46E0CBC}"/>
    <dgm:cxn modelId="{CADC49B3-2870-4485-9E4C-8A8D1EAE2859}" srcId="{882AEC9C-D3B9-4FA5-9DF9-BDD3BFFC5DB5}" destId="{52512AA8-1578-42AA-B132-AD25D5A230E1}" srcOrd="2" destOrd="0" parTransId="{94F9F963-D1A4-480E-8C8A-F559BDAD9C2B}" sibTransId="{14E6D1F6-4602-42A4-83EC-BAB9B1B2A0D5}"/>
    <dgm:cxn modelId="{C80867A1-6BB5-4218-B466-10709DC2C336}" srcId="{15CDD9FF-6CE6-4159-83AF-38B7B5244568}" destId="{5721885D-921A-4F18-8BEA-76447FEA882D}" srcOrd="3" destOrd="0" parTransId="{B7D97EFE-6997-4B55-9F54-EE20768FCDA9}" sibTransId="{D347B095-542C-4B5B-BAFA-A0C0D679E9FA}"/>
    <dgm:cxn modelId="{1A4A60C6-DD5B-4FE1-8819-61CC4ABF7206}" type="presOf" srcId="{5721885D-921A-4F18-8BEA-76447FEA882D}" destId="{BD395C6D-706F-40B8-B9B9-55EE2CB0798B}" srcOrd="0" destOrd="0" presId="urn:microsoft.com/office/officeart/2005/8/layout/process5"/>
    <dgm:cxn modelId="{9F212F18-B221-4AB1-ADC7-136E07BFEE54}" type="presOf" srcId="{52512AA8-1578-42AA-B132-AD25D5A230E1}" destId="{27B60890-74D2-4CDB-94CA-11832182A6C0}" srcOrd="0" destOrd="3" presId="urn:microsoft.com/office/officeart/2005/8/layout/process5"/>
    <dgm:cxn modelId="{8FA24DB3-C496-4B66-B54E-99C1401D8B31}" srcId="{882AEC9C-D3B9-4FA5-9DF9-BDD3BFFC5DB5}" destId="{4BC05AA3-C106-4208-B14F-CBC112327649}" srcOrd="4" destOrd="0" parTransId="{D6FED8E8-F32E-4555-9F12-E8E3965C5D1C}" sibTransId="{BBF0A116-6601-442A-8EB0-36141DDFB8E7}"/>
    <dgm:cxn modelId="{AE99B068-50E0-4629-9C06-69C79797EC4B}" type="presParOf" srcId="{3950ECF3-0242-449E-B564-5CD72869B4F9}" destId="{1B1E962F-C4C4-4294-9CD6-BD25B07396C5}" srcOrd="0" destOrd="0" presId="urn:microsoft.com/office/officeart/2005/8/layout/process5"/>
    <dgm:cxn modelId="{E4770EC2-6C7D-4080-B999-AEB30F7CCB39}" type="presParOf" srcId="{3950ECF3-0242-449E-B564-5CD72869B4F9}" destId="{56444506-C9B1-4547-A0E7-3F8627696EB8}" srcOrd="1" destOrd="0" presId="urn:microsoft.com/office/officeart/2005/8/layout/process5"/>
    <dgm:cxn modelId="{ABE9C5A1-1FE3-4B20-B6D5-D29E5D528A65}" type="presParOf" srcId="{56444506-C9B1-4547-A0E7-3F8627696EB8}" destId="{01ACEBF8-3EFD-4762-80E5-52689519EC7F}" srcOrd="0" destOrd="0" presId="urn:microsoft.com/office/officeart/2005/8/layout/process5"/>
    <dgm:cxn modelId="{44441854-4BF7-4A41-A673-14FDBE022811}" type="presParOf" srcId="{3950ECF3-0242-449E-B564-5CD72869B4F9}" destId="{B516195C-9606-493B-AA6D-C3C39C139510}" srcOrd="2" destOrd="0" presId="urn:microsoft.com/office/officeart/2005/8/layout/process5"/>
    <dgm:cxn modelId="{7B4367A2-5A87-4568-A503-C2E0685D3EC8}" type="presParOf" srcId="{3950ECF3-0242-449E-B564-5CD72869B4F9}" destId="{CE0ED87C-6D04-45D8-B769-24417B5EA1A5}" srcOrd="3" destOrd="0" presId="urn:microsoft.com/office/officeart/2005/8/layout/process5"/>
    <dgm:cxn modelId="{25772F35-C187-45F6-9995-063C8740650A}" type="presParOf" srcId="{CE0ED87C-6D04-45D8-B769-24417B5EA1A5}" destId="{D2925B90-4E3E-4F4B-B944-E5DDFCCAF0A4}" srcOrd="0" destOrd="0" presId="urn:microsoft.com/office/officeart/2005/8/layout/process5"/>
    <dgm:cxn modelId="{83B78D60-A00A-4851-94FE-9AE72DAE091D}" type="presParOf" srcId="{3950ECF3-0242-449E-B564-5CD72869B4F9}" destId="{27B60890-74D2-4CDB-94CA-11832182A6C0}" srcOrd="4" destOrd="0" presId="urn:microsoft.com/office/officeart/2005/8/layout/process5"/>
    <dgm:cxn modelId="{FE0409E4-1EB9-4EA2-ABE1-3BFFED69D7DC}" type="presParOf" srcId="{3950ECF3-0242-449E-B564-5CD72869B4F9}" destId="{4744C6B4-487B-4EA3-BCD7-3265AF71C41B}" srcOrd="5" destOrd="0" presId="urn:microsoft.com/office/officeart/2005/8/layout/process5"/>
    <dgm:cxn modelId="{E7919ED3-A495-4BEB-B67D-F18C6239CFCF}" type="presParOf" srcId="{4744C6B4-487B-4EA3-BCD7-3265AF71C41B}" destId="{2AEF5048-2ACB-47FA-A92D-BDEA71B5108D}" srcOrd="0" destOrd="0" presId="urn:microsoft.com/office/officeart/2005/8/layout/process5"/>
    <dgm:cxn modelId="{7679558C-CA5B-4C2D-BEE4-0DFC1374C276}" type="presParOf" srcId="{3950ECF3-0242-449E-B564-5CD72869B4F9}" destId="{BD395C6D-706F-40B8-B9B9-55EE2CB0798B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E962F-C4C4-4294-9CD6-BD25B07396C5}">
      <dsp:nvSpPr>
        <dsp:cNvPr id="0" name=""/>
        <dsp:cNvSpPr/>
      </dsp:nvSpPr>
      <dsp:spPr>
        <a:xfrm>
          <a:off x="724912" y="3056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Persiapan (10’)</a:t>
          </a:r>
          <a:endParaRPr lang="id-ID" sz="1800" kern="1200" dirty="0"/>
        </a:p>
      </dsp:txBody>
      <dsp:txXfrm>
        <a:off x="774555" y="52699"/>
        <a:ext cx="2725620" cy="1595657"/>
      </dsp:txXfrm>
    </dsp:sp>
    <dsp:sp modelId="{56444506-C9B1-4547-A0E7-3F8627696EB8}">
      <dsp:nvSpPr>
        <dsp:cNvPr id="0" name=""/>
        <dsp:cNvSpPr/>
      </dsp:nvSpPr>
      <dsp:spPr>
        <a:xfrm>
          <a:off x="3798410" y="500239"/>
          <a:ext cx="598880" cy="700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400" kern="1200"/>
        </a:p>
      </dsp:txBody>
      <dsp:txXfrm>
        <a:off x="3798410" y="640354"/>
        <a:ext cx="419216" cy="420346"/>
      </dsp:txXfrm>
    </dsp:sp>
    <dsp:sp modelId="{B516195C-9606-493B-AA6D-C3C39C139510}">
      <dsp:nvSpPr>
        <dsp:cNvPr id="0" name=""/>
        <dsp:cNvSpPr/>
      </dsp:nvSpPr>
      <dsp:spPr>
        <a:xfrm>
          <a:off x="4679781" y="3056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Kegiatan Pendahuluan (15’)</a:t>
          </a:r>
          <a:endParaRPr lang="id-ID" sz="1800" kern="1200" dirty="0"/>
        </a:p>
      </dsp:txBody>
      <dsp:txXfrm>
        <a:off x="4729424" y="52699"/>
        <a:ext cx="2725620" cy="1595657"/>
      </dsp:txXfrm>
    </dsp:sp>
    <dsp:sp modelId="{CE0ED87C-6D04-45D8-B769-24417B5EA1A5}">
      <dsp:nvSpPr>
        <dsp:cNvPr id="0" name=""/>
        <dsp:cNvSpPr/>
      </dsp:nvSpPr>
      <dsp:spPr>
        <a:xfrm rot="5400000">
          <a:off x="5792794" y="1895743"/>
          <a:ext cx="598880" cy="700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400" kern="1200"/>
        </a:p>
      </dsp:txBody>
      <dsp:txXfrm rot="-5400000">
        <a:off x="5882061" y="1946591"/>
        <a:ext cx="420346" cy="419216"/>
      </dsp:txXfrm>
    </dsp:sp>
    <dsp:sp modelId="{27B60890-74D2-4CDB-94CA-11832182A6C0}">
      <dsp:nvSpPr>
        <dsp:cNvPr id="0" name=""/>
        <dsp:cNvSpPr/>
      </dsp:nvSpPr>
      <dsp:spPr>
        <a:xfrm>
          <a:off x="4679781" y="2827962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Kegiatan Inti (180’)</a:t>
          </a:r>
          <a:endParaRPr lang="id-ID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Brainstorming (30’)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Mengkaji Materi (225’)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Diskusi dan tanya jawab (45’)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Presentasi (60’)</a:t>
          </a:r>
          <a:endParaRPr lang="id-ID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/>
            <a:t>Latihan Soal (45’)</a:t>
          </a:r>
          <a:endParaRPr lang="id-ID" sz="1400" kern="1200" dirty="0"/>
        </a:p>
      </dsp:txBody>
      <dsp:txXfrm>
        <a:off x="4729424" y="2877605"/>
        <a:ext cx="2725620" cy="1595657"/>
      </dsp:txXfrm>
    </dsp:sp>
    <dsp:sp modelId="{4744C6B4-487B-4EA3-BCD7-3265AF71C41B}">
      <dsp:nvSpPr>
        <dsp:cNvPr id="0" name=""/>
        <dsp:cNvSpPr/>
      </dsp:nvSpPr>
      <dsp:spPr>
        <a:xfrm rot="10800000">
          <a:off x="3832309" y="3325146"/>
          <a:ext cx="598880" cy="700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400" kern="1200"/>
        </a:p>
      </dsp:txBody>
      <dsp:txXfrm rot="10800000">
        <a:off x="4011973" y="3465261"/>
        <a:ext cx="419216" cy="420346"/>
      </dsp:txXfrm>
    </dsp:sp>
    <dsp:sp modelId="{BD395C6D-706F-40B8-B9B9-55EE2CB0798B}">
      <dsp:nvSpPr>
        <dsp:cNvPr id="0" name=""/>
        <dsp:cNvSpPr/>
      </dsp:nvSpPr>
      <dsp:spPr>
        <a:xfrm>
          <a:off x="724912" y="2827962"/>
          <a:ext cx="2824906" cy="1694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Penutup (20’)</a:t>
          </a:r>
          <a:endParaRPr lang="id-ID" sz="1800" kern="1200" dirty="0"/>
        </a:p>
      </dsp:txBody>
      <dsp:txXfrm>
        <a:off x="774555" y="2877605"/>
        <a:ext cx="2725620" cy="1595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4A81-7B96-42BD-A3D9-6328040E860C}" type="datetimeFigureOut">
              <a:rPr lang="id-ID" smtClean="0"/>
              <a:t>28/07/2016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11A6-C4A8-420E-A95F-E89C3AD5540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2006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311A6-C4A8-420E-A95F-E89C3AD55409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7043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311A6-C4A8-420E-A95F-E89C3AD55409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1766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3FB48-1E7D-4978-96E9-FD119EE76B5A}" type="slidenum">
              <a:rPr lang="id-ID" smtClean="0"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785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39552" y="537321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rgbClr val="002060"/>
                </a:solidFill>
              </a:rPr>
              <a:t>DIREKTORAT JENDERAL GURU DAN TENAGA KEPENDIDIKAN</a:t>
            </a:r>
            <a:r>
              <a:rPr lang="id-ID" sz="2400" dirty="0" smtClean="0"/>
              <a:t/>
            </a:r>
            <a:br>
              <a:rPr lang="id-ID" sz="2400" dirty="0" smtClean="0"/>
            </a:br>
            <a:r>
              <a:rPr lang="id-ID" sz="2400" b="1" dirty="0" smtClean="0">
                <a:solidFill>
                  <a:srgbClr val="002060"/>
                </a:solidFill>
              </a:rPr>
              <a:t>KEMENTERIAN PENDIDIKAN DAN KEBUDAYAAN</a:t>
            </a:r>
            <a:r>
              <a:rPr lang="id-ID" sz="2400" b="1" dirty="0" smtClean="0"/>
              <a:t> </a:t>
            </a:r>
            <a:r>
              <a:rPr lang="id-ID" sz="2800" b="1" dirty="0" smtClean="0"/>
              <a:t/>
            </a:r>
            <a:br>
              <a:rPr lang="id-ID" sz="2800" b="1" dirty="0" smtClean="0"/>
            </a:br>
            <a:r>
              <a:rPr lang="id-ID" sz="2400" b="1" dirty="0" smtClean="0">
                <a:solidFill>
                  <a:srgbClr val="002060"/>
                </a:solidFill>
              </a:rPr>
              <a:t>2016</a:t>
            </a:r>
            <a:endParaRPr lang="id-ID" sz="2400" b="1" dirty="0">
              <a:solidFill>
                <a:srgbClr val="002060"/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83568" y="5301208"/>
            <a:ext cx="78961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6"/>
          <p:cNvSpPr>
            <a:spLocks noGrp="1"/>
          </p:cNvSpPr>
          <p:nvPr>
            <p:ph type="title" hasCustomPrompt="1"/>
          </p:nvPr>
        </p:nvSpPr>
        <p:spPr>
          <a:xfrm>
            <a:off x="1619671" y="1772816"/>
            <a:ext cx="5688633" cy="1368152"/>
          </a:xfrm>
        </p:spPr>
        <p:txBody>
          <a:bodyPr anchor="t">
            <a:noAutofit/>
          </a:bodyPr>
          <a:lstStyle>
            <a:lvl1pPr algn="ctr">
              <a:defRPr sz="4400">
                <a:solidFill>
                  <a:srgbClr val="0000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48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241C-EE3D-4C5C-B763-EF06EE4C5237}" type="datetime1">
              <a:rPr lang="id-ID" smtClean="0"/>
              <a:t>28/07/2016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56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D876-E4EA-4CF9-95DB-EC4D768FCE52}" type="datetime1">
              <a:rPr lang="id-ID" smtClean="0"/>
              <a:t>28/07/2016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51044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9ACE1-615E-46EB-A766-9409D4CFB1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2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F753692-2FB6-4F33-9A44-990A1E4B9C0B}" type="slidenum">
              <a:rPr lang="en-US" altLang="id-ID"/>
              <a:pPr/>
              <a:t>‹#›</a:t>
            </a:fld>
            <a:endParaRPr lang="en-US" altLang="id-ID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52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5ADFC-7E9C-4319-8D67-61BCFC0EE0E0}" type="datetime1">
              <a:rPr lang="id-ID" smtClean="0"/>
              <a:t>28/07/2016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Aharoni" pitchFamily="2" charset="-79"/>
                <a:cs typeface="Aharoni" pitchFamily="2" charset="-79"/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5496" y="6731822"/>
            <a:ext cx="42484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26822" y="6673261"/>
            <a:ext cx="42484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26822" y="6795156"/>
            <a:ext cx="424847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767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60AD-8842-42DB-96FC-96092E41ED0C}" type="datetime1">
              <a:rPr lang="id-ID" smtClean="0"/>
              <a:t>28/07/2016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327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E854-C2FC-4883-A9BD-001DB1C4C48B}" type="datetime1">
              <a:rPr lang="id-ID" smtClean="0"/>
              <a:t>28/07/2016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517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EF93-1195-483A-A909-85310C64FF41}" type="datetime1">
              <a:rPr lang="id-ID" smtClean="0"/>
              <a:t>28/07/2016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863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99F6-92FF-4C8E-B5A0-BF4E8A2E0BCA}" type="datetime1">
              <a:rPr lang="id-ID" smtClean="0"/>
              <a:t>28/07/2016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581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17BB-9BAE-437B-B32C-DB3B28E13B5E}" type="datetime1">
              <a:rPr lang="id-ID" smtClean="0"/>
              <a:t>28/07/2016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6273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FF271-683D-4141-B53D-B86036AFD3D8}" type="datetime1">
              <a:rPr lang="id-ID" smtClean="0"/>
              <a:t>28/07/2016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8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CEBC5-1037-4E9C-A5E0-B08EF15AE4D5}" type="datetime1">
              <a:rPr lang="id-ID" smtClean="0"/>
              <a:t>28/07/2016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007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8F31-BBF3-421D-B743-AAFA939B3581}" type="datetime1">
              <a:rPr lang="id-ID" smtClean="0"/>
              <a:t>28/07/2016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0"/>
            <a:ext cx="2652649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8.bin"/><Relationship Id="rId21" Type="http://schemas.openxmlformats.org/officeDocument/2006/relationships/image" Target="../media/image26.wmf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2.e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4.emf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21.wmf"/><Relationship Id="rId19" Type="http://schemas.openxmlformats.org/officeDocument/2006/relationships/image" Target="../media/image25.w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700808"/>
            <a:ext cx="6768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 smtClean="0">
                <a:solidFill>
                  <a:schemeClr val="tx2">
                    <a:lumMod val="75000"/>
                  </a:schemeClr>
                </a:solidFill>
              </a:rPr>
              <a:t>Rangkaian </a:t>
            </a:r>
            <a:r>
              <a:rPr lang="id-ID" sz="4400" b="1" dirty="0">
                <a:solidFill>
                  <a:schemeClr val="tx2">
                    <a:lumMod val="75000"/>
                  </a:schemeClr>
                </a:solidFill>
              </a:rPr>
              <a:t>Listrik Arus Searah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28401" y="3820398"/>
            <a:ext cx="2791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 smtClean="0">
                <a:solidFill>
                  <a:srgbClr val="C00000"/>
                </a:solidFill>
              </a:rPr>
              <a:t>PROFESIONAL</a:t>
            </a:r>
          </a:p>
          <a:p>
            <a:pPr algn="ctr"/>
            <a:r>
              <a:rPr lang="id-ID" b="1" dirty="0" smtClean="0">
                <a:solidFill>
                  <a:srgbClr val="C00000"/>
                </a:solidFill>
              </a:rPr>
              <a:t>KELOMPOK KOMPETENSI F</a:t>
            </a:r>
          </a:p>
          <a:p>
            <a:pPr algn="ctr"/>
            <a:r>
              <a:rPr lang="id-ID" b="1" dirty="0" smtClean="0">
                <a:solidFill>
                  <a:srgbClr val="C00000"/>
                </a:solidFill>
              </a:rPr>
              <a:t>FISIKA SMA</a:t>
            </a:r>
            <a:endParaRPr lang="id-ID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116632"/>
            <a:ext cx="7855024" cy="7969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id-ID" sz="3200" b="1" dirty="0" smtClean="0"/>
              <a:t>TINJAUAN MIKROSKOPIK ARUS</a:t>
            </a:r>
            <a:endParaRPr lang="en-US" sz="32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6536" y="3427709"/>
            <a:ext cx="8470027" cy="180020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None/>
            </a:pPr>
            <a:r>
              <a:rPr lang="id-ID" altLang="id-ID" sz="2800" b="1" dirty="0" smtClean="0">
                <a:sym typeface="Symbol" panose="05050102010706020507" pitchFamily="18" charset="2"/>
              </a:rPr>
              <a:t>“Arus secara mikroskopik terkait dengan gerak partikel – partikel muatan</a:t>
            </a:r>
            <a:r>
              <a:rPr lang="en-US" altLang="id-ID" sz="2800" b="1" dirty="0" smtClean="0">
                <a:sym typeface="Symbol" panose="05050102010706020507" pitchFamily="18" charset="2"/>
              </a:rPr>
              <a:t>. </a:t>
            </a:r>
            <a:r>
              <a:rPr lang="id-ID" altLang="id-ID" sz="2800" b="1" dirty="0" smtClean="0">
                <a:sym typeface="Symbol" panose="05050102010706020507" pitchFamily="18" charset="2"/>
              </a:rPr>
              <a:t>Muatan yang mengalir pada dasarnya adalah muatan negatif</a:t>
            </a:r>
            <a:r>
              <a:rPr lang="en-US" altLang="id-ID" sz="2800" b="1" dirty="0" smtClean="0">
                <a:sym typeface="Symbol" panose="05050102010706020507" pitchFamily="18" charset="2"/>
              </a:rPr>
              <a:t>, </a:t>
            </a:r>
            <a:r>
              <a:rPr lang="en-US" altLang="id-ID" sz="2800" b="1" dirty="0" err="1" smtClean="0">
                <a:sym typeface="Symbol" panose="05050102010706020507" pitchFamily="18" charset="2"/>
              </a:rPr>
              <a:t>namun</a:t>
            </a:r>
            <a:r>
              <a:rPr lang="en-US" altLang="id-ID" sz="2800" b="1" dirty="0" smtClean="0">
                <a:sym typeface="Symbol" panose="05050102010706020507" pitchFamily="18" charset="2"/>
              </a:rPr>
              <a:t> </a:t>
            </a:r>
            <a:r>
              <a:rPr lang="id-ID" altLang="id-ID" sz="2800" b="1" dirty="0" smtClean="0">
                <a:sym typeface="Symbol" panose="05050102010706020507" pitchFamily="18" charset="2"/>
              </a:rPr>
              <a:t>arah arus ditetapkan searah aliran muatan positif. “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781173"/>
              </p:ext>
            </p:extLst>
          </p:nvPr>
        </p:nvGraphicFramePr>
        <p:xfrm>
          <a:off x="2761128" y="1123329"/>
          <a:ext cx="3960842" cy="2274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" r:id="rId3" imgW="2146032" imgH="1231746" progId="Photoshop.Image.7">
                  <p:embed/>
                </p:oleObj>
              </mc:Choice>
              <mc:Fallback>
                <p:oleObj name="Image" r:id="rId3" imgW="2146032" imgH="1231746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1128" y="1123329"/>
                        <a:ext cx="3960842" cy="22741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30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4684" y="968574"/>
            <a:ext cx="5216004" cy="901303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d-ID" sz="3600" b="1" dirty="0" smtClean="0">
                <a:solidFill>
                  <a:schemeClr val="bg1"/>
                </a:solidFill>
              </a:rPr>
              <a:t>TINJAUAN MIKROSKOPIK ARUS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276872"/>
            <a:ext cx="5534918" cy="4223941"/>
          </a:xfrm>
        </p:spPr>
        <p:txBody>
          <a:bodyPr>
            <a:normAutofit fontScale="92500" lnSpcReduction="10000"/>
          </a:bodyPr>
          <a:lstStyle/>
          <a:p>
            <a:r>
              <a:rPr lang="id-ID" altLang="id-ID" sz="2400" dirty="0" smtClean="0"/>
              <a:t>Arus bisa dihubungkan dgn aliran pembawa muatan</a:t>
            </a:r>
            <a:r>
              <a:rPr lang="en-US" altLang="id-ID" sz="2400" dirty="0" smtClean="0"/>
              <a:t>. </a:t>
            </a:r>
            <a:r>
              <a:rPr lang="id-ID" altLang="id-ID" sz="2400" dirty="0" smtClean="0"/>
              <a:t>Bahan konduktor yg luas penampangnya A, panjang </a:t>
            </a:r>
            <a:r>
              <a:rPr lang="id-ID" altLang="id-ID" sz="2400" dirty="0" smtClean="0">
                <a:sym typeface="Symbol" panose="05050102010706020507" pitchFamily="18" charset="2"/>
              </a:rPr>
              <a:t>x</a:t>
            </a:r>
            <a:r>
              <a:rPr lang="en-US" altLang="id-ID" sz="2400" dirty="0" smtClean="0">
                <a:sym typeface="Symbol" panose="05050102010706020507" pitchFamily="18" charset="2"/>
              </a:rPr>
              <a:t>,</a:t>
            </a:r>
            <a:r>
              <a:rPr lang="id-ID" altLang="id-ID" sz="2400" dirty="0" smtClean="0">
                <a:sym typeface="Symbol" panose="05050102010706020507" pitchFamily="18" charset="2"/>
              </a:rPr>
              <a:t> </a:t>
            </a:r>
            <a:r>
              <a:rPr lang="en-US" altLang="id-ID" sz="2400" dirty="0" err="1" smtClean="0">
                <a:sym typeface="Symbol" panose="05050102010706020507" pitchFamily="18" charset="2"/>
              </a:rPr>
              <a:t>jika</a:t>
            </a:r>
            <a:r>
              <a:rPr lang="id-ID" altLang="id-ID" sz="2400" dirty="0" smtClean="0">
                <a:sym typeface="Symbol" panose="05050102010706020507" pitchFamily="18" charset="2"/>
              </a:rPr>
              <a:t> jumlah pembawa muatan yang mengalir per volume adalah n (kerapatan). Maka total muatan:</a:t>
            </a:r>
          </a:p>
          <a:p>
            <a:pPr>
              <a:buFont typeface="Wingdings" panose="05000000000000000000" pitchFamily="2" charset="2"/>
              <a:buNone/>
            </a:pPr>
            <a:r>
              <a:rPr lang="id-ID" altLang="id-ID" sz="2400" dirty="0" smtClean="0">
                <a:sym typeface="Symbol" panose="05050102010706020507" pitchFamily="18" charset="2"/>
              </a:rPr>
              <a:t>	Q = jumlah pembawa muatan</a:t>
            </a:r>
          </a:p>
          <a:p>
            <a:pPr>
              <a:buFont typeface="Wingdings" panose="05000000000000000000" pitchFamily="2" charset="2"/>
              <a:buNone/>
            </a:pPr>
            <a:r>
              <a:rPr lang="id-ID" altLang="id-ID" sz="2400" dirty="0" smtClean="0">
                <a:sym typeface="Symbol" panose="05050102010706020507" pitchFamily="18" charset="2"/>
              </a:rPr>
              <a:t> 	Q = n x A q</a:t>
            </a:r>
          </a:p>
          <a:p>
            <a:pPr>
              <a:buFont typeface="Wingdings" panose="05000000000000000000" pitchFamily="2" charset="2"/>
              <a:buNone/>
            </a:pPr>
            <a:r>
              <a:rPr lang="id-ID" altLang="id-ID" sz="2400" dirty="0" smtClean="0">
                <a:sym typeface="Symbol" panose="05050102010706020507" pitchFamily="18" charset="2"/>
              </a:rPr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id-ID" altLang="id-ID" sz="2400" dirty="0" smtClean="0">
                <a:sym typeface="Symbol" panose="05050102010706020507" pitchFamily="18" charset="2"/>
              </a:rPr>
              <a:t>	bila carrier mengalir dgn kecepatan v</a:t>
            </a:r>
            <a:r>
              <a:rPr lang="id-ID" altLang="id-ID" sz="2400" baseline="-25000" dirty="0" smtClean="0">
                <a:sym typeface="Symbol" panose="05050102010706020507" pitchFamily="18" charset="2"/>
              </a:rPr>
              <a:t>d</a:t>
            </a:r>
            <a:r>
              <a:rPr lang="id-ID" altLang="id-ID" sz="2400" dirty="0" smtClean="0">
                <a:sym typeface="Symbol" panose="05050102010706020507" pitchFamily="18" charset="2"/>
              </a:rPr>
              <a:t> maka :</a:t>
            </a:r>
          </a:p>
          <a:p>
            <a:pPr>
              <a:buFont typeface="Wingdings" panose="05000000000000000000" pitchFamily="2" charset="2"/>
              <a:buNone/>
            </a:pPr>
            <a:r>
              <a:rPr lang="id-ID" altLang="id-ID" sz="2400" dirty="0" smtClean="0">
                <a:sym typeface="Symbol" panose="05050102010706020507" pitchFamily="18" charset="2"/>
              </a:rPr>
              <a:t>	Q = n v</a:t>
            </a:r>
            <a:r>
              <a:rPr lang="id-ID" altLang="id-ID" sz="2400" baseline="-25000" dirty="0" smtClean="0">
                <a:sym typeface="Symbol" panose="05050102010706020507" pitchFamily="18" charset="2"/>
              </a:rPr>
              <a:t>d</a:t>
            </a:r>
            <a:r>
              <a:rPr lang="id-ID" altLang="id-ID" sz="2400" dirty="0" smtClean="0">
                <a:sym typeface="Symbol" panose="05050102010706020507" pitchFamily="18" charset="2"/>
              </a:rPr>
              <a:t> t A q</a:t>
            </a:r>
          </a:p>
          <a:p>
            <a:pPr>
              <a:buFont typeface="Wingdings" panose="05000000000000000000" pitchFamily="2" charset="2"/>
              <a:buNone/>
            </a:pPr>
            <a:endParaRPr lang="id-ID" altLang="id-ID" sz="2400" dirty="0" smtClean="0">
              <a:sym typeface="Symbol" panose="05050102010706020507" pitchFamily="18" charset="2"/>
            </a:endParaRP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5768975" y="1428750"/>
          <a:ext cx="31877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Image" r:id="rId3" imgW="2019048" imgH="1447619" progId="Photoshop.Image.7">
                  <p:embed/>
                </p:oleObj>
              </mc:Choice>
              <mc:Fallback>
                <p:oleObj name="Image" r:id="rId3" imgW="2019048" imgH="1447619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8975" y="1428750"/>
                        <a:ext cx="318770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5500688"/>
            <a:ext cx="28575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71875"/>
            <a:ext cx="292417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88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892702" y="420800"/>
            <a:ext cx="8280920" cy="1143000"/>
          </a:xfrm>
        </p:spPr>
        <p:txBody>
          <a:bodyPr/>
          <a:lstStyle/>
          <a:p>
            <a:r>
              <a:rPr lang="en-GB" altLang="id-ID" sz="4000" b="1" dirty="0" smtClean="0">
                <a:latin typeface="Calibri" panose="020F0502020204030204" pitchFamily="34" charset="0"/>
              </a:rPr>
              <a:t>LAJU HANYUTAN (DRIFT SPEED)</a:t>
            </a:r>
            <a:endParaRPr lang="en-GB" altLang="id-ID" sz="4000" b="1" dirty="0">
              <a:latin typeface="Calibri" panose="020F0502020204030204" pitchFamily="34" charset="0"/>
            </a:endParaRPr>
          </a:p>
        </p:txBody>
      </p:sp>
      <p:sp>
        <p:nvSpPr>
          <p:cNvPr id="329731" name="Text Box 3"/>
          <p:cNvSpPr txBox="1">
            <a:spLocks noChangeArrowheads="1"/>
          </p:cNvSpPr>
          <p:nvPr/>
        </p:nvSpPr>
        <p:spPr bwMode="auto">
          <a:xfrm>
            <a:off x="611560" y="1628800"/>
            <a:ext cx="819829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Arus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listrik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dibawa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oleh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“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pembawa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”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Jenis</a:t>
            </a:r>
            <a:r>
              <a:rPr lang="id-ID" altLang="id-ID" sz="2800" dirty="0">
                <a:solidFill>
                  <a:srgbClr val="000000"/>
                </a:solidFill>
                <a:latin typeface="Calibri" panose="020F0502020204030204" pitchFamily="34" charset="0"/>
              </a:rPr>
              <a:t>-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jenis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pembawa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Elektron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bebas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konduktor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); Hole (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semikonduktor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);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Polaron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polimer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</a:p>
        </p:txBody>
      </p:sp>
      <p:sp>
        <p:nvSpPr>
          <p:cNvPr id="329733" name="Text Box 5"/>
          <p:cNvSpPr txBox="1">
            <a:spLocks noChangeArrowheads="1"/>
          </p:cNvSpPr>
          <p:nvPr/>
        </p:nvSpPr>
        <p:spPr bwMode="auto">
          <a:xfrm>
            <a:off x="611560" y="3962400"/>
            <a:ext cx="504056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Pada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logam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misalnya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1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atau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2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elektron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per atom,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elektron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tsb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bergerak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pada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jarak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singkat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dengan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laju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sangat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tinggi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sekitar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10</a:t>
            </a:r>
            <a:r>
              <a:rPr lang="en-GB" altLang="id-ID" sz="2800" baseline="30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6 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ms</a:t>
            </a:r>
            <a:r>
              <a:rPr lang="en-GB" altLang="id-ID" sz="2800" baseline="30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-1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secara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acak</a:t>
            </a:r>
            <a:endParaRPr lang="en-GB" altLang="id-ID" sz="28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329739" name="Group 11"/>
          <p:cNvGrpSpPr>
            <a:grpSpLocks/>
          </p:cNvGrpSpPr>
          <p:nvPr/>
        </p:nvGrpSpPr>
        <p:grpSpPr bwMode="auto">
          <a:xfrm>
            <a:off x="4833397" y="3139033"/>
            <a:ext cx="3810000" cy="2003425"/>
            <a:chOff x="432" y="2157"/>
            <a:chExt cx="2400" cy="1262"/>
          </a:xfrm>
        </p:grpSpPr>
        <p:graphicFrame>
          <p:nvGraphicFramePr>
            <p:cNvPr id="329735" name="Object 7"/>
            <p:cNvGraphicFramePr>
              <a:graphicFrameLocks/>
            </p:cNvGraphicFramePr>
            <p:nvPr/>
          </p:nvGraphicFramePr>
          <p:xfrm>
            <a:off x="2274" y="2157"/>
            <a:ext cx="248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0" name="Clip" r:id="rId3" imgW="1299240" imgH="1299240" progId="MS_ClipArt_Gallery.5">
                    <p:embed/>
                  </p:oleObj>
                </mc:Choice>
                <mc:Fallback>
                  <p:oleObj name="Clip" r:id="rId3" imgW="1299240" imgH="1299240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4" y="2157"/>
                          <a:ext cx="248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29738" name="Group 10"/>
            <p:cNvGrpSpPr>
              <a:grpSpLocks/>
            </p:cNvGrpSpPr>
            <p:nvPr/>
          </p:nvGrpSpPr>
          <p:grpSpPr bwMode="auto">
            <a:xfrm>
              <a:off x="432" y="2160"/>
              <a:ext cx="2400" cy="1259"/>
              <a:chOff x="432" y="2160"/>
              <a:chExt cx="2400" cy="1259"/>
            </a:xfrm>
          </p:grpSpPr>
          <p:sp>
            <p:nvSpPr>
              <p:cNvPr id="329734" name="Freeform 6"/>
              <p:cNvSpPr>
                <a:spLocks/>
              </p:cNvSpPr>
              <p:nvPr/>
            </p:nvSpPr>
            <p:spPr bwMode="auto">
              <a:xfrm>
                <a:off x="432" y="2160"/>
                <a:ext cx="2400" cy="1151"/>
              </a:xfrm>
              <a:custGeom>
                <a:avLst/>
                <a:gdLst>
                  <a:gd name="T0" fmla="*/ 963 w 2970"/>
                  <a:gd name="T1" fmla="*/ 1464 h 1490"/>
                  <a:gd name="T2" fmla="*/ 1576 w 2970"/>
                  <a:gd name="T3" fmla="*/ 1031 h 1490"/>
                  <a:gd name="T4" fmla="*/ 1197 w 2970"/>
                  <a:gd name="T5" fmla="*/ 971 h 1490"/>
                  <a:gd name="T6" fmla="*/ 720 w 2970"/>
                  <a:gd name="T7" fmla="*/ 747 h 1490"/>
                  <a:gd name="T8" fmla="*/ 463 w 2970"/>
                  <a:gd name="T9" fmla="*/ 91 h 1490"/>
                  <a:gd name="T10" fmla="*/ 2023 w 2970"/>
                  <a:gd name="T11" fmla="*/ 203 h 1490"/>
                  <a:gd name="T12" fmla="*/ 819 w 2970"/>
                  <a:gd name="T13" fmla="*/ 1090 h 1490"/>
                  <a:gd name="T14" fmla="*/ 304 w 2970"/>
                  <a:gd name="T15" fmla="*/ 570 h 1490"/>
                  <a:gd name="T16" fmla="*/ 2643 w 2970"/>
                  <a:gd name="T17" fmla="*/ 1214 h 1490"/>
                  <a:gd name="T18" fmla="*/ 2264 w 2970"/>
                  <a:gd name="T19" fmla="*/ 636 h 1490"/>
                  <a:gd name="T20" fmla="*/ 1258 w 2970"/>
                  <a:gd name="T21" fmla="*/ 1490 h 1490"/>
                  <a:gd name="T22" fmla="*/ 902 w 2970"/>
                  <a:gd name="T23" fmla="*/ 636 h 1490"/>
                  <a:gd name="T24" fmla="*/ 1843 w 2970"/>
                  <a:gd name="T25" fmla="*/ 506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70" h="1490">
                    <a:moveTo>
                      <a:pt x="963" y="1464"/>
                    </a:moveTo>
                    <a:cubicBezTo>
                      <a:pt x="1065" y="1392"/>
                      <a:pt x="1537" y="1113"/>
                      <a:pt x="1576" y="1031"/>
                    </a:cubicBezTo>
                    <a:cubicBezTo>
                      <a:pt x="1615" y="949"/>
                      <a:pt x="1339" y="1018"/>
                      <a:pt x="1197" y="971"/>
                    </a:cubicBezTo>
                    <a:cubicBezTo>
                      <a:pt x="1055" y="924"/>
                      <a:pt x="843" y="894"/>
                      <a:pt x="720" y="747"/>
                    </a:cubicBezTo>
                    <a:cubicBezTo>
                      <a:pt x="598" y="601"/>
                      <a:pt x="246" y="181"/>
                      <a:pt x="463" y="91"/>
                    </a:cubicBezTo>
                    <a:cubicBezTo>
                      <a:pt x="680" y="0"/>
                      <a:pt x="1964" y="36"/>
                      <a:pt x="2023" y="203"/>
                    </a:cubicBezTo>
                    <a:lnTo>
                      <a:pt x="819" y="1090"/>
                    </a:lnTo>
                    <a:cubicBezTo>
                      <a:pt x="533" y="1151"/>
                      <a:pt x="0" y="549"/>
                      <a:pt x="304" y="570"/>
                    </a:cubicBezTo>
                    <a:cubicBezTo>
                      <a:pt x="609" y="590"/>
                      <a:pt x="2316" y="1203"/>
                      <a:pt x="2643" y="1214"/>
                    </a:cubicBezTo>
                    <a:cubicBezTo>
                      <a:pt x="2970" y="1225"/>
                      <a:pt x="2495" y="590"/>
                      <a:pt x="2264" y="636"/>
                    </a:cubicBezTo>
                    <a:cubicBezTo>
                      <a:pt x="2034" y="682"/>
                      <a:pt x="1485" y="1490"/>
                      <a:pt x="1258" y="1490"/>
                    </a:cubicBezTo>
                    <a:cubicBezTo>
                      <a:pt x="1031" y="1490"/>
                      <a:pt x="804" y="800"/>
                      <a:pt x="902" y="636"/>
                    </a:cubicBezTo>
                    <a:cubicBezTo>
                      <a:pt x="1000" y="472"/>
                      <a:pt x="1647" y="533"/>
                      <a:pt x="1843" y="506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329736" name="Object 8"/>
              <p:cNvGraphicFramePr>
                <a:graphicFrameLocks/>
              </p:cNvGraphicFramePr>
              <p:nvPr/>
            </p:nvGraphicFramePr>
            <p:xfrm>
              <a:off x="1186" y="3170"/>
              <a:ext cx="248" cy="2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1" name="Clip" r:id="rId5" imgW="1299240" imgH="1299240" progId="MS_ClipArt_Gallery.5">
                      <p:embed/>
                    </p:oleObj>
                  </mc:Choice>
                  <mc:Fallback>
                    <p:oleObj name="Clip" r:id="rId5" imgW="1299240" imgH="1299240" progId="MS_ClipArt_Gallery.5">
                      <p:embed/>
                      <p:pic>
                        <p:nvPicPr>
                          <p:cNvPr id="0" name="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86" y="3170"/>
                            <a:ext cx="248" cy="24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84024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1" grpId="0" autoUpdateAnimBg="0"/>
      <p:bldP spid="32973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513" name="Group 761"/>
          <p:cNvGrpSpPr>
            <a:grpSpLocks/>
          </p:cNvGrpSpPr>
          <p:nvPr/>
        </p:nvGrpSpPr>
        <p:grpSpPr bwMode="auto">
          <a:xfrm>
            <a:off x="4038600" y="3200400"/>
            <a:ext cx="2393950" cy="2209800"/>
            <a:chOff x="2468" y="1159"/>
            <a:chExt cx="1508" cy="1392"/>
          </a:xfrm>
        </p:grpSpPr>
        <p:grpSp>
          <p:nvGrpSpPr>
            <p:cNvPr id="331512" name="Group 760"/>
            <p:cNvGrpSpPr>
              <a:grpSpLocks/>
            </p:cNvGrpSpPr>
            <p:nvPr/>
          </p:nvGrpSpPr>
          <p:grpSpPr bwMode="auto">
            <a:xfrm>
              <a:off x="2468" y="1159"/>
              <a:ext cx="1508" cy="1392"/>
              <a:chOff x="2468" y="1159"/>
              <a:chExt cx="1508" cy="1392"/>
            </a:xfrm>
          </p:grpSpPr>
          <p:sp>
            <p:nvSpPr>
              <p:cNvPr id="330754" name="AutoShape 2" descr="Sphere"/>
              <p:cNvSpPr>
                <a:spLocks noChangeArrowheads="1"/>
              </p:cNvSpPr>
              <p:nvPr/>
            </p:nvSpPr>
            <p:spPr bwMode="auto">
              <a:xfrm>
                <a:off x="2468" y="1159"/>
                <a:ext cx="1508" cy="1392"/>
              </a:xfrm>
              <a:prstGeom prst="cloudCallout">
                <a:avLst>
                  <a:gd name="adj1" fmla="val -13394"/>
                  <a:gd name="adj2" fmla="val 7685"/>
                </a:avLst>
              </a:prstGeom>
              <a:pattFill prst="sphere">
                <a:fgClr>
                  <a:srgbClr val="006600"/>
                </a:fgClr>
                <a:bgClr>
                  <a:srgbClr val="FFFF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id-ID" sz="2400" smtClean="0">
                  <a:solidFill>
                    <a:srgbClr val="000000"/>
                  </a:solidFill>
                </a:endParaRPr>
              </a:p>
            </p:txBody>
          </p:sp>
          <p:graphicFrame>
            <p:nvGraphicFramePr>
              <p:cNvPr id="330761" name="Object 9"/>
              <p:cNvGraphicFramePr>
                <a:graphicFrameLocks noChangeAspect="1"/>
              </p:cNvGraphicFramePr>
              <p:nvPr/>
            </p:nvGraphicFramePr>
            <p:xfrm>
              <a:off x="2788" y="1453"/>
              <a:ext cx="534" cy="6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34" name="Clip" r:id="rId3" imgW="609480" imgH="787320" progId="MS_ClipArt_Gallery.5">
                      <p:embed/>
                    </p:oleObj>
                  </mc:Choice>
                  <mc:Fallback>
                    <p:oleObj name="Clip" r:id="rId3" imgW="609480" imgH="787320" progId="MS_ClipArt_Gallery.5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88" y="1453"/>
                            <a:ext cx="534" cy="69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30762" name="Group 10"/>
              <p:cNvGrpSpPr>
                <a:grpSpLocks/>
              </p:cNvGrpSpPr>
              <p:nvPr/>
            </p:nvGrpSpPr>
            <p:grpSpPr bwMode="auto">
              <a:xfrm rot="-5400000">
                <a:off x="2718" y="1521"/>
                <a:ext cx="506" cy="677"/>
                <a:chOff x="2750" y="3146"/>
                <a:chExt cx="506" cy="677"/>
              </a:xfrm>
            </p:grpSpPr>
            <p:sp>
              <p:nvSpPr>
                <p:cNvPr id="330763" name="Freeform 11"/>
                <p:cNvSpPr>
                  <a:spLocks/>
                </p:cNvSpPr>
                <p:nvPr/>
              </p:nvSpPr>
              <p:spPr bwMode="auto">
                <a:xfrm>
                  <a:off x="2857" y="3146"/>
                  <a:ext cx="42" cy="33"/>
                </a:xfrm>
                <a:custGeom>
                  <a:avLst/>
                  <a:gdLst>
                    <a:gd name="T0" fmla="*/ 25 w 42"/>
                    <a:gd name="T1" fmla="*/ 28 h 33"/>
                    <a:gd name="T2" fmla="*/ 27 w 42"/>
                    <a:gd name="T3" fmla="*/ 30 h 33"/>
                    <a:gd name="T4" fmla="*/ 29 w 42"/>
                    <a:gd name="T5" fmla="*/ 31 h 33"/>
                    <a:gd name="T6" fmla="*/ 33 w 42"/>
                    <a:gd name="T7" fmla="*/ 33 h 33"/>
                    <a:gd name="T8" fmla="*/ 38 w 42"/>
                    <a:gd name="T9" fmla="*/ 31 h 33"/>
                    <a:gd name="T10" fmla="*/ 39 w 42"/>
                    <a:gd name="T11" fmla="*/ 31 h 33"/>
                    <a:gd name="T12" fmla="*/ 40 w 42"/>
                    <a:gd name="T13" fmla="*/ 30 h 33"/>
                    <a:gd name="T14" fmla="*/ 42 w 42"/>
                    <a:gd name="T15" fmla="*/ 27 h 33"/>
                    <a:gd name="T16" fmla="*/ 42 w 42"/>
                    <a:gd name="T17" fmla="*/ 26 h 33"/>
                    <a:gd name="T18" fmla="*/ 42 w 42"/>
                    <a:gd name="T19" fmla="*/ 24 h 33"/>
                    <a:gd name="T20" fmla="*/ 42 w 42"/>
                    <a:gd name="T21" fmla="*/ 21 h 33"/>
                    <a:gd name="T22" fmla="*/ 40 w 42"/>
                    <a:gd name="T23" fmla="*/ 17 h 33"/>
                    <a:gd name="T24" fmla="*/ 36 w 42"/>
                    <a:gd name="T25" fmla="*/ 14 h 33"/>
                    <a:gd name="T26" fmla="*/ 33 w 42"/>
                    <a:gd name="T27" fmla="*/ 13 h 33"/>
                    <a:gd name="T28" fmla="*/ 31 w 42"/>
                    <a:gd name="T29" fmla="*/ 11 h 33"/>
                    <a:gd name="T30" fmla="*/ 28 w 42"/>
                    <a:gd name="T31" fmla="*/ 11 h 33"/>
                    <a:gd name="T32" fmla="*/ 25 w 42"/>
                    <a:gd name="T33" fmla="*/ 13 h 33"/>
                    <a:gd name="T34" fmla="*/ 20 w 42"/>
                    <a:gd name="T35" fmla="*/ 14 h 33"/>
                    <a:gd name="T36" fmla="*/ 14 w 42"/>
                    <a:gd name="T37" fmla="*/ 18 h 33"/>
                    <a:gd name="T38" fmla="*/ 10 w 42"/>
                    <a:gd name="T39" fmla="*/ 20 h 33"/>
                    <a:gd name="T40" fmla="*/ 6 w 42"/>
                    <a:gd name="T41" fmla="*/ 18 h 33"/>
                    <a:gd name="T42" fmla="*/ 3 w 42"/>
                    <a:gd name="T43" fmla="*/ 16 h 33"/>
                    <a:gd name="T44" fmla="*/ 1 w 42"/>
                    <a:gd name="T45" fmla="*/ 14 h 33"/>
                    <a:gd name="T46" fmla="*/ 0 w 42"/>
                    <a:gd name="T47" fmla="*/ 13 h 33"/>
                    <a:gd name="T48" fmla="*/ 0 w 42"/>
                    <a:gd name="T49" fmla="*/ 8 h 33"/>
                    <a:gd name="T50" fmla="*/ 0 w 42"/>
                    <a:gd name="T51" fmla="*/ 7 h 33"/>
                    <a:gd name="T52" fmla="*/ 1 w 42"/>
                    <a:gd name="T53" fmla="*/ 6 h 33"/>
                    <a:gd name="T54" fmla="*/ 1 w 42"/>
                    <a:gd name="T55" fmla="*/ 4 h 33"/>
                    <a:gd name="T56" fmla="*/ 3 w 42"/>
                    <a:gd name="T57" fmla="*/ 3 h 33"/>
                    <a:gd name="T58" fmla="*/ 6 w 42"/>
                    <a:gd name="T59" fmla="*/ 1 h 33"/>
                    <a:gd name="T60" fmla="*/ 10 w 42"/>
                    <a:gd name="T61" fmla="*/ 0 h 33"/>
                    <a:gd name="T62" fmla="*/ 13 w 42"/>
                    <a:gd name="T63" fmla="*/ 1 h 33"/>
                    <a:gd name="T64" fmla="*/ 14 w 42"/>
                    <a:gd name="T65" fmla="*/ 3 h 33"/>
                    <a:gd name="T66" fmla="*/ 17 w 42"/>
                    <a:gd name="T67" fmla="*/ 6 h 33"/>
                    <a:gd name="T68" fmla="*/ 25 w 42"/>
                    <a:gd name="T69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" h="33">
                      <a:moveTo>
                        <a:pt x="25" y="28"/>
                      </a:moveTo>
                      <a:lnTo>
                        <a:pt x="27" y="30"/>
                      </a:lnTo>
                      <a:lnTo>
                        <a:pt x="29" y="31"/>
                      </a:lnTo>
                      <a:lnTo>
                        <a:pt x="33" y="33"/>
                      </a:lnTo>
                      <a:lnTo>
                        <a:pt x="38" y="31"/>
                      </a:lnTo>
                      <a:lnTo>
                        <a:pt x="39" y="31"/>
                      </a:lnTo>
                      <a:lnTo>
                        <a:pt x="40" y="30"/>
                      </a:lnTo>
                      <a:lnTo>
                        <a:pt x="42" y="27"/>
                      </a:lnTo>
                      <a:lnTo>
                        <a:pt x="42" y="26"/>
                      </a:lnTo>
                      <a:lnTo>
                        <a:pt x="42" y="24"/>
                      </a:lnTo>
                      <a:lnTo>
                        <a:pt x="42" y="21"/>
                      </a:lnTo>
                      <a:lnTo>
                        <a:pt x="40" y="17"/>
                      </a:lnTo>
                      <a:lnTo>
                        <a:pt x="36" y="14"/>
                      </a:lnTo>
                      <a:lnTo>
                        <a:pt x="33" y="13"/>
                      </a:lnTo>
                      <a:lnTo>
                        <a:pt x="31" y="11"/>
                      </a:lnTo>
                      <a:lnTo>
                        <a:pt x="28" y="11"/>
                      </a:lnTo>
                      <a:lnTo>
                        <a:pt x="25" y="13"/>
                      </a:lnTo>
                      <a:lnTo>
                        <a:pt x="20" y="14"/>
                      </a:lnTo>
                      <a:lnTo>
                        <a:pt x="14" y="18"/>
                      </a:lnTo>
                      <a:lnTo>
                        <a:pt x="10" y="20"/>
                      </a:lnTo>
                      <a:lnTo>
                        <a:pt x="6" y="18"/>
                      </a:lnTo>
                      <a:lnTo>
                        <a:pt x="3" y="16"/>
                      </a:lnTo>
                      <a:lnTo>
                        <a:pt x="1" y="14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1" y="6"/>
                      </a:lnTo>
                      <a:lnTo>
                        <a:pt x="1" y="4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14" y="3"/>
                      </a:lnTo>
                      <a:lnTo>
                        <a:pt x="17" y="6"/>
                      </a:lnTo>
                      <a:lnTo>
                        <a:pt x="25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64" name="Freeform 12"/>
                <p:cNvSpPr>
                  <a:spLocks/>
                </p:cNvSpPr>
                <p:nvPr/>
              </p:nvSpPr>
              <p:spPr bwMode="auto">
                <a:xfrm>
                  <a:off x="2857" y="3146"/>
                  <a:ext cx="42" cy="33"/>
                </a:xfrm>
                <a:custGeom>
                  <a:avLst/>
                  <a:gdLst>
                    <a:gd name="T0" fmla="*/ 25 w 42"/>
                    <a:gd name="T1" fmla="*/ 28 h 33"/>
                    <a:gd name="T2" fmla="*/ 27 w 42"/>
                    <a:gd name="T3" fmla="*/ 30 h 33"/>
                    <a:gd name="T4" fmla="*/ 29 w 42"/>
                    <a:gd name="T5" fmla="*/ 31 h 33"/>
                    <a:gd name="T6" fmla="*/ 33 w 42"/>
                    <a:gd name="T7" fmla="*/ 33 h 33"/>
                    <a:gd name="T8" fmla="*/ 38 w 42"/>
                    <a:gd name="T9" fmla="*/ 31 h 33"/>
                    <a:gd name="T10" fmla="*/ 39 w 42"/>
                    <a:gd name="T11" fmla="*/ 31 h 33"/>
                    <a:gd name="T12" fmla="*/ 40 w 42"/>
                    <a:gd name="T13" fmla="*/ 30 h 33"/>
                    <a:gd name="T14" fmla="*/ 42 w 42"/>
                    <a:gd name="T15" fmla="*/ 27 h 33"/>
                    <a:gd name="T16" fmla="*/ 42 w 42"/>
                    <a:gd name="T17" fmla="*/ 26 h 33"/>
                    <a:gd name="T18" fmla="*/ 42 w 42"/>
                    <a:gd name="T19" fmla="*/ 24 h 33"/>
                    <a:gd name="T20" fmla="*/ 42 w 42"/>
                    <a:gd name="T21" fmla="*/ 21 h 33"/>
                    <a:gd name="T22" fmla="*/ 40 w 42"/>
                    <a:gd name="T23" fmla="*/ 17 h 33"/>
                    <a:gd name="T24" fmla="*/ 36 w 42"/>
                    <a:gd name="T25" fmla="*/ 14 h 33"/>
                    <a:gd name="T26" fmla="*/ 33 w 42"/>
                    <a:gd name="T27" fmla="*/ 13 h 33"/>
                    <a:gd name="T28" fmla="*/ 31 w 42"/>
                    <a:gd name="T29" fmla="*/ 11 h 33"/>
                    <a:gd name="T30" fmla="*/ 28 w 42"/>
                    <a:gd name="T31" fmla="*/ 11 h 33"/>
                    <a:gd name="T32" fmla="*/ 25 w 42"/>
                    <a:gd name="T33" fmla="*/ 13 h 33"/>
                    <a:gd name="T34" fmla="*/ 20 w 42"/>
                    <a:gd name="T35" fmla="*/ 14 h 33"/>
                    <a:gd name="T36" fmla="*/ 14 w 42"/>
                    <a:gd name="T37" fmla="*/ 18 h 33"/>
                    <a:gd name="T38" fmla="*/ 10 w 42"/>
                    <a:gd name="T39" fmla="*/ 20 h 33"/>
                    <a:gd name="T40" fmla="*/ 6 w 42"/>
                    <a:gd name="T41" fmla="*/ 18 h 33"/>
                    <a:gd name="T42" fmla="*/ 3 w 42"/>
                    <a:gd name="T43" fmla="*/ 16 h 33"/>
                    <a:gd name="T44" fmla="*/ 1 w 42"/>
                    <a:gd name="T45" fmla="*/ 14 h 33"/>
                    <a:gd name="T46" fmla="*/ 0 w 42"/>
                    <a:gd name="T47" fmla="*/ 13 h 33"/>
                    <a:gd name="T48" fmla="*/ 0 w 42"/>
                    <a:gd name="T49" fmla="*/ 8 h 33"/>
                    <a:gd name="T50" fmla="*/ 0 w 42"/>
                    <a:gd name="T51" fmla="*/ 7 h 33"/>
                    <a:gd name="T52" fmla="*/ 1 w 42"/>
                    <a:gd name="T53" fmla="*/ 6 h 33"/>
                    <a:gd name="T54" fmla="*/ 1 w 42"/>
                    <a:gd name="T55" fmla="*/ 4 h 33"/>
                    <a:gd name="T56" fmla="*/ 3 w 42"/>
                    <a:gd name="T57" fmla="*/ 3 h 33"/>
                    <a:gd name="T58" fmla="*/ 6 w 42"/>
                    <a:gd name="T59" fmla="*/ 1 h 33"/>
                    <a:gd name="T60" fmla="*/ 10 w 42"/>
                    <a:gd name="T61" fmla="*/ 0 h 33"/>
                    <a:gd name="T62" fmla="*/ 13 w 42"/>
                    <a:gd name="T63" fmla="*/ 1 h 33"/>
                    <a:gd name="T64" fmla="*/ 14 w 42"/>
                    <a:gd name="T65" fmla="*/ 3 h 33"/>
                    <a:gd name="T66" fmla="*/ 17 w 42"/>
                    <a:gd name="T67" fmla="*/ 6 h 33"/>
                    <a:gd name="T68" fmla="*/ 25 w 42"/>
                    <a:gd name="T69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" h="33">
                      <a:moveTo>
                        <a:pt x="25" y="28"/>
                      </a:moveTo>
                      <a:lnTo>
                        <a:pt x="27" y="30"/>
                      </a:lnTo>
                      <a:lnTo>
                        <a:pt x="29" y="31"/>
                      </a:lnTo>
                      <a:lnTo>
                        <a:pt x="33" y="33"/>
                      </a:lnTo>
                      <a:lnTo>
                        <a:pt x="38" y="31"/>
                      </a:lnTo>
                      <a:lnTo>
                        <a:pt x="39" y="31"/>
                      </a:lnTo>
                      <a:lnTo>
                        <a:pt x="40" y="30"/>
                      </a:lnTo>
                      <a:lnTo>
                        <a:pt x="42" y="27"/>
                      </a:lnTo>
                      <a:lnTo>
                        <a:pt x="42" y="26"/>
                      </a:lnTo>
                      <a:lnTo>
                        <a:pt x="42" y="24"/>
                      </a:lnTo>
                      <a:lnTo>
                        <a:pt x="42" y="21"/>
                      </a:lnTo>
                      <a:lnTo>
                        <a:pt x="40" y="17"/>
                      </a:lnTo>
                      <a:lnTo>
                        <a:pt x="36" y="14"/>
                      </a:lnTo>
                      <a:lnTo>
                        <a:pt x="33" y="13"/>
                      </a:lnTo>
                      <a:lnTo>
                        <a:pt x="31" y="11"/>
                      </a:lnTo>
                      <a:lnTo>
                        <a:pt x="28" y="11"/>
                      </a:lnTo>
                      <a:lnTo>
                        <a:pt x="25" y="13"/>
                      </a:lnTo>
                      <a:lnTo>
                        <a:pt x="20" y="14"/>
                      </a:lnTo>
                      <a:lnTo>
                        <a:pt x="14" y="18"/>
                      </a:lnTo>
                      <a:lnTo>
                        <a:pt x="10" y="20"/>
                      </a:lnTo>
                      <a:lnTo>
                        <a:pt x="6" y="18"/>
                      </a:lnTo>
                      <a:lnTo>
                        <a:pt x="3" y="16"/>
                      </a:lnTo>
                      <a:lnTo>
                        <a:pt x="1" y="14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1" y="6"/>
                      </a:lnTo>
                      <a:lnTo>
                        <a:pt x="1" y="4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14" y="3"/>
                      </a:lnTo>
                      <a:lnTo>
                        <a:pt x="17" y="6"/>
                      </a:lnTo>
                      <a:lnTo>
                        <a:pt x="25" y="2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65" name="Freeform 13"/>
                <p:cNvSpPr>
                  <a:spLocks/>
                </p:cNvSpPr>
                <p:nvPr/>
              </p:nvSpPr>
              <p:spPr bwMode="auto">
                <a:xfrm>
                  <a:off x="2877" y="3179"/>
                  <a:ext cx="61" cy="87"/>
                </a:xfrm>
                <a:custGeom>
                  <a:avLst/>
                  <a:gdLst>
                    <a:gd name="T0" fmla="*/ 4 w 61"/>
                    <a:gd name="T1" fmla="*/ 0 h 87"/>
                    <a:gd name="T2" fmla="*/ 1 w 61"/>
                    <a:gd name="T3" fmla="*/ 8 h 87"/>
                    <a:gd name="T4" fmla="*/ 0 w 61"/>
                    <a:gd name="T5" fmla="*/ 17 h 87"/>
                    <a:gd name="T6" fmla="*/ 0 w 61"/>
                    <a:gd name="T7" fmla="*/ 27 h 87"/>
                    <a:gd name="T8" fmla="*/ 0 w 61"/>
                    <a:gd name="T9" fmla="*/ 37 h 87"/>
                    <a:gd name="T10" fmla="*/ 1 w 61"/>
                    <a:gd name="T11" fmla="*/ 44 h 87"/>
                    <a:gd name="T12" fmla="*/ 4 w 61"/>
                    <a:gd name="T13" fmla="*/ 51 h 87"/>
                    <a:gd name="T14" fmla="*/ 7 w 61"/>
                    <a:gd name="T15" fmla="*/ 58 h 87"/>
                    <a:gd name="T16" fmla="*/ 11 w 61"/>
                    <a:gd name="T17" fmla="*/ 65 h 87"/>
                    <a:gd name="T18" fmla="*/ 15 w 61"/>
                    <a:gd name="T19" fmla="*/ 71 h 87"/>
                    <a:gd name="T20" fmla="*/ 19 w 61"/>
                    <a:gd name="T21" fmla="*/ 77 h 87"/>
                    <a:gd name="T22" fmla="*/ 25 w 61"/>
                    <a:gd name="T23" fmla="*/ 81 h 87"/>
                    <a:gd name="T24" fmla="*/ 27 w 61"/>
                    <a:gd name="T25" fmla="*/ 84 h 87"/>
                    <a:gd name="T26" fmla="*/ 30 w 61"/>
                    <a:gd name="T27" fmla="*/ 85 h 87"/>
                    <a:gd name="T28" fmla="*/ 38 w 61"/>
                    <a:gd name="T29" fmla="*/ 87 h 87"/>
                    <a:gd name="T30" fmla="*/ 45 w 61"/>
                    <a:gd name="T31" fmla="*/ 87 h 87"/>
                    <a:gd name="T32" fmla="*/ 50 w 61"/>
                    <a:gd name="T33" fmla="*/ 85 h 87"/>
                    <a:gd name="T34" fmla="*/ 52 w 61"/>
                    <a:gd name="T35" fmla="*/ 84 h 87"/>
                    <a:gd name="T36" fmla="*/ 55 w 61"/>
                    <a:gd name="T37" fmla="*/ 82 h 87"/>
                    <a:gd name="T38" fmla="*/ 57 w 61"/>
                    <a:gd name="T39" fmla="*/ 81 h 87"/>
                    <a:gd name="T40" fmla="*/ 58 w 61"/>
                    <a:gd name="T41" fmla="*/ 80 h 87"/>
                    <a:gd name="T42" fmla="*/ 61 w 61"/>
                    <a:gd name="T43" fmla="*/ 75 h 87"/>
                    <a:gd name="T44" fmla="*/ 61 w 61"/>
                    <a:gd name="T45" fmla="*/ 72 h 87"/>
                    <a:gd name="T46" fmla="*/ 59 w 61"/>
                    <a:gd name="T47" fmla="*/ 65 h 87"/>
                    <a:gd name="T48" fmla="*/ 57 w 61"/>
                    <a:gd name="T49" fmla="*/ 58 h 87"/>
                    <a:gd name="T50" fmla="*/ 54 w 61"/>
                    <a:gd name="T51" fmla="*/ 51 h 87"/>
                    <a:gd name="T52" fmla="*/ 51 w 61"/>
                    <a:gd name="T53" fmla="*/ 41 h 87"/>
                    <a:gd name="T54" fmla="*/ 47 w 61"/>
                    <a:gd name="T55" fmla="*/ 33 h 87"/>
                    <a:gd name="T56" fmla="*/ 41 w 61"/>
                    <a:gd name="T57" fmla="*/ 24 h 87"/>
                    <a:gd name="T58" fmla="*/ 33 w 61"/>
                    <a:gd name="T59" fmla="*/ 17 h 87"/>
                    <a:gd name="T60" fmla="*/ 26 w 61"/>
                    <a:gd name="T61" fmla="*/ 11 h 87"/>
                    <a:gd name="T62" fmla="*/ 20 w 61"/>
                    <a:gd name="T63" fmla="*/ 5 h 87"/>
                    <a:gd name="T64" fmla="*/ 12 w 61"/>
                    <a:gd name="T65" fmla="*/ 3 h 87"/>
                    <a:gd name="T66" fmla="*/ 4 w 61"/>
                    <a:gd name="T67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1" h="87">
                      <a:moveTo>
                        <a:pt x="4" y="0"/>
                      </a:moveTo>
                      <a:lnTo>
                        <a:pt x="1" y="8"/>
                      </a:lnTo>
                      <a:lnTo>
                        <a:pt x="0" y="17"/>
                      </a:lnTo>
                      <a:lnTo>
                        <a:pt x="0" y="27"/>
                      </a:lnTo>
                      <a:lnTo>
                        <a:pt x="0" y="37"/>
                      </a:lnTo>
                      <a:lnTo>
                        <a:pt x="1" y="44"/>
                      </a:lnTo>
                      <a:lnTo>
                        <a:pt x="4" y="51"/>
                      </a:lnTo>
                      <a:lnTo>
                        <a:pt x="7" y="58"/>
                      </a:lnTo>
                      <a:lnTo>
                        <a:pt x="11" y="65"/>
                      </a:lnTo>
                      <a:lnTo>
                        <a:pt x="15" y="71"/>
                      </a:lnTo>
                      <a:lnTo>
                        <a:pt x="19" y="77"/>
                      </a:lnTo>
                      <a:lnTo>
                        <a:pt x="25" y="81"/>
                      </a:lnTo>
                      <a:lnTo>
                        <a:pt x="27" y="84"/>
                      </a:lnTo>
                      <a:lnTo>
                        <a:pt x="30" y="85"/>
                      </a:lnTo>
                      <a:lnTo>
                        <a:pt x="38" y="87"/>
                      </a:lnTo>
                      <a:lnTo>
                        <a:pt x="45" y="87"/>
                      </a:lnTo>
                      <a:lnTo>
                        <a:pt x="50" y="85"/>
                      </a:lnTo>
                      <a:lnTo>
                        <a:pt x="52" y="84"/>
                      </a:lnTo>
                      <a:lnTo>
                        <a:pt x="55" y="82"/>
                      </a:lnTo>
                      <a:lnTo>
                        <a:pt x="57" y="81"/>
                      </a:lnTo>
                      <a:lnTo>
                        <a:pt x="58" y="80"/>
                      </a:lnTo>
                      <a:lnTo>
                        <a:pt x="61" y="75"/>
                      </a:lnTo>
                      <a:lnTo>
                        <a:pt x="61" y="72"/>
                      </a:lnTo>
                      <a:lnTo>
                        <a:pt x="59" y="65"/>
                      </a:lnTo>
                      <a:lnTo>
                        <a:pt x="57" y="58"/>
                      </a:lnTo>
                      <a:lnTo>
                        <a:pt x="54" y="51"/>
                      </a:lnTo>
                      <a:lnTo>
                        <a:pt x="51" y="41"/>
                      </a:lnTo>
                      <a:lnTo>
                        <a:pt x="47" y="33"/>
                      </a:lnTo>
                      <a:lnTo>
                        <a:pt x="41" y="24"/>
                      </a:lnTo>
                      <a:lnTo>
                        <a:pt x="33" y="17"/>
                      </a:lnTo>
                      <a:lnTo>
                        <a:pt x="26" y="11"/>
                      </a:lnTo>
                      <a:lnTo>
                        <a:pt x="20" y="5"/>
                      </a:lnTo>
                      <a:lnTo>
                        <a:pt x="12" y="3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66" name="Freeform 14"/>
                <p:cNvSpPr>
                  <a:spLocks/>
                </p:cNvSpPr>
                <p:nvPr/>
              </p:nvSpPr>
              <p:spPr bwMode="auto">
                <a:xfrm>
                  <a:off x="2872" y="3177"/>
                  <a:ext cx="12" cy="39"/>
                </a:xfrm>
                <a:custGeom>
                  <a:avLst/>
                  <a:gdLst>
                    <a:gd name="T0" fmla="*/ 12 w 12"/>
                    <a:gd name="T1" fmla="*/ 2 h 39"/>
                    <a:gd name="T2" fmla="*/ 9 w 12"/>
                    <a:gd name="T3" fmla="*/ 12 h 39"/>
                    <a:gd name="T4" fmla="*/ 7 w 12"/>
                    <a:gd name="T5" fmla="*/ 19 h 39"/>
                    <a:gd name="T6" fmla="*/ 7 w 12"/>
                    <a:gd name="T7" fmla="*/ 29 h 39"/>
                    <a:gd name="T8" fmla="*/ 7 w 12"/>
                    <a:gd name="T9" fmla="*/ 37 h 39"/>
                    <a:gd name="T10" fmla="*/ 2 w 12"/>
                    <a:gd name="T11" fmla="*/ 39 h 39"/>
                    <a:gd name="T12" fmla="*/ 0 w 12"/>
                    <a:gd name="T13" fmla="*/ 29 h 39"/>
                    <a:gd name="T14" fmla="*/ 0 w 12"/>
                    <a:gd name="T15" fmla="*/ 19 h 39"/>
                    <a:gd name="T16" fmla="*/ 3 w 12"/>
                    <a:gd name="T17" fmla="*/ 10 h 39"/>
                    <a:gd name="T18" fmla="*/ 6 w 12"/>
                    <a:gd name="T19" fmla="*/ 0 h 39"/>
                    <a:gd name="T20" fmla="*/ 12 w 12"/>
                    <a:gd name="T21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39">
                      <a:moveTo>
                        <a:pt x="12" y="2"/>
                      </a:moveTo>
                      <a:lnTo>
                        <a:pt x="9" y="12"/>
                      </a:lnTo>
                      <a:lnTo>
                        <a:pt x="7" y="19"/>
                      </a:lnTo>
                      <a:lnTo>
                        <a:pt x="7" y="29"/>
                      </a:lnTo>
                      <a:lnTo>
                        <a:pt x="7" y="37"/>
                      </a:lnTo>
                      <a:lnTo>
                        <a:pt x="2" y="39"/>
                      </a:lnTo>
                      <a:lnTo>
                        <a:pt x="0" y="29"/>
                      </a:lnTo>
                      <a:lnTo>
                        <a:pt x="0" y="19"/>
                      </a:lnTo>
                      <a:lnTo>
                        <a:pt x="3" y="10"/>
                      </a:lnTo>
                      <a:lnTo>
                        <a:pt x="6" y="0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67" name="Freeform 15"/>
                <p:cNvSpPr>
                  <a:spLocks/>
                </p:cNvSpPr>
                <p:nvPr/>
              </p:nvSpPr>
              <p:spPr bwMode="auto">
                <a:xfrm>
                  <a:off x="2874" y="3214"/>
                  <a:ext cx="16" cy="32"/>
                </a:xfrm>
                <a:custGeom>
                  <a:avLst/>
                  <a:gdLst>
                    <a:gd name="T0" fmla="*/ 5 w 16"/>
                    <a:gd name="T1" fmla="*/ 0 h 32"/>
                    <a:gd name="T2" fmla="*/ 7 w 16"/>
                    <a:gd name="T3" fmla="*/ 9 h 32"/>
                    <a:gd name="T4" fmla="*/ 10 w 16"/>
                    <a:gd name="T5" fmla="*/ 15 h 32"/>
                    <a:gd name="T6" fmla="*/ 12 w 16"/>
                    <a:gd name="T7" fmla="*/ 22 h 32"/>
                    <a:gd name="T8" fmla="*/ 16 w 16"/>
                    <a:gd name="T9" fmla="*/ 27 h 32"/>
                    <a:gd name="T10" fmla="*/ 12 w 16"/>
                    <a:gd name="T11" fmla="*/ 32 h 32"/>
                    <a:gd name="T12" fmla="*/ 7 w 16"/>
                    <a:gd name="T13" fmla="*/ 25 h 32"/>
                    <a:gd name="T14" fmla="*/ 4 w 16"/>
                    <a:gd name="T15" fmla="*/ 17 h 32"/>
                    <a:gd name="T16" fmla="*/ 1 w 16"/>
                    <a:gd name="T17" fmla="*/ 10 h 32"/>
                    <a:gd name="T18" fmla="*/ 0 w 16"/>
                    <a:gd name="T19" fmla="*/ 2 h 32"/>
                    <a:gd name="T20" fmla="*/ 5 w 16"/>
                    <a:gd name="T2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2">
                      <a:moveTo>
                        <a:pt x="5" y="0"/>
                      </a:moveTo>
                      <a:lnTo>
                        <a:pt x="7" y="9"/>
                      </a:lnTo>
                      <a:lnTo>
                        <a:pt x="10" y="15"/>
                      </a:lnTo>
                      <a:lnTo>
                        <a:pt x="12" y="22"/>
                      </a:lnTo>
                      <a:lnTo>
                        <a:pt x="16" y="27"/>
                      </a:lnTo>
                      <a:lnTo>
                        <a:pt x="12" y="32"/>
                      </a:lnTo>
                      <a:lnTo>
                        <a:pt x="7" y="25"/>
                      </a:lnTo>
                      <a:lnTo>
                        <a:pt x="4" y="17"/>
                      </a:lnTo>
                      <a:lnTo>
                        <a:pt x="1" y="10"/>
                      </a:lnTo>
                      <a:lnTo>
                        <a:pt x="0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68" name="Freeform 16"/>
                <p:cNvSpPr>
                  <a:spLocks/>
                </p:cNvSpPr>
                <p:nvPr/>
              </p:nvSpPr>
              <p:spPr bwMode="auto">
                <a:xfrm>
                  <a:off x="2874" y="3214"/>
                  <a:ext cx="5" cy="2"/>
                </a:xfrm>
                <a:custGeom>
                  <a:avLst/>
                  <a:gdLst>
                    <a:gd name="T0" fmla="*/ 0 w 5"/>
                    <a:gd name="T1" fmla="*/ 2 h 2"/>
                    <a:gd name="T2" fmla="*/ 5 w 5"/>
                    <a:gd name="T3" fmla="*/ 0 h 2"/>
                    <a:gd name="T4" fmla="*/ 0 w 5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2">
                      <a:moveTo>
                        <a:pt x="0" y="2"/>
                      </a:move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69" name="Freeform 17"/>
                <p:cNvSpPr>
                  <a:spLocks/>
                </p:cNvSpPr>
                <p:nvPr/>
              </p:nvSpPr>
              <p:spPr bwMode="auto">
                <a:xfrm>
                  <a:off x="2886" y="3241"/>
                  <a:ext cx="23" cy="26"/>
                </a:xfrm>
                <a:custGeom>
                  <a:avLst/>
                  <a:gdLst>
                    <a:gd name="T0" fmla="*/ 4 w 23"/>
                    <a:gd name="T1" fmla="*/ 0 h 26"/>
                    <a:gd name="T2" fmla="*/ 9 w 23"/>
                    <a:gd name="T3" fmla="*/ 8 h 26"/>
                    <a:gd name="T4" fmla="*/ 13 w 23"/>
                    <a:gd name="T5" fmla="*/ 13 h 26"/>
                    <a:gd name="T6" fmla="*/ 17 w 23"/>
                    <a:gd name="T7" fmla="*/ 18 h 26"/>
                    <a:gd name="T8" fmla="*/ 20 w 23"/>
                    <a:gd name="T9" fmla="*/ 19 h 26"/>
                    <a:gd name="T10" fmla="*/ 23 w 23"/>
                    <a:gd name="T11" fmla="*/ 20 h 26"/>
                    <a:gd name="T12" fmla="*/ 21 w 23"/>
                    <a:gd name="T13" fmla="*/ 26 h 26"/>
                    <a:gd name="T14" fmla="*/ 17 w 23"/>
                    <a:gd name="T15" fmla="*/ 25 h 26"/>
                    <a:gd name="T16" fmla="*/ 13 w 23"/>
                    <a:gd name="T17" fmla="*/ 22 h 26"/>
                    <a:gd name="T18" fmla="*/ 7 w 23"/>
                    <a:gd name="T19" fmla="*/ 18 h 26"/>
                    <a:gd name="T20" fmla="*/ 3 w 23"/>
                    <a:gd name="T21" fmla="*/ 12 h 26"/>
                    <a:gd name="T22" fmla="*/ 0 w 23"/>
                    <a:gd name="T23" fmla="*/ 5 h 26"/>
                    <a:gd name="T24" fmla="*/ 4 w 23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6">
                      <a:moveTo>
                        <a:pt x="4" y="0"/>
                      </a:moveTo>
                      <a:lnTo>
                        <a:pt x="9" y="8"/>
                      </a:lnTo>
                      <a:lnTo>
                        <a:pt x="13" y="13"/>
                      </a:lnTo>
                      <a:lnTo>
                        <a:pt x="17" y="18"/>
                      </a:lnTo>
                      <a:lnTo>
                        <a:pt x="20" y="19"/>
                      </a:lnTo>
                      <a:lnTo>
                        <a:pt x="23" y="20"/>
                      </a:lnTo>
                      <a:lnTo>
                        <a:pt x="21" y="26"/>
                      </a:lnTo>
                      <a:lnTo>
                        <a:pt x="17" y="25"/>
                      </a:lnTo>
                      <a:lnTo>
                        <a:pt x="13" y="22"/>
                      </a:lnTo>
                      <a:lnTo>
                        <a:pt x="7" y="18"/>
                      </a:lnTo>
                      <a:lnTo>
                        <a:pt x="3" y="12"/>
                      </a:lnTo>
                      <a:lnTo>
                        <a:pt x="0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0" name="Freeform 18"/>
                <p:cNvSpPr>
                  <a:spLocks/>
                </p:cNvSpPr>
                <p:nvPr/>
              </p:nvSpPr>
              <p:spPr bwMode="auto">
                <a:xfrm>
                  <a:off x="2886" y="3241"/>
                  <a:ext cx="4" cy="5"/>
                </a:xfrm>
                <a:custGeom>
                  <a:avLst/>
                  <a:gdLst>
                    <a:gd name="T0" fmla="*/ 0 w 4"/>
                    <a:gd name="T1" fmla="*/ 5 h 5"/>
                    <a:gd name="T2" fmla="*/ 4 w 4"/>
                    <a:gd name="T3" fmla="*/ 0 h 5"/>
                    <a:gd name="T4" fmla="*/ 0 w 4"/>
                    <a:gd name="T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1" name="Freeform 19"/>
                <p:cNvSpPr>
                  <a:spLocks/>
                </p:cNvSpPr>
                <p:nvPr/>
              </p:nvSpPr>
              <p:spPr bwMode="auto">
                <a:xfrm>
                  <a:off x="2907" y="3256"/>
                  <a:ext cx="31" cy="13"/>
                </a:xfrm>
                <a:custGeom>
                  <a:avLst/>
                  <a:gdLst>
                    <a:gd name="T0" fmla="*/ 2 w 31"/>
                    <a:gd name="T1" fmla="*/ 5 h 13"/>
                    <a:gd name="T2" fmla="*/ 8 w 31"/>
                    <a:gd name="T3" fmla="*/ 7 h 13"/>
                    <a:gd name="T4" fmla="*/ 15 w 31"/>
                    <a:gd name="T5" fmla="*/ 7 h 13"/>
                    <a:gd name="T6" fmla="*/ 18 w 31"/>
                    <a:gd name="T7" fmla="*/ 5 h 13"/>
                    <a:gd name="T8" fmla="*/ 21 w 31"/>
                    <a:gd name="T9" fmla="*/ 5 h 13"/>
                    <a:gd name="T10" fmla="*/ 24 w 31"/>
                    <a:gd name="T11" fmla="*/ 3 h 13"/>
                    <a:gd name="T12" fmla="*/ 25 w 31"/>
                    <a:gd name="T13" fmla="*/ 3 h 13"/>
                    <a:gd name="T14" fmla="*/ 27 w 31"/>
                    <a:gd name="T15" fmla="*/ 0 h 13"/>
                    <a:gd name="T16" fmla="*/ 31 w 31"/>
                    <a:gd name="T17" fmla="*/ 4 h 13"/>
                    <a:gd name="T18" fmla="*/ 29 w 31"/>
                    <a:gd name="T19" fmla="*/ 5 h 13"/>
                    <a:gd name="T20" fmla="*/ 28 w 31"/>
                    <a:gd name="T21" fmla="*/ 8 h 13"/>
                    <a:gd name="T22" fmla="*/ 24 w 31"/>
                    <a:gd name="T23" fmla="*/ 10 h 13"/>
                    <a:gd name="T24" fmla="*/ 20 w 31"/>
                    <a:gd name="T25" fmla="*/ 11 h 13"/>
                    <a:gd name="T26" fmla="*/ 17 w 31"/>
                    <a:gd name="T27" fmla="*/ 13 h 13"/>
                    <a:gd name="T28" fmla="*/ 8 w 31"/>
                    <a:gd name="T29" fmla="*/ 13 h 13"/>
                    <a:gd name="T30" fmla="*/ 0 w 31"/>
                    <a:gd name="T31" fmla="*/ 11 h 13"/>
                    <a:gd name="T32" fmla="*/ 2 w 31"/>
                    <a:gd name="T33" fmla="*/ 5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13">
                      <a:moveTo>
                        <a:pt x="2" y="5"/>
                      </a:moveTo>
                      <a:lnTo>
                        <a:pt x="8" y="7"/>
                      </a:lnTo>
                      <a:lnTo>
                        <a:pt x="15" y="7"/>
                      </a:lnTo>
                      <a:lnTo>
                        <a:pt x="18" y="5"/>
                      </a:lnTo>
                      <a:lnTo>
                        <a:pt x="21" y="5"/>
                      </a:lnTo>
                      <a:lnTo>
                        <a:pt x="24" y="3"/>
                      </a:lnTo>
                      <a:lnTo>
                        <a:pt x="25" y="3"/>
                      </a:lnTo>
                      <a:lnTo>
                        <a:pt x="27" y="0"/>
                      </a:lnTo>
                      <a:lnTo>
                        <a:pt x="31" y="4"/>
                      </a:lnTo>
                      <a:lnTo>
                        <a:pt x="29" y="5"/>
                      </a:lnTo>
                      <a:lnTo>
                        <a:pt x="28" y="8"/>
                      </a:lnTo>
                      <a:lnTo>
                        <a:pt x="24" y="10"/>
                      </a:lnTo>
                      <a:lnTo>
                        <a:pt x="20" y="11"/>
                      </a:lnTo>
                      <a:lnTo>
                        <a:pt x="17" y="13"/>
                      </a:lnTo>
                      <a:lnTo>
                        <a:pt x="8" y="13"/>
                      </a:lnTo>
                      <a:lnTo>
                        <a:pt x="0" y="11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2" name="Freeform 20"/>
                <p:cNvSpPr>
                  <a:spLocks/>
                </p:cNvSpPr>
                <p:nvPr/>
              </p:nvSpPr>
              <p:spPr bwMode="auto">
                <a:xfrm>
                  <a:off x="2907" y="3261"/>
                  <a:ext cx="2" cy="6"/>
                </a:xfrm>
                <a:custGeom>
                  <a:avLst/>
                  <a:gdLst>
                    <a:gd name="T0" fmla="*/ 0 w 2"/>
                    <a:gd name="T1" fmla="*/ 6 h 6"/>
                    <a:gd name="T2" fmla="*/ 2 w 2"/>
                    <a:gd name="T3" fmla="*/ 0 h 6"/>
                    <a:gd name="T4" fmla="*/ 0 w 2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6">
                      <a:moveTo>
                        <a:pt x="0" y="6"/>
                      </a:moveTo>
                      <a:lnTo>
                        <a:pt x="2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3" name="Freeform 21"/>
                <p:cNvSpPr>
                  <a:spLocks/>
                </p:cNvSpPr>
                <p:nvPr/>
              </p:nvSpPr>
              <p:spPr bwMode="auto">
                <a:xfrm>
                  <a:off x="2928" y="3229"/>
                  <a:ext cx="13" cy="31"/>
                </a:xfrm>
                <a:custGeom>
                  <a:avLst/>
                  <a:gdLst>
                    <a:gd name="T0" fmla="*/ 4 w 13"/>
                    <a:gd name="T1" fmla="*/ 28 h 31"/>
                    <a:gd name="T2" fmla="*/ 7 w 13"/>
                    <a:gd name="T3" fmla="*/ 25 h 31"/>
                    <a:gd name="T4" fmla="*/ 7 w 13"/>
                    <a:gd name="T5" fmla="*/ 22 h 31"/>
                    <a:gd name="T6" fmla="*/ 6 w 13"/>
                    <a:gd name="T7" fmla="*/ 17 h 31"/>
                    <a:gd name="T8" fmla="*/ 3 w 13"/>
                    <a:gd name="T9" fmla="*/ 10 h 31"/>
                    <a:gd name="T10" fmla="*/ 0 w 13"/>
                    <a:gd name="T11" fmla="*/ 2 h 31"/>
                    <a:gd name="T12" fmla="*/ 6 w 13"/>
                    <a:gd name="T13" fmla="*/ 0 h 31"/>
                    <a:gd name="T14" fmla="*/ 8 w 13"/>
                    <a:gd name="T15" fmla="*/ 7 h 31"/>
                    <a:gd name="T16" fmla="*/ 11 w 13"/>
                    <a:gd name="T17" fmla="*/ 15 h 31"/>
                    <a:gd name="T18" fmla="*/ 13 w 13"/>
                    <a:gd name="T19" fmla="*/ 22 h 31"/>
                    <a:gd name="T20" fmla="*/ 11 w 13"/>
                    <a:gd name="T21" fmla="*/ 27 h 31"/>
                    <a:gd name="T22" fmla="*/ 10 w 13"/>
                    <a:gd name="T23" fmla="*/ 31 h 31"/>
                    <a:gd name="T24" fmla="*/ 4 w 13"/>
                    <a:gd name="T25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31">
                      <a:moveTo>
                        <a:pt x="4" y="28"/>
                      </a:moveTo>
                      <a:lnTo>
                        <a:pt x="7" y="25"/>
                      </a:lnTo>
                      <a:lnTo>
                        <a:pt x="7" y="22"/>
                      </a:lnTo>
                      <a:lnTo>
                        <a:pt x="6" y="17"/>
                      </a:lnTo>
                      <a:lnTo>
                        <a:pt x="3" y="10"/>
                      </a:lnTo>
                      <a:lnTo>
                        <a:pt x="0" y="2"/>
                      </a:lnTo>
                      <a:lnTo>
                        <a:pt x="6" y="0"/>
                      </a:lnTo>
                      <a:lnTo>
                        <a:pt x="8" y="7"/>
                      </a:lnTo>
                      <a:lnTo>
                        <a:pt x="11" y="15"/>
                      </a:lnTo>
                      <a:lnTo>
                        <a:pt x="13" y="22"/>
                      </a:lnTo>
                      <a:lnTo>
                        <a:pt x="11" y="27"/>
                      </a:lnTo>
                      <a:lnTo>
                        <a:pt x="10" y="31"/>
                      </a:lnTo>
                      <a:lnTo>
                        <a:pt x="4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4" name="Freeform 22"/>
                <p:cNvSpPr>
                  <a:spLocks/>
                </p:cNvSpPr>
                <p:nvPr/>
              </p:nvSpPr>
              <p:spPr bwMode="auto">
                <a:xfrm>
                  <a:off x="2932" y="3256"/>
                  <a:ext cx="6" cy="4"/>
                </a:xfrm>
                <a:custGeom>
                  <a:avLst/>
                  <a:gdLst>
                    <a:gd name="T0" fmla="*/ 6 w 6"/>
                    <a:gd name="T1" fmla="*/ 4 h 4"/>
                    <a:gd name="T2" fmla="*/ 0 w 6"/>
                    <a:gd name="T3" fmla="*/ 1 h 4"/>
                    <a:gd name="T4" fmla="*/ 2 w 6"/>
                    <a:gd name="T5" fmla="*/ 0 h 4"/>
                    <a:gd name="T6" fmla="*/ 6 w 6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4">
                      <a:moveTo>
                        <a:pt x="6" y="4"/>
                      </a:move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6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5" name="Freeform 23"/>
                <p:cNvSpPr>
                  <a:spLocks/>
                </p:cNvSpPr>
                <p:nvPr/>
              </p:nvSpPr>
              <p:spPr bwMode="auto">
                <a:xfrm>
                  <a:off x="2909" y="3193"/>
                  <a:ext cx="25" cy="37"/>
                </a:xfrm>
                <a:custGeom>
                  <a:avLst/>
                  <a:gdLst>
                    <a:gd name="T0" fmla="*/ 19 w 25"/>
                    <a:gd name="T1" fmla="*/ 37 h 37"/>
                    <a:gd name="T2" fmla="*/ 16 w 25"/>
                    <a:gd name="T3" fmla="*/ 28 h 37"/>
                    <a:gd name="T4" fmla="*/ 12 w 25"/>
                    <a:gd name="T5" fmla="*/ 20 h 37"/>
                    <a:gd name="T6" fmla="*/ 6 w 25"/>
                    <a:gd name="T7" fmla="*/ 13 h 37"/>
                    <a:gd name="T8" fmla="*/ 0 w 25"/>
                    <a:gd name="T9" fmla="*/ 4 h 37"/>
                    <a:gd name="T10" fmla="*/ 4 w 25"/>
                    <a:gd name="T11" fmla="*/ 0 h 37"/>
                    <a:gd name="T12" fmla="*/ 11 w 25"/>
                    <a:gd name="T13" fmla="*/ 9 h 37"/>
                    <a:gd name="T14" fmla="*/ 16 w 25"/>
                    <a:gd name="T15" fmla="*/ 17 h 37"/>
                    <a:gd name="T16" fmla="*/ 20 w 25"/>
                    <a:gd name="T17" fmla="*/ 26 h 37"/>
                    <a:gd name="T18" fmla="*/ 25 w 25"/>
                    <a:gd name="T19" fmla="*/ 36 h 37"/>
                    <a:gd name="T20" fmla="*/ 19 w 25"/>
                    <a:gd name="T2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37">
                      <a:moveTo>
                        <a:pt x="19" y="37"/>
                      </a:moveTo>
                      <a:lnTo>
                        <a:pt x="16" y="28"/>
                      </a:lnTo>
                      <a:lnTo>
                        <a:pt x="12" y="20"/>
                      </a:lnTo>
                      <a:lnTo>
                        <a:pt x="6" y="13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11" y="9"/>
                      </a:lnTo>
                      <a:lnTo>
                        <a:pt x="16" y="17"/>
                      </a:lnTo>
                      <a:lnTo>
                        <a:pt x="20" y="26"/>
                      </a:lnTo>
                      <a:lnTo>
                        <a:pt x="25" y="36"/>
                      </a:lnTo>
                      <a:lnTo>
                        <a:pt x="19" y="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6" name="Freeform 24"/>
                <p:cNvSpPr>
                  <a:spLocks/>
                </p:cNvSpPr>
                <p:nvPr/>
              </p:nvSpPr>
              <p:spPr bwMode="auto">
                <a:xfrm>
                  <a:off x="2928" y="3229"/>
                  <a:ext cx="6" cy="2"/>
                </a:xfrm>
                <a:custGeom>
                  <a:avLst/>
                  <a:gdLst>
                    <a:gd name="T0" fmla="*/ 0 w 6"/>
                    <a:gd name="T1" fmla="*/ 2 h 2"/>
                    <a:gd name="T2" fmla="*/ 0 w 6"/>
                    <a:gd name="T3" fmla="*/ 1 h 2"/>
                    <a:gd name="T4" fmla="*/ 6 w 6"/>
                    <a:gd name="T5" fmla="*/ 0 h 2"/>
                    <a:gd name="T6" fmla="*/ 0 w 6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">
                      <a:moveTo>
                        <a:pt x="0" y="2"/>
                      </a:moveTo>
                      <a:lnTo>
                        <a:pt x="0" y="1"/>
                      </a:lnTo>
                      <a:lnTo>
                        <a:pt x="6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7" name="Freeform 25"/>
                <p:cNvSpPr>
                  <a:spLocks/>
                </p:cNvSpPr>
                <p:nvPr/>
              </p:nvSpPr>
              <p:spPr bwMode="auto">
                <a:xfrm>
                  <a:off x="2881" y="3176"/>
                  <a:ext cx="32" cy="21"/>
                </a:xfrm>
                <a:custGeom>
                  <a:avLst/>
                  <a:gdLst>
                    <a:gd name="T0" fmla="*/ 28 w 32"/>
                    <a:gd name="T1" fmla="*/ 21 h 21"/>
                    <a:gd name="T2" fmla="*/ 21 w 32"/>
                    <a:gd name="T3" fmla="*/ 16 h 21"/>
                    <a:gd name="T4" fmla="*/ 14 w 32"/>
                    <a:gd name="T5" fmla="*/ 11 h 21"/>
                    <a:gd name="T6" fmla="*/ 7 w 32"/>
                    <a:gd name="T7" fmla="*/ 8 h 21"/>
                    <a:gd name="T8" fmla="*/ 0 w 32"/>
                    <a:gd name="T9" fmla="*/ 6 h 21"/>
                    <a:gd name="T10" fmla="*/ 1 w 32"/>
                    <a:gd name="T11" fmla="*/ 0 h 21"/>
                    <a:gd name="T12" fmla="*/ 9 w 32"/>
                    <a:gd name="T13" fmla="*/ 3 h 21"/>
                    <a:gd name="T14" fmla="*/ 18 w 32"/>
                    <a:gd name="T15" fmla="*/ 7 h 21"/>
                    <a:gd name="T16" fmla="*/ 25 w 32"/>
                    <a:gd name="T17" fmla="*/ 11 h 21"/>
                    <a:gd name="T18" fmla="*/ 32 w 32"/>
                    <a:gd name="T19" fmla="*/ 17 h 21"/>
                    <a:gd name="T20" fmla="*/ 28 w 32"/>
                    <a:gd name="T21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21">
                      <a:moveTo>
                        <a:pt x="28" y="21"/>
                      </a:moveTo>
                      <a:lnTo>
                        <a:pt x="21" y="16"/>
                      </a:lnTo>
                      <a:lnTo>
                        <a:pt x="14" y="11"/>
                      </a:lnTo>
                      <a:lnTo>
                        <a:pt x="7" y="8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9" y="3"/>
                      </a:lnTo>
                      <a:lnTo>
                        <a:pt x="18" y="7"/>
                      </a:lnTo>
                      <a:lnTo>
                        <a:pt x="25" y="11"/>
                      </a:lnTo>
                      <a:lnTo>
                        <a:pt x="32" y="17"/>
                      </a:lnTo>
                      <a:lnTo>
                        <a:pt x="28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8" name="Freeform 26"/>
                <p:cNvSpPr>
                  <a:spLocks/>
                </p:cNvSpPr>
                <p:nvPr/>
              </p:nvSpPr>
              <p:spPr bwMode="auto">
                <a:xfrm>
                  <a:off x="2909" y="3193"/>
                  <a:ext cx="4" cy="4"/>
                </a:xfrm>
                <a:custGeom>
                  <a:avLst/>
                  <a:gdLst>
                    <a:gd name="T0" fmla="*/ 4 w 4"/>
                    <a:gd name="T1" fmla="*/ 0 h 4"/>
                    <a:gd name="T2" fmla="*/ 0 w 4"/>
                    <a:gd name="T3" fmla="*/ 4 h 4"/>
                    <a:gd name="T4" fmla="*/ 4 w 4"/>
                    <a:gd name="T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79" name="Freeform 27"/>
                <p:cNvSpPr>
                  <a:spLocks/>
                </p:cNvSpPr>
                <p:nvPr/>
              </p:nvSpPr>
              <p:spPr bwMode="auto">
                <a:xfrm>
                  <a:off x="2878" y="3174"/>
                  <a:ext cx="6" cy="8"/>
                </a:xfrm>
                <a:custGeom>
                  <a:avLst/>
                  <a:gdLst>
                    <a:gd name="T0" fmla="*/ 4 w 6"/>
                    <a:gd name="T1" fmla="*/ 2 h 8"/>
                    <a:gd name="T2" fmla="*/ 1 w 6"/>
                    <a:gd name="T3" fmla="*/ 0 h 8"/>
                    <a:gd name="T4" fmla="*/ 0 w 6"/>
                    <a:gd name="T5" fmla="*/ 3 h 8"/>
                    <a:gd name="T6" fmla="*/ 6 w 6"/>
                    <a:gd name="T7" fmla="*/ 5 h 8"/>
                    <a:gd name="T8" fmla="*/ 3 w 6"/>
                    <a:gd name="T9" fmla="*/ 8 h 8"/>
                    <a:gd name="T10" fmla="*/ 4 w 6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4" y="2"/>
                      </a:move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6" y="5"/>
                      </a:lnTo>
                      <a:lnTo>
                        <a:pt x="3" y="8"/>
                      </a:lnTo>
                      <a:lnTo>
                        <a:pt x="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0" name="Freeform 28"/>
                <p:cNvSpPr>
                  <a:spLocks/>
                </p:cNvSpPr>
                <p:nvPr/>
              </p:nvSpPr>
              <p:spPr bwMode="auto">
                <a:xfrm>
                  <a:off x="2753" y="3159"/>
                  <a:ext cx="114" cy="55"/>
                </a:xfrm>
                <a:custGeom>
                  <a:avLst/>
                  <a:gdLst>
                    <a:gd name="T0" fmla="*/ 3 w 114"/>
                    <a:gd name="T1" fmla="*/ 48 h 55"/>
                    <a:gd name="T2" fmla="*/ 4 w 114"/>
                    <a:gd name="T3" fmla="*/ 50 h 55"/>
                    <a:gd name="T4" fmla="*/ 7 w 114"/>
                    <a:gd name="T5" fmla="*/ 53 h 55"/>
                    <a:gd name="T6" fmla="*/ 8 w 114"/>
                    <a:gd name="T7" fmla="*/ 53 h 55"/>
                    <a:gd name="T8" fmla="*/ 10 w 114"/>
                    <a:gd name="T9" fmla="*/ 54 h 55"/>
                    <a:gd name="T10" fmla="*/ 14 w 114"/>
                    <a:gd name="T11" fmla="*/ 55 h 55"/>
                    <a:gd name="T12" fmla="*/ 19 w 114"/>
                    <a:gd name="T13" fmla="*/ 55 h 55"/>
                    <a:gd name="T14" fmla="*/ 26 w 114"/>
                    <a:gd name="T15" fmla="*/ 55 h 55"/>
                    <a:gd name="T16" fmla="*/ 33 w 114"/>
                    <a:gd name="T17" fmla="*/ 55 h 55"/>
                    <a:gd name="T18" fmla="*/ 46 w 114"/>
                    <a:gd name="T19" fmla="*/ 53 h 55"/>
                    <a:gd name="T20" fmla="*/ 58 w 114"/>
                    <a:gd name="T21" fmla="*/ 47 h 55"/>
                    <a:gd name="T22" fmla="*/ 71 w 114"/>
                    <a:gd name="T23" fmla="*/ 41 h 55"/>
                    <a:gd name="T24" fmla="*/ 83 w 114"/>
                    <a:gd name="T25" fmla="*/ 34 h 55"/>
                    <a:gd name="T26" fmla="*/ 94 w 114"/>
                    <a:gd name="T27" fmla="*/ 28 h 55"/>
                    <a:gd name="T28" fmla="*/ 99 w 114"/>
                    <a:gd name="T29" fmla="*/ 24 h 55"/>
                    <a:gd name="T30" fmla="*/ 104 w 114"/>
                    <a:gd name="T31" fmla="*/ 20 h 55"/>
                    <a:gd name="T32" fmla="*/ 114 w 114"/>
                    <a:gd name="T33" fmla="*/ 11 h 55"/>
                    <a:gd name="T34" fmla="*/ 97 w 114"/>
                    <a:gd name="T35" fmla="*/ 3 h 55"/>
                    <a:gd name="T36" fmla="*/ 87 w 114"/>
                    <a:gd name="T37" fmla="*/ 1 h 55"/>
                    <a:gd name="T38" fmla="*/ 79 w 114"/>
                    <a:gd name="T39" fmla="*/ 0 h 55"/>
                    <a:gd name="T40" fmla="*/ 71 w 114"/>
                    <a:gd name="T41" fmla="*/ 1 h 55"/>
                    <a:gd name="T42" fmla="*/ 61 w 114"/>
                    <a:gd name="T43" fmla="*/ 3 h 55"/>
                    <a:gd name="T44" fmla="*/ 51 w 114"/>
                    <a:gd name="T45" fmla="*/ 4 h 55"/>
                    <a:gd name="T46" fmla="*/ 42 w 114"/>
                    <a:gd name="T47" fmla="*/ 7 h 55"/>
                    <a:gd name="T48" fmla="*/ 35 w 114"/>
                    <a:gd name="T49" fmla="*/ 11 h 55"/>
                    <a:gd name="T50" fmla="*/ 25 w 114"/>
                    <a:gd name="T51" fmla="*/ 15 h 55"/>
                    <a:gd name="T52" fmla="*/ 15 w 114"/>
                    <a:gd name="T53" fmla="*/ 23 h 55"/>
                    <a:gd name="T54" fmla="*/ 10 w 114"/>
                    <a:gd name="T55" fmla="*/ 27 h 55"/>
                    <a:gd name="T56" fmla="*/ 5 w 114"/>
                    <a:gd name="T57" fmla="*/ 31 h 55"/>
                    <a:gd name="T58" fmla="*/ 3 w 114"/>
                    <a:gd name="T59" fmla="*/ 35 h 55"/>
                    <a:gd name="T60" fmla="*/ 0 w 114"/>
                    <a:gd name="T61" fmla="*/ 40 h 55"/>
                    <a:gd name="T62" fmla="*/ 1 w 114"/>
                    <a:gd name="T63" fmla="*/ 44 h 55"/>
                    <a:gd name="T64" fmla="*/ 1 w 114"/>
                    <a:gd name="T65" fmla="*/ 47 h 55"/>
                    <a:gd name="T66" fmla="*/ 3 w 114"/>
                    <a:gd name="T67" fmla="*/ 48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4" h="55">
                      <a:moveTo>
                        <a:pt x="3" y="48"/>
                      </a:moveTo>
                      <a:lnTo>
                        <a:pt x="4" y="50"/>
                      </a:lnTo>
                      <a:lnTo>
                        <a:pt x="7" y="53"/>
                      </a:lnTo>
                      <a:lnTo>
                        <a:pt x="8" y="53"/>
                      </a:lnTo>
                      <a:lnTo>
                        <a:pt x="10" y="54"/>
                      </a:lnTo>
                      <a:lnTo>
                        <a:pt x="14" y="55"/>
                      </a:lnTo>
                      <a:lnTo>
                        <a:pt x="19" y="55"/>
                      </a:lnTo>
                      <a:lnTo>
                        <a:pt x="26" y="55"/>
                      </a:lnTo>
                      <a:lnTo>
                        <a:pt x="33" y="55"/>
                      </a:lnTo>
                      <a:lnTo>
                        <a:pt x="46" y="53"/>
                      </a:lnTo>
                      <a:lnTo>
                        <a:pt x="58" y="47"/>
                      </a:lnTo>
                      <a:lnTo>
                        <a:pt x="71" y="41"/>
                      </a:lnTo>
                      <a:lnTo>
                        <a:pt x="83" y="34"/>
                      </a:lnTo>
                      <a:lnTo>
                        <a:pt x="94" y="28"/>
                      </a:lnTo>
                      <a:lnTo>
                        <a:pt x="99" y="24"/>
                      </a:lnTo>
                      <a:lnTo>
                        <a:pt x="104" y="20"/>
                      </a:lnTo>
                      <a:lnTo>
                        <a:pt x="114" y="11"/>
                      </a:lnTo>
                      <a:lnTo>
                        <a:pt x="97" y="3"/>
                      </a:lnTo>
                      <a:lnTo>
                        <a:pt x="87" y="1"/>
                      </a:lnTo>
                      <a:lnTo>
                        <a:pt x="79" y="0"/>
                      </a:lnTo>
                      <a:lnTo>
                        <a:pt x="71" y="1"/>
                      </a:lnTo>
                      <a:lnTo>
                        <a:pt x="61" y="3"/>
                      </a:lnTo>
                      <a:lnTo>
                        <a:pt x="51" y="4"/>
                      </a:lnTo>
                      <a:lnTo>
                        <a:pt x="42" y="7"/>
                      </a:lnTo>
                      <a:lnTo>
                        <a:pt x="35" y="11"/>
                      </a:lnTo>
                      <a:lnTo>
                        <a:pt x="25" y="15"/>
                      </a:lnTo>
                      <a:lnTo>
                        <a:pt x="15" y="23"/>
                      </a:lnTo>
                      <a:lnTo>
                        <a:pt x="10" y="27"/>
                      </a:lnTo>
                      <a:lnTo>
                        <a:pt x="5" y="31"/>
                      </a:lnTo>
                      <a:lnTo>
                        <a:pt x="3" y="35"/>
                      </a:lnTo>
                      <a:lnTo>
                        <a:pt x="0" y="40"/>
                      </a:lnTo>
                      <a:lnTo>
                        <a:pt x="1" y="44"/>
                      </a:lnTo>
                      <a:lnTo>
                        <a:pt x="1" y="47"/>
                      </a:lnTo>
                      <a:lnTo>
                        <a:pt x="3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1" name="Freeform 29"/>
                <p:cNvSpPr>
                  <a:spLocks/>
                </p:cNvSpPr>
                <p:nvPr/>
              </p:nvSpPr>
              <p:spPr bwMode="auto">
                <a:xfrm>
                  <a:off x="2754" y="3206"/>
                  <a:ext cx="18" cy="11"/>
                </a:xfrm>
                <a:custGeom>
                  <a:avLst/>
                  <a:gdLst>
                    <a:gd name="T0" fmla="*/ 4 w 18"/>
                    <a:gd name="T1" fmla="*/ 0 h 11"/>
                    <a:gd name="T2" fmla="*/ 6 w 18"/>
                    <a:gd name="T3" fmla="*/ 1 h 11"/>
                    <a:gd name="T4" fmla="*/ 7 w 18"/>
                    <a:gd name="T5" fmla="*/ 3 h 11"/>
                    <a:gd name="T6" fmla="*/ 9 w 18"/>
                    <a:gd name="T7" fmla="*/ 4 h 11"/>
                    <a:gd name="T8" fmla="*/ 10 w 18"/>
                    <a:gd name="T9" fmla="*/ 4 h 11"/>
                    <a:gd name="T10" fmla="*/ 14 w 18"/>
                    <a:gd name="T11" fmla="*/ 6 h 11"/>
                    <a:gd name="T12" fmla="*/ 18 w 18"/>
                    <a:gd name="T13" fmla="*/ 6 h 11"/>
                    <a:gd name="T14" fmla="*/ 18 w 18"/>
                    <a:gd name="T15" fmla="*/ 11 h 11"/>
                    <a:gd name="T16" fmla="*/ 13 w 18"/>
                    <a:gd name="T17" fmla="*/ 11 h 11"/>
                    <a:gd name="T18" fmla="*/ 9 w 18"/>
                    <a:gd name="T19" fmla="*/ 10 h 11"/>
                    <a:gd name="T20" fmla="*/ 6 w 18"/>
                    <a:gd name="T21" fmla="*/ 8 h 11"/>
                    <a:gd name="T22" fmla="*/ 3 w 18"/>
                    <a:gd name="T23" fmla="*/ 7 h 11"/>
                    <a:gd name="T24" fmla="*/ 2 w 18"/>
                    <a:gd name="T25" fmla="*/ 6 h 11"/>
                    <a:gd name="T26" fmla="*/ 0 w 18"/>
                    <a:gd name="T27" fmla="*/ 4 h 11"/>
                    <a:gd name="T28" fmla="*/ 4 w 18"/>
                    <a:gd name="T2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11">
                      <a:moveTo>
                        <a:pt x="4" y="0"/>
                      </a:moveTo>
                      <a:lnTo>
                        <a:pt x="6" y="1"/>
                      </a:lnTo>
                      <a:lnTo>
                        <a:pt x="7" y="3"/>
                      </a:lnTo>
                      <a:lnTo>
                        <a:pt x="9" y="4"/>
                      </a:lnTo>
                      <a:lnTo>
                        <a:pt x="10" y="4"/>
                      </a:lnTo>
                      <a:lnTo>
                        <a:pt x="14" y="6"/>
                      </a:lnTo>
                      <a:lnTo>
                        <a:pt x="18" y="6"/>
                      </a:lnTo>
                      <a:lnTo>
                        <a:pt x="18" y="11"/>
                      </a:lnTo>
                      <a:lnTo>
                        <a:pt x="13" y="11"/>
                      </a:lnTo>
                      <a:lnTo>
                        <a:pt x="9" y="10"/>
                      </a:lnTo>
                      <a:lnTo>
                        <a:pt x="6" y="8"/>
                      </a:lnTo>
                      <a:lnTo>
                        <a:pt x="3" y="7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2" name="Freeform 30"/>
                <p:cNvSpPr>
                  <a:spLocks/>
                </p:cNvSpPr>
                <p:nvPr/>
              </p:nvSpPr>
              <p:spPr bwMode="auto">
                <a:xfrm>
                  <a:off x="2772" y="3197"/>
                  <a:ext cx="53" cy="20"/>
                </a:xfrm>
                <a:custGeom>
                  <a:avLst/>
                  <a:gdLst>
                    <a:gd name="T0" fmla="*/ 0 w 53"/>
                    <a:gd name="T1" fmla="*/ 15 h 20"/>
                    <a:gd name="T2" fmla="*/ 7 w 53"/>
                    <a:gd name="T3" fmla="*/ 15 h 20"/>
                    <a:gd name="T4" fmla="*/ 14 w 53"/>
                    <a:gd name="T5" fmla="*/ 15 h 20"/>
                    <a:gd name="T6" fmla="*/ 25 w 53"/>
                    <a:gd name="T7" fmla="*/ 12 h 20"/>
                    <a:gd name="T8" fmla="*/ 38 w 53"/>
                    <a:gd name="T9" fmla="*/ 6 h 20"/>
                    <a:gd name="T10" fmla="*/ 50 w 53"/>
                    <a:gd name="T11" fmla="*/ 0 h 20"/>
                    <a:gd name="T12" fmla="*/ 53 w 53"/>
                    <a:gd name="T13" fmla="*/ 6 h 20"/>
                    <a:gd name="T14" fmla="*/ 39 w 53"/>
                    <a:gd name="T15" fmla="*/ 12 h 20"/>
                    <a:gd name="T16" fmla="*/ 27 w 53"/>
                    <a:gd name="T17" fmla="*/ 17 h 20"/>
                    <a:gd name="T18" fmla="*/ 14 w 53"/>
                    <a:gd name="T19" fmla="*/ 20 h 20"/>
                    <a:gd name="T20" fmla="*/ 7 w 53"/>
                    <a:gd name="T21" fmla="*/ 20 h 20"/>
                    <a:gd name="T22" fmla="*/ 0 w 53"/>
                    <a:gd name="T23" fmla="*/ 20 h 20"/>
                    <a:gd name="T24" fmla="*/ 0 w 53"/>
                    <a:gd name="T25" fmla="*/ 1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3" h="20">
                      <a:moveTo>
                        <a:pt x="0" y="15"/>
                      </a:moveTo>
                      <a:lnTo>
                        <a:pt x="7" y="15"/>
                      </a:lnTo>
                      <a:lnTo>
                        <a:pt x="14" y="15"/>
                      </a:lnTo>
                      <a:lnTo>
                        <a:pt x="25" y="12"/>
                      </a:lnTo>
                      <a:lnTo>
                        <a:pt x="38" y="6"/>
                      </a:lnTo>
                      <a:lnTo>
                        <a:pt x="50" y="0"/>
                      </a:lnTo>
                      <a:lnTo>
                        <a:pt x="53" y="6"/>
                      </a:lnTo>
                      <a:lnTo>
                        <a:pt x="39" y="12"/>
                      </a:lnTo>
                      <a:lnTo>
                        <a:pt x="27" y="17"/>
                      </a:lnTo>
                      <a:lnTo>
                        <a:pt x="14" y="20"/>
                      </a:lnTo>
                      <a:lnTo>
                        <a:pt x="7" y="20"/>
                      </a:lnTo>
                      <a:lnTo>
                        <a:pt x="0" y="2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3" name="Freeform 31"/>
                <p:cNvSpPr>
                  <a:spLocks/>
                </p:cNvSpPr>
                <p:nvPr/>
              </p:nvSpPr>
              <p:spPr bwMode="auto">
                <a:xfrm>
                  <a:off x="2772" y="3212"/>
                  <a:ext cx="1" cy="5"/>
                </a:xfrm>
                <a:custGeom>
                  <a:avLst/>
                  <a:gdLst>
                    <a:gd name="T0" fmla="*/ 5 h 5"/>
                    <a:gd name="T1" fmla="*/ 0 h 5"/>
                    <a:gd name="T2" fmla="*/ 5 h 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5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4" name="Freeform 32"/>
                <p:cNvSpPr>
                  <a:spLocks/>
                </p:cNvSpPr>
                <p:nvPr/>
              </p:nvSpPr>
              <p:spPr bwMode="auto">
                <a:xfrm>
                  <a:off x="2822" y="3167"/>
                  <a:ext cx="48" cy="36"/>
                </a:xfrm>
                <a:custGeom>
                  <a:avLst/>
                  <a:gdLst>
                    <a:gd name="T0" fmla="*/ 0 w 48"/>
                    <a:gd name="T1" fmla="*/ 30 h 36"/>
                    <a:gd name="T2" fmla="*/ 13 w 48"/>
                    <a:gd name="T3" fmla="*/ 23 h 36"/>
                    <a:gd name="T4" fmla="*/ 23 w 48"/>
                    <a:gd name="T5" fmla="*/ 17 h 36"/>
                    <a:gd name="T6" fmla="*/ 28 w 48"/>
                    <a:gd name="T7" fmla="*/ 13 h 36"/>
                    <a:gd name="T8" fmla="*/ 32 w 48"/>
                    <a:gd name="T9" fmla="*/ 10 h 36"/>
                    <a:gd name="T10" fmla="*/ 43 w 48"/>
                    <a:gd name="T11" fmla="*/ 0 h 36"/>
                    <a:gd name="T12" fmla="*/ 48 w 48"/>
                    <a:gd name="T13" fmla="*/ 5 h 36"/>
                    <a:gd name="T14" fmla="*/ 36 w 48"/>
                    <a:gd name="T15" fmla="*/ 15 h 36"/>
                    <a:gd name="T16" fmla="*/ 32 w 48"/>
                    <a:gd name="T17" fmla="*/ 19 h 36"/>
                    <a:gd name="T18" fmla="*/ 27 w 48"/>
                    <a:gd name="T19" fmla="*/ 22 h 36"/>
                    <a:gd name="T20" fmla="*/ 16 w 48"/>
                    <a:gd name="T21" fmla="*/ 29 h 36"/>
                    <a:gd name="T22" fmla="*/ 3 w 48"/>
                    <a:gd name="T23" fmla="*/ 36 h 36"/>
                    <a:gd name="T24" fmla="*/ 0 w 48"/>
                    <a:gd name="T25" fmla="*/ 3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8" h="36">
                      <a:moveTo>
                        <a:pt x="0" y="30"/>
                      </a:moveTo>
                      <a:lnTo>
                        <a:pt x="13" y="23"/>
                      </a:lnTo>
                      <a:lnTo>
                        <a:pt x="23" y="17"/>
                      </a:lnTo>
                      <a:lnTo>
                        <a:pt x="28" y="13"/>
                      </a:lnTo>
                      <a:lnTo>
                        <a:pt x="32" y="10"/>
                      </a:lnTo>
                      <a:lnTo>
                        <a:pt x="43" y="0"/>
                      </a:lnTo>
                      <a:lnTo>
                        <a:pt x="48" y="5"/>
                      </a:lnTo>
                      <a:lnTo>
                        <a:pt x="36" y="15"/>
                      </a:lnTo>
                      <a:lnTo>
                        <a:pt x="32" y="19"/>
                      </a:lnTo>
                      <a:lnTo>
                        <a:pt x="27" y="22"/>
                      </a:lnTo>
                      <a:lnTo>
                        <a:pt x="16" y="29"/>
                      </a:lnTo>
                      <a:lnTo>
                        <a:pt x="3" y="36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5" name="Freeform 33"/>
                <p:cNvSpPr>
                  <a:spLocks/>
                </p:cNvSpPr>
                <p:nvPr/>
              </p:nvSpPr>
              <p:spPr bwMode="auto">
                <a:xfrm>
                  <a:off x="2822" y="3197"/>
                  <a:ext cx="3" cy="6"/>
                </a:xfrm>
                <a:custGeom>
                  <a:avLst/>
                  <a:gdLst>
                    <a:gd name="T0" fmla="*/ 3 w 3"/>
                    <a:gd name="T1" fmla="*/ 6 h 6"/>
                    <a:gd name="T2" fmla="*/ 0 w 3"/>
                    <a:gd name="T3" fmla="*/ 0 h 6"/>
                    <a:gd name="T4" fmla="*/ 3 w 3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3" y="6"/>
                      </a:moveTo>
                      <a:lnTo>
                        <a:pt x="0" y="0"/>
                      </a:lnTo>
                      <a:lnTo>
                        <a:pt x="3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6" name="Freeform 34"/>
                <p:cNvSpPr>
                  <a:spLocks/>
                </p:cNvSpPr>
                <p:nvPr/>
              </p:nvSpPr>
              <p:spPr bwMode="auto">
                <a:xfrm>
                  <a:off x="2849" y="3159"/>
                  <a:ext cx="19" cy="14"/>
                </a:xfrm>
                <a:custGeom>
                  <a:avLst/>
                  <a:gdLst>
                    <a:gd name="T0" fmla="*/ 16 w 19"/>
                    <a:gd name="T1" fmla="*/ 14 h 14"/>
                    <a:gd name="T2" fmla="*/ 19 w 19"/>
                    <a:gd name="T3" fmla="*/ 8 h 14"/>
                    <a:gd name="T4" fmla="*/ 3 w 19"/>
                    <a:gd name="T5" fmla="*/ 0 h 14"/>
                    <a:gd name="T6" fmla="*/ 0 w 19"/>
                    <a:gd name="T7" fmla="*/ 5 h 14"/>
                    <a:gd name="T8" fmla="*/ 16 w 19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4">
                      <a:moveTo>
                        <a:pt x="16" y="14"/>
                      </a:moveTo>
                      <a:lnTo>
                        <a:pt x="19" y="8"/>
                      </a:lnTo>
                      <a:lnTo>
                        <a:pt x="3" y="0"/>
                      </a:lnTo>
                      <a:lnTo>
                        <a:pt x="0" y="5"/>
                      </a:lnTo>
                      <a:lnTo>
                        <a:pt x="16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7" name="Freeform 35"/>
                <p:cNvSpPr>
                  <a:spLocks/>
                </p:cNvSpPr>
                <p:nvPr/>
              </p:nvSpPr>
              <p:spPr bwMode="auto">
                <a:xfrm>
                  <a:off x="2865" y="3167"/>
                  <a:ext cx="7" cy="6"/>
                </a:xfrm>
                <a:custGeom>
                  <a:avLst/>
                  <a:gdLst>
                    <a:gd name="T0" fmla="*/ 5 w 7"/>
                    <a:gd name="T1" fmla="*/ 5 h 6"/>
                    <a:gd name="T2" fmla="*/ 7 w 7"/>
                    <a:gd name="T3" fmla="*/ 2 h 6"/>
                    <a:gd name="T4" fmla="*/ 3 w 7"/>
                    <a:gd name="T5" fmla="*/ 0 h 6"/>
                    <a:gd name="T6" fmla="*/ 0 w 7"/>
                    <a:gd name="T7" fmla="*/ 6 h 6"/>
                    <a:gd name="T8" fmla="*/ 0 w 7"/>
                    <a:gd name="T9" fmla="*/ 0 h 6"/>
                    <a:gd name="T10" fmla="*/ 5 w 7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5"/>
                      </a:moveTo>
                      <a:lnTo>
                        <a:pt x="7" y="2"/>
                      </a:lnTo>
                      <a:lnTo>
                        <a:pt x="3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5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8" name="Freeform 36"/>
                <p:cNvSpPr>
                  <a:spLocks/>
                </p:cNvSpPr>
                <p:nvPr/>
              </p:nvSpPr>
              <p:spPr bwMode="auto">
                <a:xfrm>
                  <a:off x="2813" y="3156"/>
                  <a:ext cx="39" cy="8"/>
                </a:xfrm>
                <a:custGeom>
                  <a:avLst/>
                  <a:gdLst>
                    <a:gd name="T0" fmla="*/ 37 w 39"/>
                    <a:gd name="T1" fmla="*/ 8 h 8"/>
                    <a:gd name="T2" fmla="*/ 27 w 39"/>
                    <a:gd name="T3" fmla="*/ 7 h 8"/>
                    <a:gd name="T4" fmla="*/ 19 w 39"/>
                    <a:gd name="T5" fmla="*/ 7 h 8"/>
                    <a:gd name="T6" fmla="*/ 11 w 39"/>
                    <a:gd name="T7" fmla="*/ 7 h 8"/>
                    <a:gd name="T8" fmla="*/ 1 w 39"/>
                    <a:gd name="T9" fmla="*/ 8 h 8"/>
                    <a:gd name="T10" fmla="*/ 0 w 39"/>
                    <a:gd name="T11" fmla="*/ 3 h 8"/>
                    <a:gd name="T12" fmla="*/ 9 w 39"/>
                    <a:gd name="T13" fmla="*/ 1 h 8"/>
                    <a:gd name="T14" fmla="*/ 19 w 39"/>
                    <a:gd name="T15" fmla="*/ 0 h 8"/>
                    <a:gd name="T16" fmla="*/ 29 w 39"/>
                    <a:gd name="T17" fmla="*/ 1 h 8"/>
                    <a:gd name="T18" fmla="*/ 39 w 39"/>
                    <a:gd name="T19" fmla="*/ 3 h 8"/>
                    <a:gd name="T20" fmla="*/ 37 w 39"/>
                    <a:gd name="T2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8">
                      <a:moveTo>
                        <a:pt x="37" y="8"/>
                      </a:moveTo>
                      <a:lnTo>
                        <a:pt x="27" y="7"/>
                      </a:lnTo>
                      <a:lnTo>
                        <a:pt x="19" y="7"/>
                      </a:lnTo>
                      <a:lnTo>
                        <a:pt x="11" y="7"/>
                      </a:lnTo>
                      <a:lnTo>
                        <a:pt x="1" y="8"/>
                      </a:lnTo>
                      <a:lnTo>
                        <a:pt x="0" y="3"/>
                      </a:lnTo>
                      <a:lnTo>
                        <a:pt x="9" y="1"/>
                      </a:lnTo>
                      <a:lnTo>
                        <a:pt x="19" y="0"/>
                      </a:lnTo>
                      <a:lnTo>
                        <a:pt x="29" y="1"/>
                      </a:lnTo>
                      <a:lnTo>
                        <a:pt x="39" y="3"/>
                      </a:lnTo>
                      <a:lnTo>
                        <a:pt x="37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89" name="Freeform 37"/>
                <p:cNvSpPr>
                  <a:spLocks/>
                </p:cNvSpPr>
                <p:nvPr/>
              </p:nvSpPr>
              <p:spPr bwMode="auto">
                <a:xfrm>
                  <a:off x="2849" y="3159"/>
                  <a:ext cx="3" cy="5"/>
                </a:xfrm>
                <a:custGeom>
                  <a:avLst/>
                  <a:gdLst>
                    <a:gd name="T0" fmla="*/ 3 w 3"/>
                    <a:gd name="T1" fmla="*/ 0 h 5"/>
                    <a:gd name="T2" fmla="*/ 1 w 3"/>
                    <a:gd name="T3" fmla="*/ 5 h 5"/>
                    <a:gd name="T4" fmla="*/ 0 w 3"/>
                    <a:gd name="T5" fmla="*/ 5 h 5"/>
                    <a:gd name="T6" fmla="*/ 3 w 3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lnTo>
                        <a:pt x="1" y="5"/>
                      </a:lnTo>
                      <a:lnTo>
                        <a:pt x="0" y="5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0" name="Freeform 38"/>
                <p:cNvSpPr>
                  <a:spLocks/>
                </p:cNvSpPr>
                <p:nvPr/>
              </p:nvSpPr>
              <p:spPr bwMode="auto">
                <a:xfrm>
                  <a:off x="2776" y="3159"/>
                  <a:ext cx="38" cy="18"/>
                </a:xfrm>
                <a:custGeom>
                  <a:avLst/>
                  <a:gdLst>
                    <a:gd name="T0" fmla="*/ 38 w 38"/>
                    <a:gd name="T1" fmla="*/ 5 h 18"/>
                    <a:gd name="T2" fmla="*/ 28 w 38"/>
                    <a:gd name="T3" fmla="*/ 7 h 18"/>
                    <a:gd name="T4" fmla="*/ 20 w 38"/>
                    <a:gd name="T5" fmla="*/ 10 h 18"/>
                    <a:gd name="T6" fmla="*/ 13 w 38"/>
                    <a:gd name="T7" fmla="*/ 14 h 18"/>
                    <a:gd name="T8" fmla="*/ 3 w 38"/>
                    <a:gd name="T9" fmla="*/ 18 h 18"/>
                    <a:gd name="T10" fmla="*/ 0 w 38"/>
                    <a:gd name="T11" fmla="*/ 13 h 18"/>
                    <a:gd name="T12" fmla="*/ 10 w 38"/>
                    <a:gd name="T13" fmla="*/ 8 h 18"/>
                    <a:gd name="T14" fmla="*/ 17 w 38"/>
                    <a:gd name="T15" fmla="*/ 4 h 18"/>
                    <a:gd name="T16" fmla="*/ 27 w 38"/>
                    <a:gd name="T17" fmla="*/ 1 h 18"/>
                    <a:gd name="T18" fmla="*/ 37 w 38"/>
                    <a:gd name="T19" fmla="*/ 0 h 18"/>
                    <a:gd name="T20" fmla="*/ 38 w 38"/>
                    <a:gd name="T21" fmla="*/ 5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18">
                      <a:moveTo>
                        <a:pt x="38" y="5"/>
                      </a:moveTo>
                      <a:lnTo>
                        <a:pt x="28" y="7"/>
                      </a:lnTo>
                      <a:lnTo>
                        <a:pt x="20" y="10"/>
                      </a:lnTo>
                      <a:lnTo>
                        <a:pt x="13" y="14"/>
                      </a:lnTo>
                      <a:lnTo>
                        <a:pt x="3" y="18"/>
                      </a:lnTo>
                      <a:lnTo>
                        <a:pt x="0" y="13"/>
                      </a:lnTo>
                      <a:lnTo>
                        <a:pt x="10" y="8"/>
                      </a:lnTo>
                      <a:lnTo>
                        <a:pt x="17" y="4"/>
                      </a:lnTo>
                      <a:lnTo>
                        <a:pt x="27" y="1"/>
                      </a:lnTo>
                      <a:lnTo>
                        <a:pt x="37" y="0"/>
                      </a:lnTo>
                      <a:lnTo>
                        <a:pt x="38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1" name="Freeform 39"/>
                <p:cNvSpPr>
                  <a:spLocks/>
                </p:cNvSpPr>
                <p:nvPr/>
              </p:nvSpPr>
              <p:spPr bwMode="auto">
                <a:xfrm>
                  <a:off x="2813" y="3159"/>
                  <a:ext cx="1" cy="5"/>
                </a:xfrm>
                <a:custGeom>
                  <a:avLst/>
                  <a:gdLst>
                    <a:gd name="T0" fmla="*/ 0 w 1"/>
                    <a:gd name="T1" fmla="*/ 0 h 5"/>
                    <a:gd name="T2" fmla="*/ 1 w 1"/>
                    <a:gd name="T3" fmla="*/ 5 h 5"/>
                    <a:gd name="T4" fmla="*/ 0 w 1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5">
                      <a:moveTo>
                        <a:pt x="0" y="0"/>
                      </a:moveTo>
                      <a:lnTo>
                        <a:pt x="1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2" name="Freeform 40"/>
                <p:cNvSpPr>
                  <a:spLocks/>
                </p:cNvSpPr>
                <p:nvPr/>
              </p:nvSpPr>
              <p:spPr bwMode="auto">
                <a:xfrm>
                  <a:off x="2750" y="3172"/>
                  <a:ext cx="31" cy="37"/>
                </a:xfrm>
                <a:custGeom>
                  <a:avLst/>
                  <a:gdLst>
                    <a:gd name="T0" fmla="*/ 31 w 31"/>
                    <a:gd name="T1" fmla="*/ 5 h 37"/>
                    <a:gd name="T2" fmla="*/ 19 w 31"/>
                    <a:gd name="T3" fmla="*/ 12 h 37"/>
                    <a:gd name="T4" fmla="*/ 15 w 31"/>
                    <a:gd name="T5" fmla="*/ 15 h 37"/>
                    <a:gd name="T6" fmla="*/ 11 w 31"/>
                    <a:gd name="T7" fmla="*/ 20 h 37"/>
                    <a:gd name="T8" fmla="*/ 7 w 31"/>
                    <a:gd name="T9" fmla="*/ 24 h 37"/>
                    <a:gd name="T10" fmla="*/ 6 w 31"/>
                    <a:gd name="T11" fmla="*/ 27 h 37"/>
                    <a:gd name="T12" fmla="*/ 7 w 31"/>
                    <a:gd name="T13" fmla="*/ 31 h 37"/>
                    <a:gd name="T14" fmla="*/ 7 w 31"/>
                    <a:gd name="T15" fmla="*/ 32 h 37"/>
                    <a:gd name="T16" fmla="*/ 8 w 31"/>
                    <a:gd name="T17" fmla="*/ 34 h 37"/>
                    <a:gd name="T18" fmla="*/ 4 w 31"/>
                    <a:gd name="T19" fmla="*/ 37 h 37"/>
                    <a:gd name="T20" fmla="*/ 1 w 31"/>
                    <a:gd name="T21" fmla="*/ 35 h 37"/>
                    <a:gd name="T22" fmla="*/ 0 w 31"/>
                    <a:gd name="T23" fmla="*/ 31 h 37"/>
                    <a:gd name="T24" fmla="*/ 0 w 31"/>
                    <a:gd name="T25" fmla="*/ 27 h 37"/>
                    <a:gd name="T26" fmla="*/ 3 w 31"/>
                    <a:gd name="T27" fmla="*/ 21 h 37"/>
                    <a:gd name="T28" fmla="*/ 6 w 31"/>
                    <a:gd name="T29" fmla="*/ 17 h 37"/>
                    <a:gd name="T30" fmla="*/ 11 w 31"/>
                    <a:gd name="T31" fmla="*/ 11 h 37"/>
                    <a:gd name="T32" fmla="*/ 17 w 31"/>
                    <a:gd name="T33" fmla="*/ 7 h 37"/>
                    <a:gd name="T34" fmla="*/ 26 w 31"/>
                    <a:gd name="T35" fmla="*/ 0 h 37"/>
                    <a:gd name="T36" fmla="*/ 31 w 31"/>
                    <a:gd name="T37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1" h="37">
                      <a:moveTo>
                        <a:pt x="31" y="5"/>
                      </a:moveTo>
                      <a:lnTo>
                        <a:pt x="19" y="12"/>
                      </a:lnTo>
                      <a:lnTo>
                        <a:pt x="15" y="15"/>
                      </a:lnTo>
                      <a:lnTo>
                        <a:pt x="11" y="20"/>
                      </a:lnTo>
                      <a:lnTo>
                        <a:pt x="7" y="24"/>
                      </a:lnTo>
                      <a:lnTo>
                        <a:pt x="6" y="27"/>
                      </a:lnTo>
                      <a:lnTo>
                        <a:pt x="7" y="31"/>
                      </a:lnTo>
                      <a:lnTo>
                        <a:pt x="7" y="32"/>
                      </a:lnTo>
                      <a:lnTo>
                        <a:pt x="8" y="34"/>
                      </a:lnTo>
                      <a:lnTo>
                        <a:pt x="4" y="37"/>
                      </a:lnTo>
                      <a:lnTo>
                        <a:pt x="1" y="35"/>
                      </a:lnTo>
                      <a:lnTo>
                        <a:pt x="0" y="31"/>
                      </a:lnTo>
                      <a:lnTo>
                        <a:pt x="0" y="27"/>
                      </a:lnTo>
                      <a:lnTo>
                        <a:pt x="3" y="21"/>
                      </a:lnTo>
                      <a:lnTo>
                        <a:pt x="6" y="17"/>
                      </a:lnTo>
                      <a:lnTo>
                        <a:pt x="11" y="11"/>
                      </a:lnTo>
                      <a:lnTo>
                        <a:pt x="17" y="7"/>
                      </a:lnTo>
                      <a:lnTo>
                        <a:pt x="26" y="0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3" name="Freeform 41"/>
                <p:cNvSpPr>
                  <a:spLocks/>
                </p:cNvSpPr>
                <p:nvPr/>
              </p:nvSpPr>
              <p:spPr bwMode="auto">
                <a:xfrm>
                  <a:off x="2776" y="3172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5 w 5"/>
                    <a:gd name="T3" fmla="*/ 5 h 5"/>
                    <a:gd name="T4" fmla="*/ 3 w 5"/>
                    <a:gd name="T5" fmla="*/ 5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5" y="5"/>
                      </a:lnTo>
                      <a:lnTo>
                        <a:pt x="3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4" name="Freeform 42"/>
                <p:cNvSpPr>
                  <a:spLocks/>
                </p:cNvSpPr>
                <p:nvPr/>
              </p:nvSpPr>
              <p:spPr bwMode="auto">
                <a:xfrm>
                  <a:off x="2754" y="3206"/>
                  <a:ext cx="4" cy="4"/>
                </a:xfrm>
                <a:custGeom>
                  <a:avLst/>
                  <a:gdLst>
                    <a:gd name="T0" fmla="*/ 0 w 4"/>
                    <a:gd name="T1" fmla="*/ 3 h 4"/>
                    <a:gd name="T2" fmla="*/ 0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5" name="Freeform 43"/>
                <p:cNvSpPr>
                  <a:spLocks/>
                </p:cNvSpPr>
                <p:nvPr/>
              </p:nvSpPr>
              <p:spPr bwMode="auto">
                <a:xfrm>
                  <a:off x="2852" y="3177"/>
                  <a:ext cx="26" cy="17"/>
                </a:xfrm>
                <a:custGeom>
                  <a:avLst/>
                  <a:gdLst>
                    <a:gd name="T0" fmla="*/ 0 w 26"/>
                    <a:gd name="T1" fmla="*/ 10 h 17"/>
                    <a:gd name="T2" fmla="*/ 23 w 26"/>
                    <a:gd name="T3" fmla="*/ 17 h 17"/>
                    <a:gd name="T4" fmla="*/ 26 w 26"/>
                    <a:gd name="T5" fmla="*/ 9 h 17"/>
                    <a:gd name="T6" fmla="*/ 9 w 26"/>
                    <a:gd name="T7" fmla="*/ 0 h 17"/>
                    <a:gd name="T8" fmla="*/ 0 w 26"/>
                    <a:gd name="T9" fmla="*/ 1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7">
                      <a:moveTo>
                        <a:pt x="0" y="10"/>
                      </a:moveTo>
                      <a:lnTo>
                        <a:pt x="23" y="17"/>
                      </a:lnTo>
                      <a:lnTo>
                        <a:pt x="26" y="9"/>
                      </a:lnTo>
                      <a:lnTo>
                        <a:pt x="9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6" name="Freeform 44"/>
                <p:cNvSpPr>
                  <a:spLocks/>
                </p:cNvSpPr>
                <p:nvPr/>
              </p:nvSpPr>
              <p:spPr bwMode="auto">
                <a:xfrm>
                  <a:off x="2852" y="3177"/>
                  <a:ext cx="26" cy="17"/>
                </a:xfrm>
                <a:custGeom>
                  <a:avLst/>
                  <a:gdLst>
                    <a:gd name="T0" fmla="*/ 0 w 26"/>
                    <a:gd name="T1" fmla="*/ 10 h 17"/>
                    <a:gd name="T2" fmla="*/ 23 w 26"/>
                    <a:gd name="T3" fmla="*/ 17 h 17"/>
                    <a:gd name="T4" fmla="*/ 26 w 26"/>
                    <a:gd name="T5" fmla="*/ 9 h 17"/>
                    <a:gd name="T6" fmla="*/ 9 w 26"/>
                    <a:gd name="T7" fmla="*/ 0 h 17"/>
                    <a:gd name="T8" fmla="*/ 0 w 26"/>
                    <a:gd name="T9" fmla="*/ 1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7">
                      <a:moveTo>
                        <a:pt x="0" y="10"/>
                      </a:moveTo>
                      <a:lnTo>
                        <a:pt x="23" y="17"/>
                      </a:lnTo>
                      <a:lnTo>
                        <a:pt x="26" y="9"/>
                      </a:lnTo>
                      <a:lnTo>
                        <a:pt x="9" y="0"/>
                      </a:lnTo>
                      <a:lnTo>
                        <a:pt x="0" y="1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7" name="Freeform 45"/>
                <p:cNvSpPr>
                  <a:spLocks/>
                </p:cNvSpPr>
                <p:nvPr/>
              </p:nvSpPr>
              <p:spPr bwMode="auto">
                <a:xfrm>
                  <a:off x="2839" y="3184"/>
                  <a:ext cx="38" cy="25"/>
                </a:xfrm>
                <a:custGeom>
                  <a:avLst/>
                  <a:gdLst>
                    <a:gd name="T0" fmla="*/ 0 w 38"/>
                    <a:gd name="T1" fmla="*/ 12 h 25"/>
                    <a:gd name="T2" fmla="*/ 38 w 38"/>
                    <a:gd name="T3" fmla="*/ 25 h 25"/>
                    <a:gd name="T4" fmla="*/ 38 w 38"/>
                    <a:gd name="T5" fmla="*/ 13 h 25"/>
                    <a:gd name="T6" fmla="*/ 13 w 38"/>
                    <a:gd name="T7" fmla="*/ 0 h 25"/>
                    <a:gd name="T8" fmla="*/ 0 w 38"/>
                    <a:gd name="T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25">
                      <a:moveTo>
                        <a:pt x="0" y="12"/>
                      </a:moveTo>
                      <a:lnTo>
                        <a:pt x="38" y="25"/>
                      </a:lnTo>
                      <a:lnTo>
                        <a:pt x="38" y="13"/>
                      </a:lnTo>
                      <a:lnTo>
                        <a:pt x="13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8" name="Freeform 46"/>
                <p:cNvSpPr>
                  <a:spLocks/>
                </p:cNvSpPr>
                <p:nvPr/>
              </p:nvSpPr>
              <p:spPr bwMode="auto">
                <a:xfrm>
                  <a:off x="2839" y="3184"/>
                  <a:ext cx="38" cy="25"/>
                </a:xfrm>
                <a:custGeom>
                  <a:avLst/>
                  <a:gdLst>
                    <a:gd name="T0" fmla="*/ 0 w 38"/>
                    <a:gd name="T1" fmla="*/ 12 h 25"/>
                    <a:gd name="T2" fmla="*/ 38 w 38"/>
                    <a:gd name="T3" fmla="*/ 25 h 25"/>
                    <a:gd name="T4" fmla="*/ 38 w 38"/>
                    <a:gd name="T5" fmla="*/ 13 h 25"/>
                    <a:gd name="T6" fmla="*/ 13 w 38"/>
                    <a:gd name="T7" fmla="*/ 0 h 25"/>
                    <a:gd name="T8" fmla="*/ 0 w 38"/>
                    <a:gd name="T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25">
                      <a:moveTo>
                        <a:pt x="0" y="12"/>
                      </a:moveTo>
                      <a:lnTo>
                        <a:pt x="38" y="25"/>
                      </a:lnTo>
                      <a:lnTo>
                        <a:pt x="38" y="13"/>
                      </a:lnTo>
                      <a:lnTo>
                        <a:pt x="13" y="0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799" name="Freeform 47"/>
                <p:cNvSpPr>
                  <a:spLocks/>
                </p:cNvSpPr>
                <p:nvPr/>
              </p:nvSpPr>
              <p:spPr bwMode="auto">
                <a:xfrm>
                  <a:off x="2831" y="3197"/>
                  <a:ext cx="44" cy="23"/>
                </a:xfrm>
                <a:custGeom>
                  <a:avLst/>
                  <a:gdLst>
                    <a:gd name="T0" fmla="*/ 44 w 44"/>
                    <a:gd name="T1" fmla="*/ 23 h 23"/>
                    <a:gd name="T2" fmla="*/ 0 w 44"/>
                    <a:gd name="T3" fmla="*/ 9 h 23"/>
                    <a:gd name="T4" fmla="*/ 9 w 44"/>
                    <a:gd name="T5" fmla="*/ 0 h 23"/>
                    <a:gd name="T6" fmla="*/ 44 w 44"/>
                    <a:gd name="T7" fmla="*/ 12 h 23"/>
                    <a:gd name="T8" fmla="*/ 44 w 44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23">
                      <a:moveTo>
                        <a:pt x="44" y="23"/>
                      </a:moveTo>
                      <a:lnTo>
                        <a:pt x="0" y="9"/>
                      </a:lnTo>
                      <a:lnTo>
                        <a:pt x="9" y="0"/>
                      </a:lnTo>
                      <a:lnTo>
                        <a:pt x="44" y="12"/>
                      </a:lnTo>
                      <a:lnTo>
                        <a:pt x="44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0" name="Freeform 48"/>
                <p:cNvSpPr>
                  <a:spLocks/>
                </p:cNvSpPr>
                <p:nvPr/>
              </p:nvSpPr>
              <p:spPr bwMode="auto">
                <a:xfrm>
                  <a:off x="2831" y="3197"/>
                  <a:ext cx="44" cy="23"/>
                </a:xfrm>
                <a:custGeom>
                  <a:avLst/>
                  <a:gdLst>
                    <a:gd name="T0" fmla="*/ 44 w 44"/>
                    <a:gd name="T1" fmla="*/ 23 h 23"/>
                    <a:gd name="T2" fmla="*/ 0 w 44"/>
                    <a:gd name="T3" fmla="*/ 9 h 23"/>
                    <a:gd name="T4" fmla="*/ 9 w 44"/>
                    <a:gd name="T5" fmla="*/ 0 h 23"/>
                    <a:gd name="T6" fmla="*/ 44 w 44"/>
                    <a:gd name="T7" fmla="*/ 12 h 23"/>
                    <a:gd name="T8" fmla="*/ 44 w 44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23">
                      <a:moveTo>
                        <a:pt x="44" y="23"/>
                      </a:moveTo>
                      <a:lnTo>
                        <a:pt x="0" y="9"/>
                      </a:lnTo>
                      <a:lnTo>
                        <a:pt x="9" y="0"/>
                      </a:lnTo>
                      <a:lnTo>
                        <a:pt x="44" y="12"/>
                      </a:lnTo>
                      <a:lnTo>
                        <a:pt x="44" y="23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1" name="Freeform 49"/>
                <p:cNvSpPr>
                  <a:spLocks/>
                </p:cNvSpPr>
                <p:nvPr/>
              </p:nvSpPr>
              <p:spPr bwMode="auto">
                <a:xfrm>
                  <a:off x="2824" y="3206"/>
                  <a:ext cx="53" cy="28"/>
                </a:xfrm>
                <a:custGeom>
                  <a:avLst/>
                  <a:gdLst>
                    <a:gd name="T0" fmla="*/ 53 w 53"/>
                    <a:gd name="T1" fmla="*/ 28 h 28"/>
                    <a:gd name="T2" fmla="*/ 0 w 53"/>
                    <a:gd name="T3" fmla="*/ 11 h 28"/>
                    <a:gd name="T4" fmla="*/ 7 w 53"/>
                    <a:gd name="T5" fmla="*/ 0 h 28"/>
                    <a:gd name="T6" fmla="*/ 53 w 53"/>
                    <a:gd name="T7" fmla="*/ 14 h 28"/>
                    <a:gd name="T8" fmla="*/ 53 w 53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28">
                      <a:moveTo>
                        <a:pt x="53" y="28"/>
                      </a:moveTo>
                      <a:lnTo>
                        <a:pt x="0" y="11"/>
                      </a:lnTo>
                      <a:lnTo>
                        <a:pt x="7" y="0"/>
                      </a:lnTo>
                      <a:lnTo>
                        <a:pt x="53" y="14"/>
                      </a:lnTo>
                      <a:lnTo>
                        <a:pt x="53" y="28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2" name="Freeform 50"/>
                <p:cNvSpPr>
                  <a:spLocks/>
                </p:cNvSpPr>
                <p:nvPr/>
              </p:nvSpPr>
              <p:spPr bwMode="auto">
                <a:xfrm>
                  <a:off x="2824" y="3206"/>
                  <a:ext cx="53" cy="28"/>
                </a:xfrm>
                <a:custGeom>
                  <a:avLst/>
                  <a:gdLst>
                    <a:gd name="T0" fmla="*/ 53 w 53"/>
                    <a:gd name="T1" fmla="*/ 28 h 28"/>
                    <a:gd name="T2" fmla="*/ 0 w 53"/>
                    <a:gd name="T3" fmla="*/ 11 h 28"/>
                    <a:gd name="T4" fmla="*/ 7 w 53"/>
                    <a:gd name="T5" fmla="*/ 0 h 28"/>
                    <a:gd name="T6" fmla="*/ 53 w 53"/>
                    <a:gd name="T7" fmla="*/ 14 h 28"/>
                    <a:gd name="T8" fmla="*/ 53 w 53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28">
                      <a:moveTo>
                        <a:pt x="53" y="28"/>
                      </a:moveTo>
                      <a:lnTo>
                        <a:pt x="0" y="11"/>
                      </a:lnTo>
                      <a:lnTo>
                        <a:pt x="7" y="0"/>
                      </a:lnTo>
                      <a:lnTo>
                        <a:pt x="53" y="14"/>
                      </a:lnTo>
                      <a:lnTo>
                        <a:pt x="53" y="2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3" name="Freeform 51"/>
                <p:cNvSpPr>
                  <a:spLocks/>
                </p:cNvSpPr>
                <p:nvPr/>
              </p:nvSpPr>
              <p:spPr bwMode="auto">
                <a:xfrm>
                  <a:off x="2817" y="3217"/>
                  <a:ext cx="58" cy="32"/>
                </a:xfrm>
                <a:custGeom>
                  <a:avLst/>
                  <a:gdLst>
                    <a:gd name="T0" fmla="*/ 57 w 58"/>
                    <a:gd name="T1" fmla="*/ 32 h 32"/>
                    <a:gd name="T2" fmla="*/ 58 w 58"/>
                    <a:gd name="T3" fmla="*/ 17 h 32"/>
                    <a:gd name="T4" fmla="*/ 8 w 58"/>
                    <a:gd name="T5" fmla="*/ 0 h 32"/>
                    <a:gd name="T6" fmla="*/ 0 w 58"/>
                    <a:gd name="T7" fmla="*/ 16 h 32"/>
                    <a:gd name="T8" fmla="*/ 57 w 58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32">
                      <a:moveTo>
                        <a:pt x="57" y="32"/>
                      </a:moveTo>
                      <a:lnTo>
                        <a:pt x="58" y="17"/>
                      </a:lnTo>
                      <a:lnTo>
                        <a:pt x="8" y="0"/>
                      </a:lnTo>
                      <a:lnTo>
                        <a:pt x="0" y="16"/>
                      </a:lnTo>
                      <a:lnTo>
                        <a:pt x="57" y="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4" name="Freeform 52"/>
                <p:cNvSpPr>
                  <a:spLocks/>
                </p:cNvSpPr>
                <p:nvPr/>
              </p:nvSpPr>
              <p:spPr bwMode="auto">
                <a:xfrm>
                  <a:off x="2817" y="3217"/>
                  <a:ext cx="58" cy="32"/>
                </a:xfrm>
                <a:custGeom>
                  <a:avLst/>
                  <a:gdLst>
                    <a:gd name="T0" fmla="*/ 57 w 58"/>
                    <a:gd name="T1" fmla="*/ 32 h 32"/>
                    <a:gd name="T2" fmla="*/ 58 w 58"/>
                    <a:gd name="T3" fmla="*/ 17 h 32"/>
                    <a:gd name="T4" fmla="*/ 8 w 58"/>
                    <a:gd name="T5" fmla="*/ 0 h 32"/>
                    <a:gd name="T6" fmla="*/ 0 w 58"/>
                    <a:gd name="T7" fmla="*/ 16 h 32"/>
                    <a:gd name="T8" fmla="*/ 57 w 58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32">
                      <a:moveTo>
                        <a:pt x="57" y="32"/>
                      </a:moveTo>
                      <a:lnTo>
                        <a:pt x="58" y="17"/>
                      </a:lnTo>
                      <a:lnTo>
                        <a:pt x="8" y="0"/>
                      </a:lnTo>
                      <a:lnTo>
                        <a:pt x="0" y="16"/>
                      </a:lnTo>
                      <a:lnTo>
                        <a:pt x="57" y="32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5" name="Freeform 53"/>
                <p:cNvSpPr>
                  <a:spLocks/>
                </p:cNvSpPr>
                <p:nvPr/>
              </p:nvSpPr>
              <p:spPr bwMode="auto">
                <a:xfrm>
                  <a:off x="2813" y="3229"/>
                  <a:ext cx="61" cy="34"/>
                </a:xfrm>
                <a:custGeom>
                  <a:avLst/>
                  <a:gdLst>
                    <a:gd name="T0" fmla="*/ 55 w 61"/>
                    <a:gd name="T1" fmla="*/ 34 h 34"/>
                    <a:gd name="T2" fmla="*/ 61 w 61"/>
                    <a:gd name="T3" fmla="*/ 18 h 34"/>
                    <a:gd name="T4" fmla="*/ 5 w 61"/>
                    <a:gd name="T5" fmla="*/ 0 h 34"/>
                    <a:gd name="T6" fmla="*/ 0 w 61"/>
                    <a:gd name="T7" fmla="*/ 17 h 34"/>
                    <a:gd name="T8" fmla="*/ 55 w 61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4">
                      <a:moveTo>
                        <a:pt x="55" y="34"/>
                      </a:moveTo>
                      <a:lnTo>
                        <a:pt x="61" y="18"/>
                      </a:lnTo>
                      <a:lnTo>
                        <a:pt x="5" y="0"/>
                      </a:lnTo>
                      <a:lnTo>
                        <a:pt x="0" y="17"/>
                      </a:lnTo>
                      <a:lnTo>
                        <a:pt x="55" y="34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6" name="Freeform 54"/>
                <p:cNvSpPr>
                  <a:spLocks/>
                </p:cNvSpPr>
                <p:nvPr/>
              </p:nvSpPr>
              <p:spPr bwMode="auto">
                <a:xfrm>
                  <a:off x="2813" y="3229"/>
                  <a:ext cx="61" cy="34"/>
                </a:xfrm>
                <a:custGeom>
                  <a:avLst/>
                  <a:gdLst>
                    <a:gd name="T0" fmla="*/ 55 w 61"/>
                    <a:gd name="T1" fmla="*/ 34 h 34"/>
                    <a:gd name="T2" fmla="*/ 61 w 61"/>
                    <a:gd name="T3" fmla="*/ 18 h 34"/>
                    <a:gd name="T4" fmla="*/ 5 w 61"/>
                    <a:gd name="T5" fmla="*/ 0 h 34"/>
                    <a:gd name="T6" fmla="*/ 0 w 61"/>
                    <a:gd name="T7" fmla="*/ 17 h 34"/>
                    <a:gd name="T8" fmla="*/ 55 w 61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4">
                      <a:moveTo>
                        <a:pt x="55" y="34"/>
                      </a:moveTo>
                      <a:lnTo>
                        <a:pt x="61" y="18"/>
                      </a:lnTo>
                      <a:lnTo>
                        <a:pt x="5" y="0"/>
                      </a:lnTo>
                      <a:lnTo>
                        <a:pt x="0" y="17"/>
                      </a:lnTo>
                      <a:lnTo>
                        <a:pt x="55" y="3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7" name="Freeform 55"/>
                <p:cNvSpPr>
                  <a:spLocks/>
                </p:cNvSpPr>
                <p:nvPr/>
              </p:nvSpPr>
              <p:spPr bwMode="auto">
                <a:xfrm>
                  <a:off x="2810" y="3246"/>
                  <a:ext cx="58" cy="28"/>
                </a:xfrm>
                <a:custGeom>
                  <a:avLst/>
                  <a:gdLst>
                    <a:gd name="T0" fmla="*/ 53 w 58"/>
                    <a:gd name="T1" fmla="*/ 28 h 28"/>
                    <a:gd name="T2" fmla="*/ 58 w 58"/>
                    <a:gd name="T3" fmla="*/ 15 h 28"/>
                    <a:gd name="T4" fmla="*/ 5 w 58"/>
                    <a:gd name="T5" fmla="*/ 0 h 28"/>
                    <a:gd name="T6" fmla="*/ 0 w 58"/>
                    <a:gd name="T7" fmla="*/ 13 h 28"/>
                    <a:gd name="T8" fmla="*/ 53 w 58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28">
                      <a:moveTo>
                        <a:pt x="53" y="28"/>
                      </a:moveTo>
                      <a:lnTo>
                        <a:pt x="58" y="15"/>
                      </a:lnTo>
                      <a:lnTo>
                        <a:pt x="5" y="0"/>
                      </a:lnTo>
                      <a:lnTo>
                        <a:pt x="0" y="13"/>
                      </a:lnTo>
                      <a:lnTo>
                        <a:pt x="53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8" name="Freeform 56"/>
                <p:cNvSpPr>
                  <a:spLocks/>
                </p:cNvSpPr>
                <p:nvPr/>
              </p:nvSpPr>
              <p:spPr bwMode="auto">
                <a:xfrm>
                  <a:off x="2810" y="3246"/>
                  <a:ext cx="58" cy="28"/>
                </a:xfrm>
                <a:custGeom>
                  <a:avLst/>
                  <a:gdLst>
                    <a:gd name="T0" fmla="*/ 53 w 58"/>
                    <a:gd name="T1" fmla="*/ 28 h 28"/>
                    <a:gd name="T2" fmla="*/ 58 w 58"/>
                    <a:gd name="T3" fmla="*/ 15 h 28"/>
                    <a:gd name="T4" fmla="*/ 5 w 58"/>
                    <a:gd name="T5" fmla="*/ 0 h 28"/>
                    <a:gd name="T6" fmla="*/ 0 w 58"/>
                    <a:gd name="T7" fmla="*/ 13 h 28"/>
                    <a:gd name="T8" fmla="*/ 53 w 58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28">
                      <a:moveTo>
                        <a:pt x="53" y="28"/>
                      </a:moveTo>
                      <a:lnTo>
                        <a:pt x="58" y="15"/>
                      </a:lnTo>
                      <a:lnTo>
                        <a:pt x="5" y="0"/>
                      </a:lnTo>
                      <a:lnTo>
                        <a:pt x="0" y="13"/>
                      </a:lnTo>
                      <a:lnTo>
                        <a:pt x="53" y="2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09" name="Freeform 57"/>
                <p:cNvSpPr>
                  <a:spLocks/>
                </p:cNvSpPr>
                <p:nvPr/>
              </p:nvSpPr>
              <p:spPr bwMode="auto">
                <a:xfrm>
                  <a:off x="2807" y="3259"/>
                  <a:ext cx="56" cy="27"/>
                </a:xfrm>
                <a:custGeom>
                  <a:avLst/>
                  <a:gdLst>
                    <a:gd name="T0" fmla="*/ 49 w 56"/>
                    <a:gd name="T1" fmla="*/ 27 h 27"/>
                    <a:gd name="T2" fmla="*/ 56 w 56"/>
                    <a:gd name="T3" fmla="*/ 17 h 27"/>
                    <a:gd name="T4" fmla="*/ 3 w 56"/>
                    <a:gd name="T5" fmla="*/ 0 h 27"/>
                    <a:gd name="T6" fmla="*/ 0 w 56"/>
                    <a:gd name="T7" fmla="*/ 11 h 27"/>
                    <a:gd name="T8" fmla="*/ 49 w 56"/>
                    <a:gd name="T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27">
                      <a:moveTo>
                        <a:pt x="49" y="27"/>
                      </a:moveTo>
                      <a:lnTo>
                        <a:pt x="56" y="17"/>
                      </a:lnTo>
                      <a:lnTo>
                        <a:pt x="3" y="0"/>
                      </a:lnTo>
                      <a:lnTo>
                        <a:pt x="0" y="11"/>
                      </a:lnTo>
                      <a:lnTo>
                        <a:pt x="49" y="27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0" name="Freeform 58"/>
                <p:cNvSpPr>
                  <a:spLocks/>
                </p:cNvSpPr>
                <p:nvPr/>
              </p:nvSpPr>
              <p:spPr bwMode="auto">
                <a:xfrm>
                  <a:off x="2807" y="3259"/>
                  <a:ext cx="56" cy="27"/>
                </a:xfrm>
                <a:custGeom>
                  <a:avLst/>
                  <a:gdLst>
                    <a:gd name="T0" fmla="*/ 49 w 56"/>
                    <a:gd name="T1" fmla="*/ 27 h 27"/>
                    <a:gd name="T2" fmla="*/ 56 w 56"/>
                    <a:gd name="T3" fmla="*/ 17 h 27"/>
                    <a:gd name="T4" fmla="*/ 3 w 56"/>
                    <a:gd name="T5" fmla="*/ 0 h 27"/>
                    <a:gd name="T6" fmla="*/ 0 w 56"/>
                    <a:gd name="T7" fmla="*/ 11 h 27"/>
                    <a:gd name="T8" fmla="*/ 49 w 56"/>
                    <a:gd name="T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27">
                      <a:moveTo>
                        <a:pt x="49" y="27"/>
                      </a:moveTo>
                      <a:lnTo>
                        <a:pt x="56" y="17"/>
                      </a:lnTo>
                      <a:lnTo>
                        <a:pt x="3" y="0"/>
                      </a:lnTo>
                      <a:lnTo>
                        <a:pt x="0" y="11"/>
                      </a:lnTo>
                      <a:lnTo>
                        <a:pt x="49" y="27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1" name="Freeform 59"/>
                <p:cNvSpPr>
                  <a:spLocks/>
                </p:cNvSpPr>
                <p:nvPr/>
              </p:nvSpPr>
              <p:spPr bwMode="auto">
                <a:xfrm>
                  <a:off x="2807" y="3270"/>
                  <a:ext cx="49" cy="24"/>
                </a:xfrm>
                <a:custGeom>
                  <a:avLst/>
                  <a:gdLst>
                    <a:gd name="T0" fmla="*/ 40 w 49"/>
                    <a:gd name="T1" fmla="*/ 24 h 24"/>
                    <a:gd name="T2" fmla="*/ 3 w 49"/>
                    <a:gd name="T3" fmla="*/ 13 h 24"/>
                    <a:gd name="T4" fmla="*/ 0 w 49"/>
                    <a:gd name="T5" fmla="*/ 0 h 24"/>
                    <a:gd name="T6" fmla="*/ 49 w 49"/>
                    <a:gd name="T7" fmla="*/ 14 h 24"/>
                    <a:gd name="T8" fmla="*/ 40 w 49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4">
                      <a:moveTo>
                        <a:pt x="40" y="24"/>
                      </a:moveTo>
                      <a:lnTo>
                        <a:pt x="3" y="13"/>
                      </a:lnTo>
                      <a:lnTo>
                        <a:pt x="0" y="0"/>
                      </a:lnTo>
                      <a:lnTo>
                        <a:pt x="49" y="14"/>
                      </a:lnTo>
                      <a:lnTo>
                        <a:pt x="40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2" name="Freeform 60"/>
                <p:cNvSpPr>
                  <a:spLocks/>
                </p:cNvSpPr>
                <p:nvPr/>
              </p:nvSpPr>
              <p:spPr bwMode="auto">
                <a:xfrm>
                  <a:off x="2807" y="3270"/>
                  <a:ext cx="49" cy="24"/>
                </a:xfrm>
                <a:custGeom>
                  <a:avLst/>
                  <a:gdLst>
                    <a:gd name="T0" fmla="*/ 40 w 49"/>
                    <a:gd name="T1" fmla="*/ 24 h 24"/>
                    <a:gd name="T2" fmla="*/ 3 w 49"/>
                    <a:gd name="T3" fmla="*/ 13 h 24"/>
                    <a:gd name="T4" fmla="*/ 0 w 49"/>
                    <a:gd name="T5" fmla="*/ 0 h 24"/>
                    <a:gd name="T6" fmla="*/ 49 w 49"/>
                    <a:gd name="T7" fmla="*/ 14 h 24"/>
                    <a:gd name="T8" fmla="*/ 40 w 49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4">
                      <a:moveTo>
                        <a:pt x="40" y="24"/>
                      </a:moveTo>
                      <a:lnTo>
                        <a:pt x="3" y="13"/>
                      </a:lnTo>
                      <a:lnTo>
                        <a:pt x="0" y="0"/>
                      </a:lnTo>
                      <a:lnTo>
                        <a:pt x="49" y="14"/>
                      </a:lnTo>
                      <a:lnTo>
                        <a:pt x="40" y="2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3" name="Freeform 61"/>
                <p:cNvSpPr>
                  <a:spLocks/>
                </p:cNvSpPr>
                <p:nvPr/>
              </p:nvSpPr>
              <p:spPr bwMode="auto">
                <a:xfrm>
                  <a:off x="2811" y="3283"/>
                  <a:ext cx="36" cy="15"/>
                </a:xfrm>
                <a:custGeom>
                  <a:avLst/>
                  <a:gdLst>
                    <a:gd name="T0" fmla="*/ 14 w 36"/>
                    <a:gd name="T1" fmla="*/ 14 h 15"/>
                    <a:gd name="T2" fmla="*/ 10 w 36"/>
                    <a:gd name="T3" fmla="*/ 13 h 15"/>
                    <a:gd name="T4" fmla="*/ 6 w 36"/>
                    <a:gd name="T5" fmla="*/ 10 h 15"/>
                    <a:gd name="T6" fmla="*/ 3 w 36"/>
                    <a:gd name="T7" fmla="*/ 5 h 15"/>
                    <a:gd name="T8" fmla="*/ 0 w 36"/>
                    <a:gd name="T9" fmla="*/ 0 h 15"/>
                    <a:gd name="T10" fmla="*/ 36 w 36"/>
                    <a:gd name="T11" fmla="*/ 11 h 15"/>
                    <a:gd name="T12" fmla="*/ 31 w 36"/>
                    <a:gd name="T13" fmla="*/ 14 h 15"/>
                    <a:gd name="T14" fmla="*/ 25 w 36"/>
                    <a:gd name="T15" fmla="*/ 15 h 15"/>
                    <a:gd name="T16" fmla="*/ 20 w 36"/>
                    <a:gd name="T17" fmla="*/ 15 h 15"/>
                    <a:gd name="T18" fmla="*/ 14 w 36"/>
                    <a:gd name="T1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5">
                      <a:moveTo>
                        <a:pt x="14" y="14"/>
                      </a:moveTo>
                      <a:lnTo>
                        <a:pt x="10" y="13"/>
                      </a:lnTo>
                      <a:lnTo>
                        <a:pt x="6" y="10"/>
                      </a:lnTo>
                      <a:lnTo>
                        <a:pt x="3" y="5"/>
                      </a:lnTo>
                      <a:lnTo>
                        <a:pt x="0" y="0"/>
                      </a:lnTo>
                      <a:lnTo>
                        <a:pt x="36" y="11"/>
                      </a:lnTo>
                      <a:lnTo>
                        <a:pt x="31" y="14"/>
                      </a:lnTo>
                      <a:lnTo>
                        <a:pt x="25" y="15"/>
                      </a:lnTo>
                      <a:lnTo>
                        <a:pt x="20" y="15"/>
                      </a:lnTo>
                      <a:lnTo>
                        <a:pt x="14" y="14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4" name="Freeform 62"/>
                <p:cNvSpPr>
                  <a:spLocks/>
                </p:cNvSpPr>
                <p:nvPr/>
              </p:nvSpPr>
              <p:spPr bwMode="auto">
                <a:xfrm>
                  <a:off x="2811" y="3283"/>
                  <a:ext cx="36" cy="15"/>
                </a:xfrm>
                <a:custGeom>
                  <a:avLst/>
                  <a:gdLst>
                    <a:gd name="T0" fmla="*/ 14 w 36"/>
                    <a:gd name="T1" fmla="*/ 14 h 15"/>
                    <a:gd name="T2" fmla="*/ 10 w 36"/>
                    <a:gd name="T3" fmla="*/ 13 h 15"/>
                    <a:gd name="T4" fmla="*/ 6 w 36"/>
                    <a:gd name="T5" fmla="*/ 10 h 15"/>
                    <a:gd name="T6" fmla="*/ 3 w 36"/>
                    <a:gd name="T7" fmla="*/ 5 h 15"/>
                    <a:gd name="T8" fmla="*/ 0 w 36"/>
                    <a:gd name="T9" fmla="*/ 0 h 15"/>
                    <a:gd name="T10" fmla="*/ 36 w 36"/>
                    <a:gd name="T11" fmla="*/ 11 h 15"/>
                    <a:gd name="T12" fmla="*/ 31 w 36"/>
                    <a:gd name="T13" fmla="*/ 14 h 15"/>
                    <a:gd name="T14" fmla="*/ 25 w 36"/>
                    <a:gd name="T15" fmla="*/ 15 h 15"/>
                    <a:gd name="T16" fmla="*/ 20 w 36"/>
                    <a:gd name="T17" fmla="*/ 15 h 15"/>
                    <a:gd name="T18" fmla="*/ 14 w 36"/>
                    <a:gd name="T1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5">
                      <a:moveTo>
                        <a:pt x="14" y="14"/>
                      </a:moveTo>
                      <a:lnTo>
                        <a:pt x="10" y="13"/>
                      </a:lnTo>
                      <a:lnTo>
                        <a:pt x="6" y="10"/>
                      </a:lnTo>
                      <a:lnTo>
                        <a:pt x="3" y="5"/>
                      </a:lnTo>
                      <a:lnTo>
                        <a:pt x="0" y="0"/>
                      </a:lnTo>
                      <a:lnTo>
                        <a:pt x="36" y="11"/>
                      </a:lnTo>
                      <a:lnTo>
                        <a:pt x="31" y="14"/>
                      </a:lnTo>
                      <a:lnTo>
                        <a:pt x="25" y="15"/>
                      </a:lnTo>
                      <a:lnTo>
                        <a:pt x="20" y="15"/>
                      </a:lnTo>
                      <a:lnTo>
                        <a:pt x="14" y="1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5" name="Freeform 63"/>
                <p:cNvSpPr>
                  <a:spLocks/>
                </p:cNvSpPr>
                <p:nvPr/>
              </p:nvSpPr>
              <p:spPr bwMode="auto">
                <a:xfrm>
                  <a:off x="2875" y="3176"/>
                  <a:ext cx="10" cy="60"/>
                </a:xfrm>
                <a:custGeom>
                  <a:avLst/>
                  <a:gdLst>
                    <a:gd name="T0" fmla="*/ 6 w 10"/>
                    <a:gd name="T1" fmla="*/ 0 h 60"/>
                    <a:gd name="T2" fmla="*/ 7 w 10"/>
                    <a:gd name="T3" fmla="*/ 8 h 60"/>
                    <a:gd name="T4" fmla="*/ 9 w 10"/>
                    <a:gd name="T5" fmla="*/ 16 h 60"/>
                    <a:gd name="T6" fmla="*/ 10 w 10"/>
                    <a:gd name="T7" fmla="*/ 23 h 60"/>
                    <a:gd name="T8" fmla="*/ 10 w 10"/>
                    <a:gd name="T9" fmla="*/ 30 h 60"/>
                    <a:gd name="T10" fmla="*/ 9 w 10"/>
                    <a:gd name="T11" fmla="*/ 44 h 60"/>
                    <a:gd name="T12" fmla="*/ 6 w 10"/>
                    <a:gd name="T13" fmla="*/ 60 h 60"/>
                    <a:gd name="T14" fmla="*/ 0 w 10"/>
                    <a:gd name="T15" fmla="*/ 58 h 60"/>
                    <a:gd name="T16" fmla="*/ 3 w 10"/>
                    <a:gd name="T17" fmla="*/ 44 h 60"/>
                    <a:gd name="T18" fmla="*/ 3 w 10"/>
                    <a:gd name="T19" fmla="*/ 30 h 60"/>
                    <a:gd name="T20" fmla="*/ 3 w 10"/>
                    <a:gd name="T21" fmla="*/ 24 h 60"/>
                    <a:gd name="T22" fmla="*/ 3 w 10"/>
                    <a:gd name="T23" fmla="*/ 17 h 60"/>
                    <a:gd name="T24" fmla="*/ 2 w 10"/>
                    <a:gd name="T25" fmla="*/ 10 h 60"/>
                    <a:gd name="T26" fmla="*/ 0 w 10"/>
                    <a:gd name="T27" fmla="*/ 1 h 60"/>
                    <a:gd name="T28" fmla="*/ 6 w 10"/>
                    <a:gd name="T2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" h="60">
                      <a:moveTo>
                        <a:pt x="6" y="0"/>
                      </a:moveTo>
                      <a:lnTo>
                        <a:pt x="7" y="8"/>
                      </a:lnTo>
                      <a:lnTo>
                        <a:pt x="9" y="16"/>
                      </a:lnTo>
                      <a:lnTo>
                        <a:pt x="10" y="23"/>
                      </a:lnTo>
                      <a:lnTo>
                        <a:pt x="10" y="30"/>
                      </a:lnTo>
                      <a:lnTo>
                        <a:pt x="9" y="44"/>
                      </a:lnTo>
                      <a:lnTo>
                        <a:pt x="6" y="60"/>
                      </a:lnTo>
                      <a:lnTo>
                        <a:pt x="0" y="58"/>
                      </a:lnTo>
                      <a:lnTo>
                        <a:pt x="3" y="44"/>
                      </a:lnTo>
                      <a:lnTo>
                        <a:pt x="3" y="30"/>
                      </a:lnTo>
                      <a:lnTo>
                        <a:pt x="3" y="24"/>
                      </a:lnTo>
                      <a:lnTo>
                        <a:pt x="3" y="17"/>
                      </a:lnTo>
                      <a:lnTo>
                        <a:pt x="2" y="10"/>
                      </a:lnTo>
                      <a:lnTo>
                        <a:pt x="0" y="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6" name="Freeform 64"/>
                <p:cNvSpPr>
                  <a:spLocks/>
                </p:cNvSpPr>
                <p:nvPr/>
              </p:nvSpPr>
              <p:spPr bwMode="auto">
                <a:xfrm>
                  <a:off x="2860" y="3234"/>
                  <a:ext cx="21" cy="44"/>
                </a:xfrm>
                <a:custGeom>
                  <a:avLst/>
                  <a:gdLst>
                    <a:gd name="T0" fmla="*/ 21 w 21"/>
                    <a:gd name="T1" fmla="*/ 2 h 44"/>
                    <a:gd name="T2" fmla="*/ 18 w 21"/>
                    <a:gd name="T3" fmla="*/ 15 h 44"/>
                    <a:gd name="T4" fmla="*/ 15 w 21"/>
                    <a:gd name="T5" fmla="*/ 23 h 44"/>
                    <a:gd name="T6" fmla="*/ 11 w 21"/>
                    <a:gd name="T7" fmla="*/ 33 h 44"/>
                    <a:gd name="T8" fmla="*/ 5 w 21"/>
                    <a:gd name="T9" fmla="*/ 44 h 44"/>
                    <a:gd name="T10" fmla="*/ 0 w 21"/>
                    <a:gd name="T11" fmla="*/ 42 h 44"/>
                    <a:gd name="T12" fmla="*/ 5 w 21"/>
                    <a:gd name="T13" fmla="*/ 30 h 44"/>
                    <a:gd name="T14" fmla="*/ 10 w 21"/>
                    <a:gd name="T15" fmla="*/ 22 h 44"/>
                    <a:gd name="T16" fmla="*/ 12 w 21"/>
                    <a:gd name="T17" fmla="*/ 12 h 44"/>
                    <a:gd name="T18" fmla="*/ 15 w 21"/>
                    <a:gd name="T19" fmla="*/ 0 h 44"/>
                    <a:gd name="T20" fmla="*/ 21 w 21"/>
                    <a:gd name="T21" fmla="*/ 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21" y="2"/>
                      </a:moveTo>
                      <a:lnTo>
                        <a:pt x="18" y="15"/>
                      </a:lnTo>
                      <a:lnTo>
                        <a:pt x="15" y="23"/>
                      </a:lnTo>
                      <a:lnTo>
                        <a:pt x="11" y="33"/>
                      </a:lnTo>
                      <a:lnTo>
                        <a:pt x="5" y="44"/>
                      </a:lnTo>
                      <a:lnTo>
                        <a:pt x="0" y="42"/>
                      </a:lnTo>
                      <a:lnTo>
                        <a:pt x="5" y="30"/>
                      </a:lnTo>
                      <a:lnTo>
                        <a:pt x="10" y="22"/>
                      </a:lnTo>
                      <a:lnTo>
                        <a:pt x="12" y="12"/>
                      </a:lnTo>
                      <a:lnTo>
                        <a:pt x="15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7" name="Freeform 65"/>
                <p:cNvSpPr>
                  <a:spLocks/>
                </p:cNvSpPr>
                <p:nvPr/>
              </p:nvSpPr>
              <p:spPr bwMode="auto">
                <a:xfrm>
                  <a:off x="2875" y="3234"/>
                  <a:ext cx="6" cy="2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lnTo>
                        <a:pt x="0" y="0"/>
                      </a:ln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8" name="Freeform 66"/>
                <p:cNvSpPr>
                  <a:spLocks/>
                </p:cNvSpPr>
                <p:nvPr/>
              </p:nvSpPr>
              <p:spPr bwMode="auto">
                <a:xfrm>
                  <a:off x="2833" y="3276"/>
                  <a:ext cx="32" cy="27"/>
                </a:xfrm>
                <a:custGeom>
                  <a:avLst/>
                  <a:gdLst>
                    <a:gd name="T0" fmla="*/ 32 w 32"/>
                    <a:gd name="T1" fmla="*/ 2 h 27"/>
                    <a:gd name="T2" fmla="*/ 27 w 32"/>
                    <a:gd name="T3" fmla="*/ 11 h 27"/>
                    <a:gd name="T4" fmla="*/ 20 w 32"/>
                    <a:gd name="T5" fmla="*/ 20 h 27"/>
                    <a:gd name="T6" fmla="*/ 16 w 32"/>
                    <a:gd name="T7" fmla="*/ 22 h 27"/>
                    <a:gd name="T8" fmla="*/ 12 w 32"/>
                    <a:gd name="T9" fmla="*/ 25 h 27"/>
                    <a:gd name="T10" fmla="*/ 6 w 32"/>
                    <a:gd name="T11" fmla="*/ 27 h 27"/>
                    <a:gd name="T12" fmla="*/ 2 w 32"/>
                    <a:gd name="T13" fmla="*/ 27 h 27"/>
                    <a:gd name="T14" fmla="*/ 0 w 32"/>
                    <a:gd name="T15" fmla="*/ 21 h 27"/>
                    <a:gd name="T16" fmla="*/ 5 w 32"/>
                    <a:gd name="T17" fmla="*/ 21 h 27"/>
                    <a:gd name="T18" fmla="*/ 9 w 32"/>
                    <a:gd name="T19" fmla="*/ 20 h 27"/>
                    <a:gd name="T20" fmla="*/ 13 w 32"/>
                    <a:gd name="T21" fmla="*/ 17 h 27"/>
                    <a:gd name="T22" fmla="*/ 16 w 32"/>
                    <a:gd name="T23" fmla="*/ 15 h 27"/>
                    <a:gd name="T24" fmla="*/ 23 w 32"/>
                    <a:gd name="T25" fmla="*/ 8 h 27"/>
                    <a:gd name="T26" fmla="*/ 27 w 32"/>
                    <a:gd name="T27" fmla="*/ 0 h 27"/>
                    <a:gd name="T28" fmla="*/ 32 w 32"/>
                    <a:gd name="T29" fmla="*/ 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7">
                      <a:moveTo>
                        <a:pt x="32" y="2"/>
                      </a:moveTo>
                      <a:lnTo>
                        <a:pt x="27" y="11"/>
                      </a:lnTo>
                      <a:lnTo>
                        <a:pt x="20" y="20"/>
                      </a:lnTo>
                      <a:lnTo>
                        <a:pt x="16" y="22"/>
                      </a:lnTo>
                      <a:lnTo>
                        <a:pt x="12" y="25"/>
                      </a:lnTo>
                      <a:lnTo>
                        <a:pt x="6" y="27"/>
                      </a:lnTo>
                      <a:lnTo>
                        <a:pt x="2" y="27"/>
                      </a:lnTo>
                      <a:lnTo>
                        <a:pt x="0" y="21"/>
                      </a:lnTo>
                      <a:lnTo>
                        <a:pt x="5" y="21"/>
                      </a:lnTo>
                      <a:lnTo>
                        <a:pt x="9" y="20"/>
                      </a:lnTo>
                      <a:lnTo>
                        <a:pt x="13" y="17"/>
                      </a:lnTo>
                      <a:lnTo>
                        <a:pt x="16" y="15"/>
                      </a:lnTo>
                      <a:lnTo>
                        <a:pt x="23" y="8"/>
                      </a:lnTo>
                      <a:lnTo>
                        <a:pt x="27" y="0"/>
                      </a:lnTo>
                      <a:lnTo>
                        <a:pt x="32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19" name="Freeform 67"/>
                <p:cNvSpPr>
                  <a:spLocks/>
                </p:cNvSpPr>
                <p:nvPr/>
              </p:nvSpPr>
              <p:spPr bwMode="auto">
                <a:xfrm>
                  <a:off x="2860" y="3276"/>
                  <a:ext cx="5" cy="2"/>
                </a:xfrm>
                <a:custGeom>
                  <a:avLst/>
                  <a:gdLst>
                    <a:gd name="T0" fmla="*/ 5 w 5"/>
                    <a:gd name="T1" fmla="*/ 2 h 2"/>
                    <a:gd name="T2" fmla="*/ 0 w 5"/>
                    <a:gd name="T3" fmla="*/ 0 h 2"/>
                    <a:gd name="T4" fmla="*/ 5 w 5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lnTo>
                        <a:pt x="0" y="0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0" name="Freeform 68"/>
                <p:cNvSpPr>
                  <a:spLocks/>
                </p:cNvSpPr>
                <p:nvPr/>
              </p:nvSpPr>
              <p:spPr bwMode="auto">
                <a:xfrm>
                  <a:off x="2808" y="3284"/>
                  <a:ext cx="27" cy="19"/>
                </a:xfrm>
                <a:custGeom>
                  <a:avLst/>
                  <a:gdLst>
                    <a:gd name="T0" fmla="*/ 25 w 27"/>
                    <a:gd name="T1" fmla="*/ 19 h 19"/>
                    <a:gd name="T2" fmla="*/ 17 w 27"/>
                    <a:gd name="T3" fmla="*/ 17 h 19"/>
                    <a:gd name="T4" fmla="*/ 10 w 27"/>
                    <a:gd name="T5" fmla="*/ 14 h 19"/>
                    <a:gd name="T6" fmla="*/ 7 w 27"/>
                    <a:gd name="T7" fmla="*/ 13 h 19"/>
                    <a:gd name="T8" fmla="*/ 5 w 27"/>
                    <a:gd name="T9" fmla="*/ 10 h 19"/>
                    <a:gd name="T10" fmla="*/ 2 w 27"/>
                    <a:gd name="T11" fmla="*/ 6 h 19"/>
                    <a:gd name="T12" fmla="*/ 0 w 27"/>
                    <a:gd name="T13" fmla="*/ 3 h 19"/>
                    <a:gd name="T14" fmla="*/ 5 w 27"/>
                    <a:gd name="T15" fmla="*/ 0 h 19"/>
                    <a:gd name="T16" fmla="*/ 6 w 27"/>
                    <a:gd name="T17" fmla="*/ 3 h 19"/>
                    <a:gd name="T18" fmla="*/ 9 w 27"/>
                    <a:gd name="T19" fmla="*/ 6 h 19"/>
                    <a:gd name="T20" fmla="*/ 10 w 27"/>
                    <a:gd name="T21" fmla="*/ 7 h 19"/>
                    <a:gd name="T22" fmla="*/ 13 w 27"/>
                    <a:gd name="T23" fmla="*/ 9 h 19"/>
                    <a:gd name="T24" fmla="*/ 18 w 27"/>
                    <a:gd name="T25" fmla="*/ 12 h 19"/>
                    <a:gd name="T26" fmla="*/ 27 w 27"/>
                    <a:gd name="T27" fmla="*/ 13 h 19"/>
                    <a:gd name="T28" fmla="*/ 25 w 27"/>
                    <a:gd name="T2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7" h="19">
                      <a:moveTo>
                        <a:pt x="25" y="19"/>
                      </a:moveTo>
                      <a:lnTo>
                        <a:pt x="17" y="17"/>
                      </a:lnTo>
                      <a:lnTo>
                        <a:pt x="10" y="14"/>
                      </a:lnTo>
                      <a:lnTo>
                        <a:pt x="7" y="13"/>
                      </a:lnTo>
                      <a:lnTo>
                        <a:pt x="5" y="10"/>
                      </a:lnTo>
                      <a:lnTo>
                        <a:pt x="2" y="6"/>
                      </a:lnTo>
                      <a:lnTo>
                        <a:pt x="0" y="3"/>
                      </a:lnTo>
                      <a:lnTo>
                        <a:pt x="5" y="0"/>
                      </a:lnTo>
                      <a:lnTo>
                        <a:pt x="6" y="3"/>
                      </a:lnTo>
                      <a:lnTo>
                        <a:pt x="9" y="6"/>
                      </a:lnTo>
                      <a:lnTo>
                        <a:pt x="10" y="7"/>
                      </a:lnTo>
                      <a:lnTo>
                        <a:pt x="13" y="9"/>
                      </a:lnTo>
                      <a:lnTo>
                        <a:pt x="18" y="12"/>
                      </a:lnTo>
                      <a:lnTo>
                        <a:pt x="27" y="13"/>
                      </a:lnTo>
                      <a:lnTo>
                        <a:pt x="25" y="1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1" name="Freeform 69"/>
                <p:cNvSpPr>
                  <a:spLocks/>
                </p:cNvSpPr>
                <p:nvPr/>
              </p:nvSpPr>
              <p:spPr bwMode="auto">
                <a:xfrm>
                  <a:off x="2833" y="3297"/>
                  <a:ext cx="2" cy="6"/>
                </a:xfrm>
                <a:custGeom>
                  <a:avLst/>
                  <a:gdLst>
                    <a:gd name="T0" fmla="*/ 2 w 2"/>
                    <a:gd name="T1" fmla="*/ 6 h 6"/>
                    <a:gd name="T2" fmla="*/ 0 w 2"/>
                    <a:gd name="T3" fmla="*/ 6 h 6"/>
                    <a:gd name="T4" fmla="*/ 2 w 2"/>
                    <a:gd name="T5" fmla="*/ 0 h 6"/>
                    <a:gd name="T6" fmla="*/ 0 w 2"/>
                    <a:gd name="T7" fmla="*/ 0 h 6"/>
                    <a:gd name="T8" fmla="*/ 2 w 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6">
                      <a:moveTo>
                        <a:pt x="2" y="6"/>
                      </a:move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2" name="Freeform 70"/>
                <p:cNvSpPr>
                  <a:spLocks/>
                </p:cNvSpPr>
                <p:nvPr/>
              </p:nvSpPr>
              <p:spPr bwMode="auto">
                <a:xfrm>
                  <a:off x="2804" y="3244"/>
                  <a:ext cx="11" cy="42"/>
                </a:xfrm>
                <a:custGeom>
                  <a:avLst/>
                  <a:gdLst>
                    <a:gd name="T0" fmla="*/ 3 w 11"/>
                    <a:gd name="T1" fmla="*/ 42 h 42"/>
                    <a:gd name="T2" fmla="*/ 2 w 11"/>
                    <a:gd name="T3" fmla="*/ 37 h 42"/>
                    <a:gd name="T4" fmla="*/ 2 w 11"/>
                    <a:gd name="T5" fmla="*/ 33 h 42"/>
                    <a:gd name="T6" fmla="*/ 0 w 11"/>
                    <a:gd name="T7" fmla="*/ 27 h 42"/>
                    <a:gd name="T8" fmla="*/ 2 w 11"/>
                    <a:gd name="T9" fmla="*/ 22 h 42"/>
                    <a:gd name="T10" fmla="*/ 3 w 11"/>
                    <a:gd name="T11" fmla="*/ 12 h 42"/>
                    <a:gd name="T12" fmla="*/ 6 w 11"/>
                    <a:gd name="T13" fmla="*/ 0 h 42"/>
                    <a:gd name="T14" fmla="*/ 11 w 11"/>
                    <a:gd name="T15" fmla="*/ 2 h 42"/>
                    <a:gd name="T16" fmla="*/ 9 w 11"/>
                    <a:gd name="T17" fmla="*/ 13 h 42"/>
                    <a:gd name="T18" fmla="*/ 7 w 11"/>
                    <a:gd name="T19" fmla="*/ 23 h 42"/>
                    <a:gd name="T20" fmla="*/ 6 w 11"/>
                    <a:gd name="T21" fmla="*/ 27 h 42"/>
                    <a:gd name="T22" fmla="*/ 7 w 11"/>
                    <a:gd name="T23" fmla="*/ 32 h 42"/>
                    <a:gd name="T24" fmla="*/ 7 w 11"/>
                    <a:gd name="T25" fmla="*/ 36 h 42"/>
                    <a:gd name="T26" fmla="*/ 9 w 11"/>
                    <a:gd name="T27" fmla="*/ 40 h 42"/>
                    <a:gd name="T28" fmla="*/ 3 w 11"/>
                    <a:gd name="T29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42">
                      <a:moveTo>
                        <a:pt x="3" y="42"/>
                      </a:moveTo>
                      <a:lnTo>
                        <a:pt x="2" y="37"/>
                      </a:lnTo>
                      <a:lnTo>
                        <a:pt x="2" y="33"/>
                      </a:lnTo>
                      <a:lnTo>
                        <a:pt x="0" y="27"/>
                      </a:lnTo>
                      <a:lnTo>
                        <a:pt x="2" y="22"/>
                      </a:lnTo>
                      <a:lnTo>
                        <a:pt x="3" y="12"/>
                      </a:lnTo>
                      <a:lnTo>
                        <a:pt x="6" y="0"/>
                      </a:lnTo>
                      <a:lnTo>
                        <a:pt x="11" y="2"/>
                      </a:lnTo>
                      <a:lnTo>
                        <a:pt x="9" y="13"/>
                      </a:lnTo>
                      <a:lnTo>
                        <a:pt x="7" y="23"/>
                      </a:lnTo>
                      <a:lnTo>
                        <a:pt x="6" y="27"/>
                      </a:lnTo>
                      <a:lnTo>
                        <a:pt x="7" y="32"/>
                      </a:lnTo>
                      <a:lnTo>
                        <a:pt x="7" y="36"/>
                      </a:lnTo>
                      <a:lnTo>
                        <a:pt x="9" y="40"/>
                      </a:lnTo>
                      <a:lnTo>
                        <a:pt x="3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3" name="Freeform 71"/>
                <p:cNvSpPr>
                  <a:spLocks/>
                </p:cNvSpPr>
                <p:nvPr/>
              </p:nvSpPr>
              <p:spPr bwMode="auto">
                <a:xfrm>
                  <a:off x="2807" y="3284"/>
                  <a:ext cx="6" cy="3"/>
                </a:xfrm>
                <a:custGeom>
                  <a:avLst/>
                  <a:gdLst>
                    <a:gd name="T0" fmla="*/ 1 w 6"/>
                    <a:gd name="T1" fmla="*/ 3 h 3"/>
                    <a:gd name="T2" fmla="*/ 0 w 6"/>
                    <a:gd name="T3" fmla="*/ 3 h 3"/>
                    <a:gd name="T4" fmla="*/ 0 w 6"/>
                    <a:gd name="T5" fmla="*/ 2 h 3"/>
                    <a:gd name="T6" fmla="*/ 6 w 6"/>
                    <a:gd name="T7" fmla="*/ 0 h 3"/>
                    <a:gd name="T8" fmla="*/ 1 w 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3">
                      <a:moveTo>
                        <a:pt x="1" y="3"/>
                      </a:move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6" y="0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4" name="Freeform 72"/>
                <p:cNvSpPr>
                  <a:spLocks/>
                </p:cNvSpPr>
                <p:nvPr/>
              </p:nvSpPr>
              <p:spPr bwMode="auto">
                <a:xfrm>
                  <a:off x="2810" y="3207"/>
                  <a:ext cx="19" cy="39"/>
                </a:xfrm>
                <a:custGeom>
                  <a:avLst/>
                  <a:gdLst>
                    <a:gd name="T0" fmla="*/ 0 w 19"/>
                    <a:gd name="T1" fmla="*/ 37 h 39"/>
                    <a:gd name="T2" fmla="*/ 3 w 19"/>
                    <a:gd name="T3" fmla="*/ 27 h 39"/>
                    <a:gd name="T4" fmla="*/ 5 w 19"/>
                    <a:gd name="T5" fmla="*/ 19 h 39"/>
                    <a:gd name="T6" fmla="*/ 10 w 19"/>
                    <a:gd name="T7" fmla="*/ 10 h 39"/>
                    <a:gd name="T8" fmla="*/ 15 w 19"/>
                    <a:gd name="T9" fmla="*/ 0 h 39"/>
                    <a:gd name="T10" fmla="*/ 19 w 19"/>
                    <a:gd name="T11" fmla="*/ 5 h 39"/>
                    <a:gd name="T12" fmla="*/ 14 w 19"/>
                    <a:gd name="T13" fmla="*/ 13 h 39"/>
                    <a:gd name="T14" fmla="*/ 11 w 19"/>
                    <a:gd name="T15" fmla="*/ 22 h 39"/>
                    <a:gd name="T16" fmla="*/ 8 w 19"/>
                    <a:gd name="T17" fmla="*/ 30 h 39"/>
                    <a:gd name="T18" fmla="*/ 5 w 19"/>
                    <a:gd name="T19" fmla="*/ 39 h 39"/>
                    <a:gd name="T20" fmla="*/ 0 w 19"/>
                    <a:gd name="T21" fmla="*/ 3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" h="39">
                      <a:moveTo>
                        <a:pt x="0" y="37"/>
                      </a:moveTo>
                      <a:lnTo>
                        <a:pt x="3" y="27"/>
                      </a:lnTo>
                      <a:lnTo>
                        <a:pt x="5" y="19"/>
                      </a:lnTo>
                      <a:lnTo>
                        <a:pt x="10" y="10"/>
                      </a:lnTo>
                      <a:lnTo>
                        <a:pt x="15" y="0"/>
                      </a:lnTo>
                      <a:lnTo>
                        <a:pt x="19" y="5"/>
                      </a:lnTo>
                      <a:lnTo>
                        <a:pt x="14" y="13"/>
                      </a:lnTo>
                      <a:lnTo>
                        <a:pt x="11" y="22"/>
                      </a:lnTo>
                      <a:lnTo>
                        <a:pt x="8" y="30"/>
                      </a:lnTo>
                      <a:lnTo>
                        <a:pt x="5" y="39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5" name="Freeform 73"/>
                <p:cNvSpPr>
                  <a:spLocks/>
                </p:cNvSpPr>
                <p:nvPr/>
              </p:nvSpPr>
              <p:spPr bwMode="auto">
                <a:xfrm>
                  <a:off x="2810" y="3244"/>
                  <a:ext cx="5" cy="2"/>
                </a:xfrm>
                <a:custGeom>
                  <a:avLst/>
                  <a:gdLst>
                    <a:gd name="T0" fmla="*/ 0 w 5"/>
                    <a:gd name="T1" fmla="*/ 0 h 2"/>
                    <a:gd name="T2" fmla="*/ 5 w 5"/>
                    <a:gd name="T3" fmla="*/ 2 h 2"/>
                    <a:gd name="T4" fmla="*/ 0 w 5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6" name="Freeform 74"/>
                <p:cNvSpPr>
                  <a:spLocks/>
                </p:cNvSpPr>
                <p:nvPr/>
              </p:nvSpPr>
              <p:spPr bwMode="auto">
                <a:xfrm>
                  <a:off x="2825" y="3177"/>
                  <a:ext cx="32" cy="35"/>
                </a:xfrm>
                <a:custGeom>
                  <a:avLst/>
                  <a:gdLst>
                    <a:gd name="T0" fmla="*/ 0 w 32"/>
                    <a:gd name="T1" fmla="*/ 30 h 35"/>
                    <a:gd name="T2" fmla="*/ 6 w 32"/>
                    <a:gd name="T3" fmla="*/ 22 h 35"/>
                    <a:gd name="T4" fmla="*/ 13 w 32"/>
                    <a:gd name="T5" fmla="*/ 15 h 35"/>
                    <a:gd name="T6" fmla="*/ 20 w 32"/>
                    <a:gd name="T7" fmla="*/ 7 h 35"/>
                    <a:gd name="T8" fmla="*/ 28 w 32"/>
                    <a:gd name="T9" fmla="*/ 0 h 35"/>
                    <a:gd name="T10" fmla="*/ 32 w 32"/>
                    <a:gd name="T11" fmla="*/ 5 h 35"/>
                    <a:gd name="T12" fmla="*/ 22 w 32"/>
                    <a:gd name="T13" fmla="*/ 12 h 35"/>
                    <a:gd name="T14" fmla="*/ 17 w 32"/>
                    <a:gd name="T15" fmla="*/ 19 h 35"/>
                    <a:gd name="T16" fmla="*/ 10 w 32"/>
                    <a:gd name="T17" fmla="*/ 26 h 35"/>
                    <a:gd name="T18" fmla="*/ 4 w 32"/>
                    <a:gd name="T19" fmla="*/ 35 h 35"/>
                    <a:gd name="T20" fmla="*/ 0 w 32"/>
                    <a:gd name="T21" fmla="*/ 3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5">
                      <a:moveTo>
                        <a:pt x="0" y="30"/>
                      </a:moveTo>
                      <a:lnTo>
                        <a:pt x="6" y="22"/>
                      </a:lnTo>
                      <a:lnTo>
                        <a:pt x="13" y="15"/>
                      </a:lnTo>
                      <a:lnTo>
                        <a:pt x="20" y="7"/>
                      </a:lnTo>
                      <a:lnTo>
                        <a:pt x="28" y="0"/>
                      </a:lnTo>
                      <a:lnTo>
                        <a:pt x="32" y="5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10" y="26"/>
                      </a:lnTo>
                      <a:lnTo>
                        <a:pt x="4" y="35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7" name="Freeform 75"/>
                <p:cNvSpPr>
                  <a:spLocks/>
                </p:cNvSpPr>
                <p:nvPr/>
              </p:nvSpPr>
              <p:spPr bwMode="auto">
                <a:xfrm>
                  <a:off x="2825" y="3207"/>
                  <a:ext cx="4" cy="5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0 w 4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8" name="Freeform 76"/>
                <p:cNvSpPr>
                  <a:spLocks/>
                </p:cNvSpPr>
                <p:nvPr/>
              </p:nvSpPr>
              <p:spPr bwMode="auto">
                <a:xfrm>
                  <a:off x="2853" y="3169"/>
                  <a:ext cx="15" cy="13"/>
                </a:xfrm>
                <a:custGeom>
                  <a:avLst/>
                  <a:gdLst>
                    <a:gd name="T0" fmla="*/ 0 w 15"/>
                    <a:gd name="T1" fmla="*/ 8 h 13"/>
                    <a:gd name="T2" fmla="*/ 4 w 15"/>
                    <a:gd name="T3" fmla="*/ 13 h 13"/>
                    <a:gd name="T4" fmla="*/ 15 w 15"/>
                    <a:gd name="T5" fmla="*/ 4 h 13"/>
                    <a:gd name="T6" fmla="*/ 11 w 15"/>
                    <a:gd name="T7" fmla="*/ 0 h 13"/>
                    <a:gd name="T8" fmla="*/ 0 w 15"/>
                    <a:gd name="T9" fmla="*/ 8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0" y="8"/>
                      </a:moveTo>
                      <a:lnTo>
                        <a:pt x="4" y="13"/>
                      </a:lnTo>
                      <a:lnTo>
                        <a:pt x="15" y="4"/>
                      </a:lnTo>
                      <a:lnTo>
                        <a:pt x="11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29" name="Freeform 77"/>
                <p:cNvSpPr>
                  <a:spLocks/>
                </p:cNvSpPr>
                <p:nvPr/>
              </p:nvSpPr>
              <p:spPr bwMode="auto">
                <a:xfrm>
                  <a:off x="2853" y="3177"/>
                  <a:ext cx="4" cy="5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0 w 4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0" name="Freeform 78"/>
                <p:cNvSpPr>
                  <a:spLocks/>
                </p:cNvSpPr>
                <p:nvPr/>
              </p:nvSpPr>
              <p:spPr bwMode="auto">
                <a:xfrm>
                  <a:off x="2865" y="3169"/>
                  <a:ext cx="14" cy="11"/>
                </a:xfrm>
                <a:custGeom>
                  <a:avLst/>
                  <a:gdLst>
                    <a:gd name="T0" fmla="*/ 2 w 14"/>
                    <a:gd name="T1" fmla="*/ 0 h 11"/>
                    <a:gd name="T2" fmla="*/ 0 w 14"/>
                    <a:gd name="T3" fmla="*/ 5 h 11"/>
                    <a:gd name="T4" fmla="*/ 13 w 14"/>
                    <a:gd name="T5" fmla="*/ 11 h 11"/>
                    <a:gd name="T6" fmla="*/ 14 w 14"/>
                    <a:gd name="T7" fmla="*/ 5 h 11"/>
                    <a:gd name="T8" fmla="*/ 2 w 14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1">
                      <a:moveTo>
                        <a:pt x="2" y="0"/>
                      </a:moveTo>
                      <a:lnTo>
                        <a:pt x="0" y="5"/>
                      </a:lnTo>
                      <a:lnTo>
                        <a:pt x="13" y="11"/>
                      </a:lnTo>
                      <a:lnTo>
                        <a:pt x="14" y="5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1" name="Freeform 79"/>
                <p:cNvSpPr>
                  <a:spLocks/>
                </p:cNvSpPr>
                <p:nvPr/>
              </p:nvSpPr>
              <p:spPr bwMode="auto">
                <a:xfrm>
                  <a:off x="2864" y="3167"/>
                  <a:ext cx="4" cy="7"/>
                </a:xfrm>
                <a:custGeom>
                  <a:avLst/>
                  <a:gdLst>
                    <a:gd name="T0" fmla="*/ 0 w 4"/>
                    <a:gd name="T1" fmla="*/ 2 h 7"/>
                    <a:gd name="T2" fmla="*/ 1 w 4"/>
                    <a:gd name="T3" fmla="*/ 0 h 7"/>
                    <a:gd name="T4" fmla="*/ 3 w 4"/>
                    <a:gd name="T5" fmla="*/ 2 h 7"/>
                    <a:gd name="T6" fmla="*/ 1 w 4"/>
                    <a:gd name="T7" fmla="*/ 7 h 7"/>
                    <a:gd name="T8" fmla="*/ 4 w 4"/>
                    <a:gd name="T9" fmla="*/ 6 h 7"/>
                    <a:gd name="T10" fmla="*/ 0 w 4"/>
                    <a:gd name="T11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7">
                      <a:moveTo>
                        <a:pt x="0" y="2"/>
                      </a:moveTo>
                      <a:lnTo>
                        <a:pt x="1" y="0"/>
                      </a:lnTo>
                      <a:lnTo>
                        <a:pt x="3" y="2"/>
                      </a:lnTo>
                      <a:lnTo>
                        <a:pt x="1" y="7"/>
                      </a:lnTo>
                      <a:lnTo>
                        <a:pt x="4" y="6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2" name="Freeform 80"/>
                <p:cNvSpPr>
                  <a:spLocks/>
                </p:cNvSpPr>
                <p:nvPr/>
              </p:nvSpPr>
              <p:spPr bwMode="auto">
                <a:xfrm>
                  <a:off x="2875" y="3174"/>
                  <a:ext cx="6" cy="6"/>
                </a:xfrm>
                <a:custGeom>
                  <a:avLst/>
                  <a:gdLst>
                    <a:gd name="T0" fmla="*/ 4 w 6"/>
                    <a:gd name="T1" fmla="*/ 0 h 6"/>
                    <a:gd name="T2" fmla="*/ 6 w 6"/>
                    <a:gd name="T3" fmla="*/ 0 h 6"/>
                    <a:gd name="T4" fmla="*/ 6 w 6"/>
                    <a:gd name="T5" fmla="*/ 2 h 6"/>
                    <a:gd name="T6" fmla="*/ 0 w 6"/>
                    <a:gd name="T7" fmla="*/ 3 h 6"/>
                    <a:gd name="T8" fmla="*/ 3 w 6"/>
                    <a:gd name="T9" fmla="*/ 6 h 6"/>
                    <a:gd name="T10" fmla="*/ 4 w 6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4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0" y="3"/>
                      </a:lnTo>
                      <a:lnTo>
                        <a:pt x="3" y="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3" name="Freeform 81"/>
                <p:cNvSpPr>
                  <a:spLocks/>
                </p:cNvSpPr>
                <p:nvPr/>
              </p:nvSpPr>
              <p:spPr bwMode="auto">
                <a:xfrm>
                  <a:off x="2864" y="3152"/>
                  <a:ext cx="20" cy="30"/>
                </a:xfrm>
                <a:custGeom>
                  <a:avLst/>
                  <a:gdLst>
                    <a:gd name="T0" fmla="*/ 20 w 20"/>
                    <a:gd name="T1" fmla="*/ 0 h 30"/>
                    <a:gd name="T2" fmla="*/ 10 w 20"/>
                    <a:gd name="T3" fmla="*/ 2 h 30"/>
                    <a:gd name="T4" fmla="*/ 0 w 20"/>
                    <a:gd name="T5" fmla="*/ 21 h 30"/>
                    <a:gd name="T6" fmla="*/ 15 w 20"/>
                    <a:gd name="T7" fmla="*/ 30 h 30"/>
                    <a:gd name="T8" fmla="*/ 20 w 20"/>
                    <a:gd name="T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30">
                      <a:moveTo>
                        <a:pt x="20" y="0"/>
                      </a:moveTo>
                      <a:lnTo>
                        <a:pt x="10" y="2"/>
                      </a:lnTo>
                      <a:lnTo>
                        <a:pt x="0" y="21"/>
                      </a:lnTo>
                      <a:lnTo>
                        <a:pt x="15" y="3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4" name="Freeform 82"/>
                <p:cNvSpPr>
                  <a:spLocks/>
                </p:cNvSpPr>
                <p:nvPr/>
              </p:nvSpPr>
              <p:spPr bwMode="auto">
                <a:xfrm>
                  <a:off x="2872" y="3149"/>
                  <a:ext cx="13" cy="8"/>
                </a:xfrm>
                <a:custGeom>
                  <a:avLst/>
                  <a:gdLst>
                    <a:gd name="T0" fmla="*/ 13 w 13"/>
                    <a:gd name="T1" fmla="*/ 5 h 8"/>
                    <a:gd name="T2" fmla="*/ 10 w 13"/>
                    <a:gd name="T3" fmla="*/ 0 h 8"/>
                    <a:gd name="T4" fmla="*/ 0 w 13"/>
                    <a:gd name="T5" fmla="*/ 3 h 8"/>
                    <a:gd name="T6" fmla="*/ 3 w 13"/>
                    <a:gd name="T7" fmla="*/ 8 h 8"/>
                    <a:gd name="T8" fmla="*/ 13 w 13"/>
                    <a:gd name="T9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8">
                      <a:moveTo>
                        <a:pt x="13" y="5"/>
                      </a:moveTo>
                      <a:lnTo>
                        <a:pt x="10" y="0"/>
                      </a:lnTo>
                      <a:lnTo>
                        <a:pt x="0" y="3"/>
                      </a:lnTo>
                      <a:lnTo>
                        <a:pt x="3" y="8"/>
                      </a:lnTo>
                      <a:lnTo>
                        <a:pt x="13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5" name="Freeform 83"/>
                <p:cNvSpPr>
                  <a:spLocks/>
                </p:cNvSpPr>
                <p:nvPr/>
              </p:nvSpPr>
              <p:spPr bwMode="auto">
                <a:xfrm>
                  <a:off x="2861" y="3153"/>
                  <a:ext cx="16" cy="23"/>
                </a:xfrm>
                <a:custGeom>
                  <a:avLst/>
                  <a:gdLst>
                    <a:gd name="T0" fmla="*/ 16 w 16"/>
                    <a:gd name="T1" fmla="*/ 4 h 23"/>
                    <a:gd name="T2" fmla="*/ 10 w 16"/>
                    <a:gd name="T3" fmla="*/ 0 h 23"/>
                    <a:gd name="T4" fmla="*/ 0 w 16"/>
                    <a:gd name="T5" fmla="*/ 19 h 23"/>
                    <a:gd name="T6" fmla="*/ 6 w 16"/>
                    <a:gd name="T7" fmla="*/ 23 h 23"/>
                    <a:gd name="T8" fmla="*/ 16 w 16"/>
                    <a:gd name="T9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3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0" y="19"/>
                      </a:lnTo>
                      <a:lnTo>
                        <a:pt x="6" y="23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6" name="Freeform 84"/>
                <p:cNvSpPr>
                  <a:spLocks/>
                </p:cNvSpPr>
                <p:nvPr/>
              </p:nvSpPr>
              <p:spPr bwMode="auto">
                <a:xfrm>
                  <a:off x="2871" y="3152"/>
                  <a:ext cx="6" cy="5"/>
                </a:xfrm>
                <a:custGeom>
                  <a:avLst/>
                  <a:gdLst>
                    <a:gd name="T0" fmla="*/ 1 w 6"/>
                    <a:gd name="T1" fmla="*/ 0 h 5"/>
                    <a:gd name="T2" fmla="*/ 0 w 6"/>
                    <a:gd name="T3" fmla="*/ 1 h 5"/>
                    <a:gd name="T4" fmla="*/ 6 w 6"/>
                    <a:gd name="T5" fmla="*/ 5 h 5"/>
                    <a:gd name="T6" fmla="*/ 4 w 6"/>
                    <a:gd name="T7" fmla="*/ 5 h 5"/>
                    <a:gd name="T8" fmla="*/ 1 w 6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1" y="0"/>
                      </a:moveTo>
                      <a:lnTo>
                        <a:pt x="0" y="1"/>
                      </a:lnTo>
                      <a:lnTo>
                        <a:pt x="6" y="5"/>
                      </a:lnTo>
                      <a:lnTo>
                        <a:pt x="4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7" name="Freeform 85"/>
                <p:cNvSpPr>
                  <a:spLocks/>
                </p:cNvSpPr>
                <p:nvPr/>
              </p:nvSpPr>
              <p:spPr bwMode="auto">
                <a:xfrm>
                  <a:off x="2861" y="3170"/>
                  <a:ext cx="20" cy="14"/>
                </a:xfrm>
                <a:custGeom>
                  <a:avLst/>
                  <a:gdLst>
                    <a:gd name="T0" fmla="*/ 4 w 20"/>
                    <a:gd name="T1" fmla="*/ 0 h 14"/>
                    <a:gd name="T2" fmla="*/ 0 w 20"/>
                    <a:gd name="T3" fmla="*/ 6 h 14"/>
                    <a:gd name="T4" fmla="*/ 16 w 20"/>
                    <a:gd name="T5" fmla="*/ 14 h 14"/>
                    <a:gd name="T6" fmla="*/ 20 w 20"/>
                    <a:gd name="T7" fmla="*/ 9 h 14"/>
                    <a:gd name="T8" fmla="*/ 4 w 20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14">
                      <a:moveTo>
                        <a:pt x="4" y="0"/>
                      </a:moveTo>
                      <a:lnTo>
                        <a:pt x="0" y="6"/>
                      </a:lnTo>
                      <a:lnTo>
                        <a:pt x="16" y="14"/>
                      </a:lnTo>
                      <a:lnTo>
                        <a:pt x="20" y="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8" name="Freeform 86"/>
                <p:cNvSpPr>
                  <a:spLocks/>
                </p:cNvSpPr>
                <p:nvPr/>
              </p:nvSpPr>
              <p:spPr bwMode="auto">
                <a:xfrm>
                  <a:off x="2860" y="3170"/>
                  <a:ext cx="7" cy="6"/>
                </a:xfrm>
                <a:custGeom>
                  <a:avLst/>
                  <a:gdLst>
                    <a:gd name="T0" fmla="*/ 1 w 7"/>
                    <a:gd name="T1" fmla="*/ 2 h 6"/>
                    <a:gd name="T2" fmla="*/ 0 w 7"/>
                    <a:gd name="T3" fmla="*/ 4 h 6"/>
                    <a:gd name="T4" fmla="*/ 1 w 7"/>
                    <a:gd name="T5" fmla="*/ 6 h 6"/>
                    <a:gd name="T6" fmla="*/ 5 w 7"/>
                    <a:gd name="T7" fmla="*/ 0 h 6"/>
                    <a:gd name="T8" fmla="*/ 7 w 7"/>
                    <a:gd name="T9" fmla="*/ 6 h 6"/>
                    <a:gd name="T10" fmla="*/ 1 w 7"/>
                    <a:gd name="T11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1" y="2"/>
                      </a:moveTo>
                      <a:lnTo>
                        <a:pt x="0" y="4"/>
                      </a:lnTo>
                      <a:lnTo>
                        <a:pt x="1" y="6"/>
                      </a:lnTo>
                      <a:lnTo>
                        <a:pt x="5" y="0"/>
                      </a:lnTo>
                      <a:lnTo>
                        <a:pt x="7" y="6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39" name="Freeform 87"/>
                <p:cNvSpPr>
                  <a:spLocks/>
                </p:cNvSpPr>
                <p:nvPr/>
              </p:nvSpPr>
              <p:spPr bwMode="auto">
                <a:xfrm>
                  <a:off x="2877" y="3150"/>
                  <a:ext cx="9" cy="33"/>
                </a:xfrm>
                <a:custGeom>
                  <a:avLst/>
                  <a:gdLst>
                    <a:gd name="T0" fmla="*/ 0 w 9"/>
                    <a:gd name="T1" fmla="*/ 30 h 33"/>
                    <a:gd name="T2" fmla="*/ 5 w 9"/>
                    <a:gd name="T3" fmla="*/ 33 h 33"/>
                    <a:gd name="T4" fmla="*/ 9 w 9"/>
                    <a:gd name="T5" fmla="*/ 3 h 33"/>
                    <a:gd name="T6" fmla="*/ 4 w 9"/>
                    <a:gd name="T7" fmla="*/ 0 h 33"/>
                    <a:gd name="T8" fmla="*/ 0 w 9"/>
                    <a:gd name="T9" fmla="*/ 3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33">
                      <a:moveTo>
                        <a:pt x="0" y="30"/>
                      </a:moveTo>
                      <a:lnTo>
                        <a:pt x="5" y="33"/>
                      </a:lnTo>
                      <a:lnTo>
                        <a:pt x="9" y="3"/>
                      </a:lnTo>
                      <a:lnTo>
                        <a:pt x="4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0" name="Freeform 88"/>
                <p:cNvSpPr>
                  <a:spLocks/>
                </p:cNvSpPr>
                <p:nvPr/>
              </p:nvSpPr>
              <p:spPr bwMode="auto">
                <a:xfrm>
                  <a:off x="2877" y="3179"/>
                  <a:ext cx="5" cy="8"/>
                </a:xfrm>
                <a:custGeom>
                  <a:avLst/>
                  <a:gdLst>
                    <a:gd name="T0" fmla="*/ 0 w 5"/>
                    <a:gd name="T1" fmla="*/ 5 h 8"/>
                    <a:gd name="T2" fmla="*/ 5 w 5"/>
                    <a:gd name="T3" fmla="*/ 8 h 8"/>
                    <a:gd name="T4" fmla="*/ 5 w 5"/>
                    <a:gd name="T5" fmla="*/ 4 h 8"/>
                    <a:gd name="T6" fmla="*/ 0 w 5"/>
                    <a:gd name="T7" fmla="*/ 1 h 8"/>
                    <a:gd name="T8" fmla="*/ 4 w 5"/>
                    <a:gd name="T9" fmla="*/ 0 h 8"/>
                    <a:gd name="T10" fmla="*/ 0 w 5"/>
                    <a:gd name="T11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0" y="5"/>
                      </a:moveTo>
                      <a:lnTo>
                        <a:pt x="5" y="8"/>
                      </a:lnTo>
                      <a:lnTo>
                        <a:pt x="5" y="4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1" name="Freeform 89"/>
                <p:cNvSpPr>
                  <a:spLocks/>
                </p:cNvSpPr>
                <p:nvPr/>
              </p:nvSpPr>
              <p:spPr bwMode="auto">
                <a:xfrm>
                  <a:off x="2881" y="3147"/>
                  <a:ext cx="7" cy="7"/>
                </a:xfrm>
                <a:custGeom>
                  <a:avLst/>
                  <a:gdLst>
                    <a:gd name="T0" fmla="*/ 5 w 7"/>
                    <a:gd name="T1" fmla="*/ 6 h 7"/>
                    <a:gd name="T2" fmla="*/ 7 w 7"/>
                    <a:gd name="T3" fmla="*/ 0 h 7"/>
                    <a:gd name="T4" fmla="*/ 1 w 7"/>
                    <a:gd name="T5" fmla="*/ 2 h 7"/>
                    <a:gd name="T6" fmla="*/ 4 w 7"/>
                    <a:gd name="T7" fmla="*/ 7 h 7"/>
                    <a:gd name="T8" fmla="*/ 0 w 7"/>
                    <a:gd name="T9" fmla="*/ 3 h 7"/>
                    <a:gd name="T10" fmla="*/ 5 w 7"/>
                    <a:gd name="T11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5" y="6"/>
                      </a:moveTo>
                      <a:lnTo>
                        <a:pt x="7" y="0"/>
                      </a:lnTo>
                      <a:lnTo>
                        <a:pt x="1" y="2"/>
                      </a:lnTo>
                      <a:lnTo>
                        <a:pt x="4" y="7"/>
                      </a:lnTo>
                      <a:lnTo>
                        <a:pt x="0" y="3"/>
                      </a:lnTo>
                      <a:lnTo>
                        <a:pt x="5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2" name="Freeform 90"/>
                <p:cNvSpPr>
                  <a:spLocks/>
                </p:cNvSpPr>
                <p:nvPr/>
              </p:nvSpPr>
              <p:spPr bwMode="auto">
                <a:xfrm>
                  <a:off x="2817" y="3324"/>
                  <a:ext cx="436" cy="496"/>
                </a:xfrm>
                <a:custGeom>
                  <a:avLst/>
                  <a:gdLst>
                    <a:gd name="T0" fmla="*/ 0 w 436"/>
                    <a:gd name="T1" fmla="*/ 39 h 496"/>
                    <a:gd name="T2" fmla="*/ 4 w 436"/>
                    <a:gd name="T3" fmla="*/ 86 h 496"/>
                    <a:gd name="T4" fmla="*/ 30 w 436"/>
                    <a:gd name="T5" fmla="*/ 164 h 496"/>
                    <a:gd name="T6" fmla="*/ 53 w 436"/>
                    <a:gd name="T7" fmla="*/ 198 h 496"/>
                    <a:gd name="T8" fmla="*/ 85 w 436"/>
                    <a:gd name="T9" fmla="*/ 230 h 496"/>
                    <a:gd name="T10" fmla="*/ 125 w 436"/>
                    <a:gd name="T11" fmla="*/ 254 h 496"/>
                    <a:gd name="T12" fmla="*/ 175 w 436"/>
                    <a:gd name="T13" fmla="*/ 267 h 496"/>
                    <a:gd name="T14" fmla="*/ 210 w 436"/>
                    <a:gd name="T15" fmla="*/ 265 h 496"/>
                    <a:gd name="T16" fmla="*/ 245 w 436"/>
                    <a:gd name="T17" fmla="*/ 258 h 496"/>
                    <a:gd name="T18" fmla="*/ 282 w 436"/>
                    <a:gd name="T19" fmla="*/ 231 h 496"/>
                    <a:gd name="T20" fmla="*/ 302 w 436"/>
                    <a:gd name="T21" fmla="*/ 204 h 496"/>
                    <a:gd name="T22" fmla="*/ 304 w 436"/>
                    <a:gd name="T23" fmla="*/ 187 h 496"/>
                    <a:gd name="T24" fmla="*/ 299 w 436"/>
                    <a:gd name="T25" fmla="*/ 150 h 496"/>
                    <a:gd name="T26" fmla="*/ 276 w 436"/>
                    <a:gd name="T27" fmla="*/ 133 h 496"/>
                    <a:gd name="T28" fmla="*/ 251 w 436"/>
                    <a:gd name="T29" fmla="*/ 136 h 496"/>
                    <a:gd name="T30" fmla="*/ 224 w 436"/>
                    <a:gd name="T31" fmla="*/ 158 h 496"/>
                    <a:gd name="T32" fmla="*/ 214 w 436"/>
                    <a:gd name="T33" fmla="*/ 188 h 496"/>
                    <a:gd name="T34" fmla="*/ 215 w 436"/>
                    <a:gd name="T35" fmla="*/ 224 h 496"/>
                    <a:gd name="T36" fmla="*/ 229 w 436"/>
                    <a:gd name="T37" fmla="*/ 254 h 496"/>
                    <a:gd name="T38" fmla="*/ 250 w 436"/>
                    <a:gd name="T39" fmla="*/ 274 h 496"/>
                    <a:gd name="T40" fmla="*/ 308 w 436"/>
                    <a:gd name="T41" fmla="*/ 301 h 496"/>
                    <a:gd name="T42" fmla="*/ 361 w 436"/>
                    <a:gd name="T43" fmla="*/ 318 h 496"/>
                    <a:gd name="T44" fmla="*/ 403 w 436"/>
                    <a:gd name="T45" fmla="*/ 335 h 496"/>
                    <a:gd name="T46" fmla="*/ 425 w 436"/>
                    <a:gd name="T47" fmla="*/ 366 h 496"/>
                    <a:gd name="T48" fmla="*/ 429 w 436"/>
                    <a:gd name="T49" fmla="*/ 401 h 496"/>
                    <a:gd name="T50" fmla="*/ 421 w 436"/>
                    <a:gd name="T51" fmla="*/ 441 h 496"/>
                    <a:gd name="T52" fmla="*/ 406 w 436"/>
                    <a:gd name="T53" fmla="*/ 465 h 496"/>
                    <a:gd name="T54" fmla="*/ 368 w 436"/>
                    <a:gd name="T55" fmla="*/ 490 h 496"/>
                    <a:gd name="T56" fmla="*/ 340 w 436"/>
                    <a:gd name="T57" fmla="*/ 496 h 496"/>
                    <a:gd name="T58" fmla="*/ 304 w 436"/>
                    <a:gd name="T59" fmla="*/ 489 h 496"/>
                    <a:gd name="T60" fmla="*/ 285 w 436"/>
                    <a:gd name="T61" fmla="*/ 473 h 496"/>
                    <a:gd name="T62" fmla="*/ 300 w 436"/>
                    <a:gd name="T63" fmla="*/ 478 h 496"/>
                    <a:gd name="T64" fmla="*/ 329 w 436"/>
                    <a:gd name="T65" fmla="*/ 490 h 496"/>
                    <a:gd name="T66" fmla="*/ 360 w 436"/>
                    <a:gd name="T67" fmla="*/ 490 h 496"/>
                    <a:gd name="T68" fmla="*/ 397 w 436"/>
                    <a:gd name="T69" fmla="*/ 473 h 496"/>
                    <a:gd name="T70" fmla="*/ 423 w 436"/>
                    <a:gd name="T71" fmla="*/ 445 h 496"/>
                    <a:gd name="T72" fmla="*/ 435 w 436"/>
                    <a:gd name="T73" fmla="*/ 396 h 496"/>
                    <a:gd name="T74" fmla="*/ 431 w 436"/>
                    <a:gd name="T75" fmla="*/ 362 h 496"/>
                    <a:gd name="T76" fmla="*/ 411 w 436"/>
                    <a:gd name="T77" fmla="*/ 334 h 496"/>
                    <a:gd name="T78" fmla="*/ 377 w 436"/>
                    <a:gd name="T79" fmla="*/ 318 h 496"/>
                    <a:gd name="T80" fmla="*/ 335 w 436"/>
                    <a:gd name="T81" fmla="*/ 302 h 496"/>
                    <a:gd name="T82" fmla="*/ 282 w 436"/>
                    <a:gd name="T83" fmla="*/ 285 h 496"/>
                    <a:gd name="T84" fmla="*/ 240 w 436"/>
                    <a:gd name="T85" fmla="*/ 257 h 496"/>
                    <a:gd name="T86" fmla="*/ 221 w 436"/>
                    <a:gd name="T87" fmla="*/ 220 h 496"/>
                    <a:gd name="T88" fmla="*/ 219 w 436"/>
                    <a:gd name="T89" fmla="*/ 184 h 496"/>
                    <a:gd name="T90" fmla="*/ 229 w 436"/>
                    <a:gd name="T91" fmla="*/ 154 h 496"/>
                    <a:gd name="T92" fmla="*/ 257 w 436"/>
                    <a:gd name="T93" fmla="*/ 131 h 496"/>
                    <a:gd name="T94" fmla="*/ 282 w 436"/>
                    <a:gd name="T95" fmla="*/ 128 h 496"/>
                    <a:gd name="T96" fmla="*/ 300 w 436"/>
                    <a:gd name="T97" fmla="*/ 140 h 496"/>
                    <a:gd name="T98" fmla="*/ 310 w 436"/>
                    <a:gd name="T99" fmla="*/ 165 h 496"/>
                    <a:gd name="T100" fmla="*/ 310 w 436"/>
                    <a:gd name="T101" fmla="*/ 191 h 496"/>
                    <a:gd name="T102" fmla="*/ 295 w 436"/>
                    <a:gd name="T103" fmla="*/ 221 h 496"/>
                    <a:gd name="T104" fmla="*/ 261 w 436"/>
                    <a:gd name="T105" fmla="*/ 248 h 496"/>
                    <a:gd name="T106" fmla="*/ 224 w 436"/>
                    <a:gd name="T107" fmla="*/ 260 h 496"/>
                    <a:gd name="T108" fmla="*/ 158 w 436"/>
                    <a:gd name="T109" fmla="*/ 260 h 496"/>
                    <a:gd name="T110" fmla="*/ 118 w 436"/>
                    <a:gd name="T111" fmla="*/ 244 h 496"/>
                    <a:gd name="T112" fmla="*/ 68 w 436"/>
                    <a:gd name="T113" fmla="*/ 205 h 496"/>
                    <a:gd name="T114" fmla="*/ 36 w 436"/>
                    <a:gd name="T115" fmla="*/ 160 h 496"/>
                    <a:gd name="T116" fmla="*/ 11 w 436"/>
                    <a:gd name="T117" fmla="*/ 90 h 496"/>
                    <a:gd name="T118" fmla="*/ 5 w 436"/>
                    <a:gd name="T119" fmla="*/ 34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36" h="496">
                      <a:moveTo>
                        <a:pt x="4" y="4"/>
                      </a:moveTo>
                      <a:lnTo>
                        <a:pt x="3" y="13"/>
                      </a:lnTo>
                      <a:lnTo>
                        <a:pt x="1" y="23"/>
                      </a:lnTo>
                      <a:lnTo>
                        <a:pt x="0" y="39"/>
                      </a:lnTo>
                      <a:lnTo>
                        <a:pt x="0" y="56"/>
                      </a:lnTo>
                      <a:lnTo>
                        <a:pt x="0" y="63"/>
                      </a:lnTo>
                      <a:lnTo>
                        <a:pt x="1" y="71"/>
                      </a:lnTo>
                      <a:lnTo>
                        <a:pt x="4" y="86"/>
                      </a:lnTo>
                      <a:lnTo>
                        <a:pt x="7" y="101"/>
                      </a:lnTo>
                      <a:lnTo>
                        <a:pt x="12" y="118"/>
                      </a:lnTo>
                      <a:lnTo>
                        <a:pt x="18" y="136"/>
                      </a:lnTo>
                      <a:lnTo>
                        <a:pt x="30" y="164"/>
                      </a:lnTo>
                      <a:lnTo>
                        <a:pt x="37" y="177"/>
                      </a:lnTo>
                      <a:lnTo>
                        <a:pt x="40" y="183"/>
                      </a:lnTo>
                      <a:lnTo>
                        <a:pt x="44" y="188"/>
                      </a:lnTo>
                      <a:lnTo>
                        <a:pt x="53" y="198"/>
                      </a:lnTo>
                      <a:lnTo>
                        <a:pt x="57" y="204"/>
                      </a:lnTo>
                      <a:lnTo>
                        <a:pt x="62" y="210"/>
                      </a:lnTo>
                      <a:lnTo>
                        <a:pt x="72" y="220"/>
                      </a:lnTo>
                      <a:lnTo>
                        <a:pt x="85" y="230"/>
                      </a:lnTo>
                      <a:lnTo>
                        <a:pt x="98" y="240"/>
                      </a:lnTo>
                      <a:lnTo>
                        <a:pt x="112" y="248"/>
                      </a:lnTo>
                      <a:lnTo>
                        <a:pt x="119" y="251"/>
                      </a:lnTo>
                      <a:lnTo>
                        <a:pt x="125" y="254"/>
                      </a:lnTo>
                      <a:lnTo>
                        <a:pt x="139" y="260"/>
                      </a:lnTo>
                      <a:lnTo>
                        <a:pt x="153" y="264"/>
                      </a:lnTo>
                      <a:lnTo>
                        <a:pt x="167" y="267"/>
                      </a:lnTo>
                      <a:lnTo>
                        <a:pt x="175" y="267"/>
                      </a:lnTo>
                      <a:lnTo>
                        <a:pt x="182" y="267"/>
                      </a:lnTo>
                      <a:lnTo>
                        <a:pt x="190" y="267"/>
                      </a:lnTo>
                      <a:lnTo>
                        <a:pt x="199" y="267"/>
                      </a:lnTo>
                      <a:lnTo>
                        <a:pt x="210" y="265"/>
                      </a:lnTo>
                      <a:lnTo>
                        <a:pt x="218" y="264"/>
                      </a:lnTo>
                      <a:lnTo>
                        <a:pt x="228" y="262"/>
                      </a:lnTo>
                      <a:lnTo>
                        <a:pt x="236" y="261"/>
                      </a:lnTo>
                      <a:lnTo>
                        <a:pt x="245" y="258"/>
                      </a:lnTo>
                      <a:lnTo>
                        <a:pt x="253" y="254"/>
                      </a:lnTo>
                      <a:lnTo>
                        <a:pt x="260" y="250"/>
                      </a:lnTo>
                      <a:lnTo>
                        <a:pt x="268" y="244"/>
                      </a:lnTo>
                      <a:lnTo>
                        <a:pt x="282" y="231"/>
                      </a:lnTo>
                      <a:lnTo>
                        <a:pt x="289" y="225"/>
                      </a:lnTo>
                      <a:lnTo>
                        <a:pt x="295" y="218"/>
                      </a:lnTo>
                      <a:lnTo>
                        <a:pt x="299" y="212"/>
                      </a:lnTo>
                      <a:lnTo>
                        <a:pt x="302" y="204"/>
                      </a:lnTo>
                      <a:lnTo>
                        <a:pt x="303" y="200"/>
                      </a:lnTo>
                      <a:lnTo>
                        <a:pt x="304" y="195"/>
                      </a:lnTo>
                      <a:lnTo>
                        <a:pt x="304" y="191"/>
                      </a:lnTo>
                      <a:lnTo>
                        <a:pt x="304" y="187"/>
                      </a:lnTo>
                      <a:lnTo>
                        <a:pt x="304" y="170"/>
                      </a:lnTo>
                      <a:lnTo>
                        <a:pt x="303" y="163"/>
                      </a:lnTo>
                      <a:lnTo>
                        <a:pt x="302" y="155"/>
                      </a:lnTo>
                      <a:lnTo>
                        <a:pt x="299" y="150"/>
                      </a:lnTo>
                      <a:lnTo>
                        <a:pt x="295" y="144"/>
                      </a:lnTo>
                      <a:lnTo>
                        <a:pt x="289" y="138"/>
                      </a:lnTo>
                      <a:lnTo>
                        <a:pt x="282" y="136"/>
                      </a:lnTo>
                      <a:lnTo>
                        <a:pt x="276" y="133"/>
                      </a:lnTo>
                      <a:lnTo>
                        <a:pt x="271" y="133"/>
                      </a:lnTo>
                      <a:lnTo>
                        <a:pt x="267" y="131"/>
                      </a:lnTo>
                      <a:lnTo>
                        <a:pt x="261" y="133"/>
                      </a:lnTo>
                      <a:lnTo>
                        <a:pt x="251" y="136"/>
                      </a:lnTo>
                      <a:lnTo>
                        <a:pt x="240" y="141"/>
                      </a:lnTo>
                      <a:lnTo>
                        <a:pt x="233" y="146"/>
                      </a:lnTo>
                      <a:lnTo>
                        <a:pt x="228" y="151"/>
                      </a:lnTo>
                      <a:lnTo>
                        <a:pt x="224" y="158"/>
                      </a:lnTo>
                      <a:lnTo>
                        <a:pt x="219" y="164"/>
                      </a:lnTo>
                      <a:lnTo>
                        <a:pt x="217" y="173"/>
                      </a:lnTo>
                      <a:lnTo>
                        <a:pt x="215" y="180"/>
                      </a:lnTo>
                      <a:lnTo>
                        <a:pt x="214" y="188"/>
                      </a:lnTo>
                      <a:lnTo>
                        <a:pt x="213" y="198"/>
                      </a:lnTo>
                      <a:lnTo>
                        <a:pt x="213" y="207"/>
                      </a:lnTo>
                      <a:lnTo>
                        <a:pt x="214" y="215"/>
                      </a:lnTo>
                      <a:lnTo>
                        <a:pt x="215" y="224"/>
                      </a:lnTo>
                      <a:lnTo>
                        <a:pt x="217" y="231"/>
                      </a:lnTo>
                      <a:lnTo>
                        <a:pt x="221" y="240"/>
                      </a:lnTo>
                      <a:lnTo>
                        <a:pt x="224" y="247"/>
                      </a:lnTo>
                      <a:lnTo>
                        <a:pt x="229" y="254"/>
                      </a:lnTo>
                      <a:lnTo>
                        <a:pt x="235" y="261"/>
                      </a:lnTo>
                      <a:lnTo>
                        <a:pt x="239" y="264"/>
                      </a:lnTo>
                      <a:lnTo>
                        <a:pt x="242" y="268"/>
                      </a:lnTo>
                      <a:lnTo>
                        <a:pt x="250" y="274"/>
                      </a:lnTo>
                      <a:lnTo>
                        <a:pt x="265" y="284"/>
                      </a:lnTo>
                      <a:lnTo>
                        <a:pt x="276" y="289"/>
                      </a:lnTo>
                      <a:lnTo>
                        <a:pt x="288" y="294"/>
                      </a:lnTo>
                      <a:lnTo>
                        <a:pt x="308" y="301"/>
                      </a:lnTo>
                      <a:lnTo>
                        <a:pt x="329" y="307"/>
                      </a:lnTo>
                      <a:lnTo>
                        <a:pt x="340" y="309"/>
                      </a:lnTo>
                      <a:lnTo>
                        <a:pt x="352" y="315"/>
                      </a:lnTo>
                      <a:lnTo>
                        <a:pt x="361" y="318"/>
                      </a:lnTo>
                      <a:lnTo>
                        <a:pt x="371" y="322"/>
                      </a:lnTo>
                      <a:lnTo>
                        <a:pt x="388" y="328"/>
                      </a:lnTo>
                      <a:lnTo>
                        <a:pt x="395" y="331"/>
                      </a:lnTo>
                      <a:lnTo>
                        <a:pt x="403" y="335"/>
                      </a:lnTo>
                      <a:lnTo>
                        <a:pt x="410" y="341"/>
                      </a:lnTo>
                      <a:lnTo>
                        <a:pt x="416" y="349"/>
                      </a:lnTo>
                      <a:lnTo>
                        <a:pt x="421" y="358"/>
                      </a:lnTo>
                      <a:lnTo>
                        <a:pt x="425" y="366"/>
                      </a:lnTo>
                      <a:lnTo>
                        <a:pt x="428" y="375"/>
                      </a:lnTo>
                      <a:lnTo>
                        <a:pt x="429" y="384"/>
                      </a:lnTo>
                      <a:lnTo>
                        <a:pt x="431" y="392"/>
                      </a:lnTo>
                      <a:lnTo>
                        <a:pt x="429" y="401"/>
                      </a:lnTo>
                      <a:lnTo>
                        <a:pt x="429" y="411"/>
                      </a:lnTo>
                      <a:lnTo>
                        <a:pt x="427" y="421"/>
                      </a:lnTo>
                      <a:lnTo>
                        <a:pt x="424" y="431"/>
                      </a:lnTo>
                      <a:lnTo>
                        <a:pt x="421" y="441"/>
                      </a:lnTo>
                      <a:lnTo>
                        <a:pt x="418" y="445"/>
                      </a:lnTo>
                      <a:lnTo>
                        <a:pt x="417" y="449"/>
                      </a:lnTo>
                      <a:lnTo>
                        <a:pt x="411" y="458"/>
                      </a:lnTo>
                      <a:lnTo>
                        <a:pt x="406" y="465"/>
                      </a:lnTo>
                      <a:lnTo>
                        <a:pt x="399" y="470"/>
                      </a:lnTo>
                      <a:lnTo>
                        <a:pt x="392" y="478"/>
                      </a:lnTo>
                      <a:lnTo>
                        <a:pt x="382" y="483"/>
                      </a:lnTo>
                      <a:lnTo>
                        <a:pt x="368" y="490"/>
                      </a:lnTo>
                      <a:lnTo>
                        <a:pt x="361" y="493"/>
                      </a:lnTo>
                      <a:lnTo>
                        <a:pt x="354" y="495"/>
                      </a:lnTo>
                      <a:lnTo>
                        <a:pt x="347" y="496"/>
                      </a:lnTo>
                      <a:lnTo>
                        <a:pt x="340" y="496"/>
                      </a:lnTo>
                      <a:lnTo>
                        <a:pt x="332" y="496"/>
                      </a:lnTo>
                      <a:lnTo>
                        <a:pt x="324" y="495"/>
                      </a:lnTo>
                      <a:lnTo>
                        <a:pt x="311" y="490"/>
                      </a:lnTo>
                      <a:lnTo>
                        <a:pt x="304" y="489"/>
                      </a:lnTo>
                      <a:lnTo>
                        <a:pt x="300" y="486"/>
                      </a:lnTo>
                      <a:lnTo>
                        <a:pt x="295" y="482"/>
                      </a:lnTo>
                      <a:lnTo>
                        <a:pt x="289" y="479"/>
                      </a:lnTo>
                      <a:lnTo>
                        <a:pt x="285" y="473"/>
                      </a:lnTo>
                      <a:lnTo>
                        <a:pt x="279" y="469"/>
                      </a:lnTo>
                      <a:lnTo>
                        <a:pt x="285" y="465"/>
                      </a:lnTo>
                      <a:lnTo>
                        <a:pt x="295" y="475"/>
                      </a:lnTo>
                      <a:lnTo>
                        <a:pt x="300" y="478"/>
                      </a:lnTo>
                      <a:lnTo>
                        <a:pt x="306" y="482"/>
                      </a:lnTo>
                      <a:lnTo>
                        <a:pt x="310" y="485"/>
                      </a:lnTo>
                      <a:lnTo>
                        <a:pt x="317" y="486"/>
                      </a:lnTo>
                      <a:lnTo>
                        <a:pt x="329" y="490"/>
                      </a:lnTo>
                      <a:lnTo>
                        <a:pt x="338" y="492"/>
                      </a:lnTo>
                      <a:lnTo>
                        <a:pt x="346" y="492"/>
                      </a:lnTo>
                      <a:lnTo>
                        <a:pt x="353" y="492"/>
                      </a:lnTo>
                      <a:lnTo>
                        <a:pt x="360" y="490"/>
                      </a:lnTo>
                      <a:lnTo>
                        <a:pt x="374" y="486"/>
                      </a:lnTo>
                      <a:lnTo>
                        <a:pt x="381" y="483"/>
                      </a:lnTo>
                      <a:lnTo>
                        <a:pt x="388" y="479"/>
                      </a:lnTo>
                      <a:lnTo>
                        <a:pt x="397" y="473"/>
                      </a:lnTo>
                      <a:lnTo>
                        <a:pt x="404" y="466"/>
                      </a:lnTo>
                      <a:lnTo>
                        <a:pt x="411" y="461"/>
                      </a:lnTo>
                      <a:lnTo>
                        <a:pt x="417" y="453"/>
                      </a:lnTo>
                      <a:lnTo>
                        <a:pt x="423" y="445"/>
                      </a:lnTo>
                      <a:lnTo>
                        <a:pt x="427" y="436"/>
                      </a:lnTo>
                      <a:lnTo>
                        <a:pt x="429" y="426"/>
                      </a:lnTo>
                      <a:lnTo>
                        <a:pt x="432" y="416"/>
                      </a:lnTo>
                      <a:lnTo>
                        <a:pt x="435" y="396"/>
                      </a:lnTo>
                      <a:lnTo>
                        <a:pt x="436" y="388"/>
                      </a:lnTo>
                      <a:lnTo>
                        <a:pt x="435" y="379"/>
                      </a:lnTo>
                      <a:lnTo>
                        <a:pt x="434" y="371"/>
                      </a:lnTo>
                      <a:lnTo>
                        <a:pt x="431" y="362"/>
                      </a:lnTo>
                      <a:lnTo>
                        <a:pt x="427" y="354"/>
                      </a:lnTo>
                      <a:lnTo>
                        <a:pt x="421" y="345"/>
                      </a:lnTo>
                      <a:lnTo>
                        <a:pt x="416" y="337"/>
                      </a:lnTo>
                      <a:lnTo>
                        <a:pt x="411" y="334"/>
                      </a:lnTo>
                      <a:lnTo>
                        <a:pt x="409" y="331"/>
                      </a:lnTo>
                      <a:lnTo>
                        <a:pt x="400" y="327"/>
                      </a:lnTo>
                      <a:lnTo>
                        <a:pt x="393" y="324"/>
                      </a:lnTo>
                      <a:lnTo>
                        <a:pt x="377" y="318"/>
                      </a:lnTo>
                      <a:lnTo>
                        <a:pt x="367" y="314"/>
                      </a:lnTo>
                      <a:lnTo>
                        <a:pt x="357" y="311"/>
                      </a:lnTo>
                      <a:lnTo>
                        <a:pt x="346" y="305"/>
                      </a:lnTo>
                      <a:lnTo>
                        <a:pt x="335" y="302"/>
                      </a:lnTo>
                      <a:lnTo>
                        <a:pt x="314" y="297"/>
                      </a:lnTo>
                      <a:lnTo>
                        <a:pt x="303" y="294"/>
                      </a:lnTo>
                      <a:lnTo>
                        <a:pt x="293" y="289"/>
                      </a:lnTo>
                      <a:lnTo>
                        <a:pt x="282" y="285"/>
                      </a:lnTo>
                      <a:lnTo>
                        <a:pt x="271" y="279"/>
                      </a:lnTo>
                      <a:lnTo>
                        <a:pt x="256" y="270"/>
                      </a:lnTo>
                      <a:lnTo>
                        <a:pt x="247" y="264"/>
                      </a:lnTo>
                      <a:lnTo>
                        <a:pt x="240" y="257"/>
                      </a:lnTo>
                      <a:lnTo>
                        <a:pt x="229" y="242"/>
                      </a:lnTo>
                      <a:lnTo>
                        <a:pt x="226" y="235"/>
                      </a:lnTo>
                      <a:lnTo>
                        <a:pt x="222" y="227"/>
                      </a:lnTo>
                      <a:lnTo>
                        <a:pt x="221" y="220"/>
                      </a:lnTo>
                      <a:lnTo>
                        <a:pt x="219" y="211"/>
                      </a:lnTo>
                      <a:lnTo>
                        <a:pt x="218" y="203"/>
                      </a:lnTo>
                      <a:lnTo>
                        <a:pt x="218" y="194"/>
                      </a:lnTo>
                      <a:lnTo>
                        <a:pt x="219" y="184"/>
                      </a:lnTo>
                      <a:lnTo>
                        <a:pt x="221" y="175"/>
                      </a:lnTo>
                      <a:lnTo>
                        <a:pt x="222" y="168"/>
                      </a:lnTo>
                      <a:lnTo>
                        <a:pt x="225" y="160"/>
                      </a:lnTo>
                      <a:lnTo>
                        <a:pt x="229" y="154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46" y="137"/>
                      </a:lnTo>
                      <a:lnTo>
                        <a:pt x="257" y="131"/>
                      </a:lnTo>
                      <a:lnTo>
                        <a:pt x="267" y="128"/>
                      </a:lnTo>
                      <a:lnTo>
                        <a:pt x="272" y="127"/>
                      </a:lnTo>
                      <a:lnTo>
                        <a:pt x="276" y="128"/>
                      </a:lnTo>
                      <a:lnTo>
                        <a:pt x="282" y="128"/>
                      </a:lnTo>
                      <a:lnTo>
                        <a:pt x="288" y="131"/>
                      </a:lnTo>
                      <a:lnTo>
                        <a:pt x="295" y="134"/>
                      </a:lnTo>
                      <a:lnTo>
                        <a:pt x="297" y="137"/>
                      </a:lnTo>
                      <a:lnTo>
                        <a:pt x="300" y="140"/>
                      </a:lnTo>
                      <a:lnTo>
                        <a:pt x="304" y="146"/>
                      </a:lnTo>
                      <a:lnTo>
                        <a:pt x="307" y="151"/>
                      </a:lnTo>
                      <a:lnTo>
                        <a:pt x="308" y="158"/>
                      </a:lnTo>
                      <a:lnTo>
                        <a:pt x="310" y="165"/>
                      </a:lnTo>
                      <a:lnTo>
                        <a:pt x="310" y="174"/>
                      </a:lnTo>
                      <a:lnTo>
                        <a:pt x="310" y="183"/>
                      </a:lnTo>
                      <a:lnTo>
                        <a:pt x="310" y="187"/>
                      </a:lnTo>
                      <a:lnTo>
                        <a:pt x="310" y="191"/>
                      </a:lnTo>
                      <a:lnTo>
                        <a:pt x="307" y="200"/>
                      </a:lnTo>
                      <a:lnTo>
                        <a:pt x="304" y="208"/>
                      </a:lnTo>
                      <a:lnTo>
                        <a:pt x="300" y="214"/>
                      </a:lnTo>
                      <a:lnTo>
                        <a:pt x="295" y="221"/>
                      </a:lnTo>
                      <a:lnTo>
                        <a:pt x="288" y="227"/>
                      </a:lnTo>
                      <a:lnTo>
                        <a:pt x="274" y="240"/>
                      </a:lnTo>
                      <a:lnTo>
                        <a:pt x="265" y="245"/>
                      </a:lnTo>
                      <a:lnTo>
                        <a:pt x="261" y="248"/>
                      </a:lnTo>
                      <a:lnTo>
                        <a:pt x="258" y="250"/>
                      </a:lnTo>
                      <a:lnTo>
                        <a:pt x="250" y="254"/>
                      </a:lnTo>
                      <a:lnTo>
                        <a:pt x="242" y="257"/>
                      </a:lnTo>
                      <a:lnTo>
                        <a:pt x="224" y="260"/>
                      </a:lnTo>
                      <a:lnTo>
                        <a:pt x="204" y="262"/>
                      </a:lnTo>
                      <a:lnTo>
                        <a:pt x="187" y="262"/>
                      </a:lnTo>
                      <a:lnTo>
                        <a:pt x="172" y="262"/>
                      </a:lnTo>
                      <a:lnTo>
                        <a:pt x="158" y="260"/>
                      </a:lnTo>
                      <a:lnTo>
                        <a:pt x="144" y="255"/>
                      </a:lnTo>
                      <a:lnTo>
                        <a:pt x="137" y="252"/>
                      </a:lnTo>
                      <a:lnTo>
                        <a:pt x="130" y="250"/>
                      </a:lnTo>
                      <a:lnTo>
                        <a:pt x="118" y="244"/>
                      </a:lnTo>
                      <a:lnTo>
                        <a:pt x="104" y="235"/>
                      </a:lnTo>
                      <a:lnTo>
                        <a:pt x="90" y="225"/>
                      </a:lnTo>
                      <a:lnTo>
                        <a:pt x="78" y="215"/>
                      </a:lnTo>
                      <a:lnTo>
                        <a:pt x="68" y="205"/>
                      </a:lnTo>
                      <a:lnTo>
                        <a:pt x="58" y="194"/>
                      </a:lnTo>
                      <a:lnTo>
                        <a:pt x="50" y="184"/>
                      </a:lnTo>
                      <a:lnTo>
                        <a:pt x="43" y="173"/>
                      </a:lnTo>
                      <a:lnTo>
                        <a:pt x="36" y="160"/>
                      </a:lnTo>
                      <a:lnTo>
                        <a:pt x="23" y="131"/>
                      </a:lnTo>
                      <a:lnTo>
                        <a:pt x="18" y="114"/>
                      </a:lnTo>
                      <a:lnTo>
                        <a:pt x="12" y="97"/>
                      </a:lnTo>
                      <a:lnTo>
                        <a:pt x="11" y="90"/>
                      </a:lnTo>
                      <a:lnTo>
                        <a:pt x="9" y="81"/>
                      </a:lnTo>
                      <a:lnTo>
                        <a:pt x="7" y="67"/>
                      </a:lnTo>
                      <a:lnTo>
                        <a:pt x="5" y="51"/>
                      </a:lnTo>
                      <a:lnTo>
                        <a:pt x="5" y="34"/>
                      </a:lnTo>
                      <a:lnTo>
                        <a:pt x="7" y="19"/>
                      </a:lnTo>
                      <a:lnTo>
                        <a:pt x="9" y="0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3" name="Freeform 91"/>
                <p:cNvSpPr>
                  <a:spLocks/>
                </p:cNvSpPr>
                <p:nvPr/>
              </p:nvSpPr>
              <p:spPr bwMode="auto">
                <a:xfrm>
                  <a:off x="2814" y="3327"/>
                  <a:ext cx="24" cy="133"/>
                </a:xfrm>
                <a:custGeom>
                  <a:avLst/>
                  <a:gdLst>
                    <a:gd name="T0" fmla="*/ 10 w 24"/>
                    <a:gd name="T1" fmla="*/ 1 h 133"/>
                    <a:gd name="T2" fmla="*/ 8 w 24"/>
                    <a:gd name="T3" fmla="*/ 11 h 133"/>
                    <a:gd name="T4" fmla="*/ 7 w 24"/>
                    <a:gd name="T5" fmla="*/ 20 h 133"/>
                    <a:gd name="T6" fmla="*/ 6 w 24"/>
                    <a:gd name="T7" fmla="*/ 36 h 133"/>
                    <a:gd name="T8" fmla="*/ 6 w 24"/>
                    <a:gd name="T9" fmla="*/ 53 h 133"/>
                    <a:gd name="T10" fmla="*/ 6 w 24"/>
                    <a:gd name="T11" fmla="*/ 60 h 133"/>
                    <a:gd name="T12" fmla="*/ 7 w 24"/>
                    <a:gd name="T13" fmla="*/ 67 h 133"/>
                    <a:gd name="T14" fmla="*/ 10 w 24"/>
                    <a:gd name="T15" fmla="*/ 83 h 133"/>
                    <a:gd name="T16" fmla="*/ 12 w 24"/>
                    <a:gd name="T17" fmla="*/ 98 h 133"/>
                    <a:gd name="T18" fmla="*/ 18 w 24"/>
                    <a:gd name="T19" fmla="*/ 114 h 133"/>
                    <a:gd name="T20" fmla="*/ 24 w 24"/>
                    <a:gd name="T21" fmla="*/ 131 h 133"/>
                    <a:gd name="T22" fmla="*/ 18 w 24"/>
                    <a:gd name="T23" fmla="*/ 133 h 133"/>
                    <a:gd name="T24" fmla="*/ 12 w 24"/>
                    <a:gd name="T25" fmla="*/ 115 h 133"/>
                    <a:gd name="T26" fmla="*/ 7 w 24"/>
                    <a:gd name="T27" fmla="*/ 100 h 133"/>
                    <a:gd name="T28" fmla="*/ 3 w 24"/>
                    <a:gd name="T29" fmla="*/ 84 h 133"/>
                    <a:gd name="T30" fmla="*/ 1 w 24"/>
                    <a:gd name="T31" fmla="*/ 68 h 133"/>
                    <a:gd name="T32" fmla="*/ 0 w 24"/>
                    <a:gd name="T33" fmla="*/ 60 h 133"/>
                    <a:gd name="T34" fmla="*/ 0 w 24"/>
                    <a:gd name="T35" fmla="*/ 53 h 133"/>
                    <a:gd name="T36" fmla="*/ 0 w 24"/>
                    <a:gd name="T37" fmla="*/ 36 h 133"/>
                    <a:gd name="T38" fmla="*/ 1 w 24"/>
                    <a:gd name="T39" fmla="*/ 18 h 133"/>
                    <a:gd name="T40" fmla="*/ 3 w 24"/>
                    <a:gd name="T41" fmla="*/ 10 h 133"/>
                    <a:gd name="T42" fmla="*/ 4 w 24"/>
                    <a:gd name="T43" fmla="*/ 0 h 133"/>
                    <a:gd name="T44" fmla="*/ 10 w 24"/>
                    <a:gd name="T45" fmla="*/ 1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133">
                      <a:moveTo>
                        <a:pt x="10" y="1"/>
                      </a:moveTo>
                      <a:lnTo>
                        <a:pt x="8" y="11"/>
                      </a:lnTo>
                      <a:lnTo>
                        <a:pt x="7" y="20"/>
                      </a:lnTo>
                      <a:lnTo>
                        <a:pt x="6" y="36"/>
                      </a:lnTo>
                      <a:lnTo>
                        <a:pt x="6" y="53"/>
                      </a:lnTo>
                      <a:lnTo>
                        <a:pt x="6" y="60"/>
                      </a:lnTo>
                      <a:lnTo>
                        <a:pt x="7" y="67"/>
                      </a:lnTo>
                      <a:lnTo>
                        <a:pt x="10" y="83"/>
                      </a:lnTo>
                      <a:lnTo>
                        <a:pt x="12" y="98"/>
                      </a:lnTo>
                      <a:lnTo>
                        <a:pt x="18" y="114"/>
                      </a:lnTo>
                      <a:lnTo>
                        <a:pt x="24" y="131"/>
                      </a:lnTo>
                      <a:lnTo>
                        <a:pt x="18" y="133"/>
                      </a:lnTo>
                      <a:lnTo>
                        <a:pt x="12" y="115"/>
                      </a:lnTo>
                      <a:lnTo>
                        <a:pt x="7" y="100"/>
                      </a:lnTo>
                      <a:lnTo>
                        <a:pt x="3" y="84"/>
                      </a:lnTo>
                      <a:lnTo>
                        <a:pt x="1" y="68"/>
                      </a:lnTo>
                      <a:lnTo>
                        <a:pt x="0" y="60"/>
                      </a:lnTo>
                      <a:lnTo>
                        <a:pt x="0" y="53"/>
                      </a:lnTo>
                      <a:lnTo>
                        <a:pt x="0" y="36"/>
                      </a:lnTo>
                      <a:lnTo>
                        <a:pt x="1" y="18"/>
                      </a:lnTo>
                      <a:lnTo>
                        <a:pt x="3" y="10"/>
                      </a:lnTo>
                      <a:lnTo>
                        <a:pt x="4" y="0"/>
                      </a:lnTo>
                      <a:lnTo>
                        <a:pt x="1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4" name="Freeform 92"/>
                <p:cNvSpPr>
                  <a:spLocks/>
                </p:cNvSpPr>
                <p:nvPr/>
              </p:nvSpPr>
              <p:spPr bwMode="auto">
                <a:xfrm>
                  <a:off x="2832" y="3458"/>
                  <a:ext cx="72" cy="97"/>
                </a:xfrm>
                <a:custGeom>
                  <a:avLst/>
                  <a:gdLst>
                    <a:gd name="T0" fmla="*/ 6 w 72"/>
                    <a:gd name="T1" fmla="*/ 0 h 97"/>
                    <a:gd name="T2" fmla="*/ 18 w 72"/>
                    <a:gd name="T3" fmla="*/ 29 h 97"/>
                    <a:gd name="T4" fmla="*/ 25 w 72"/>
                    <a:gd name="T5" fmla="*/ 41 h 97"/>
                    <a:gd name="T6" fmla="*/ 28 w 72"/>
                    <a:gd name="T7" fmla="*/ 46 h 97"/>
                    <a:gd name="T8" fmla="*/ 32 w 72"/>
                    <a:gd name="T9" fmla="*/ 51 h 97"/>
                    <a:gd name="T10" fmla="*/ 39 w 72"/>
                    <a:gd name="T11" fmla="*/ 63 h 97"/>
                    <a:gd name="T12" fmla="*/ 45 w 72"/>
                    <a:gd name="T13" fmla="*/ 69 h 97"/>
                    <a:gd name="T14" fmla="*/ 49 w 72"/>
                    <a:gd name="T15" fmla="*/ 73 h 97"/>
                    <a:gd name="T16" fmla="*/ 60 w 72"/>
                    <a:gd name="T17" fmla="*/ 83 h 97"/>
                    <a:gd name="T18" fmla="*/ 72 w 72"/>
                    <a:gd name="T19" fmla="*/ 93 h 97"/>
                    <a:gd name="T20" fmla="*/ 68 w 72"/>
                    <a:gd name="T21" fmla="*/ 97 h 97"/>
                    <a:gd name="T22" fmla="*/ 56 w 72"/>
                    <a:gd name="T23" fmla="*/ 87 h 97"/>
                    <a:gd name="T24" fmla="*/ 45 w 72"/>
                    <a:gd name="T25" fmla="*/ 77 h 97"/>
                    <a:gd name="T26" fmla="*/ 40 w 72"/>
                    <a:gd name="T27" fmla="*/ 73 h 97"/>
                    <a:gd name="T28" fmla="*/ 35 w 72"/>
                    <a:gd name="T29" fmla="*/ 67 h 97"/>
                    <a:gd name="T30" fmla="*/ 26 w 72"/>
                    <a:gd name="T31" fmla="*/ 56 h 97"/>
                    <a:gd name="T32" fmla="*/ 24 w 72"/>
                    <a:gd name="T33" fmla="*/ 50 h 97"/>
                    <a:gd name="T34" fmla="*/ 20 w 72"/>
                    <a:gd name="T35" fmla="*/ 44 h 97"/>
                    <a:gd name="T36" fmla="*/ 13 w 72"/>
                    <a:gd name="T37" fmla="*/ 31 h 97"/>
                    <a:gd name="T38" fmla="*/ 0 w 72"/>
                    <a:gd name="T39" fmla="*/ 2 h 97"/>
                    <a:gd name="T40" fmla="*/ 6 w 72"/>
                    <a:gd name="T41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97">
                      <a:moveTo>
                        <a:pt x="6" y="0"/>
                      </a:moveTo>
                      <a:lnTo>
                        <a:pt x="18" y="29"/>
                      </a:lnTo>
                      <a:lnTo>
                        <a:pt x="25" y="41"/>
                      </a:lnTo>
                      <a:lnTo>
                        <a:pt x="28" y="46"/>
                      </a:lnTo>
                      <a:lnTo>
                        <a:pt x="32" y="51"/>
                      </a:lnTo>
                      <a:lnTo>
                        <a:pt x="39" y="63"/>
                      </a:lnTo>
                      <a:lnTo>
                        <a:pt x="45" y="69"/>
                      </a:lnTo>
                      <a:lnTo>
                        <a:pt x="49" y="73"/>
                      </a:lnTo>
                      <a:lnTo>
                        <a:pt x="60" y="83"/>
                      </a:lnTo>
                      <a:lnTo>
                        <a:pt x="72" y="93"/>
                      </a:lnTo>
                      <a:lnTo>
                        <a:pt x="68" y="97"/>
                      </a:lnTo>
                      <a:lnTo>
                        <a:pt x="56" y="87"/>
                      </a:lnTo>
                      <a:lnTo>
                        <a:pt x="45" y="77"/>
                      </a:lnTo>
                      <a:lnTo>
                        <a:pt x="40" y="73"/>
                      </a:lnTo>
                      <a:lnTo>
                        <a:pt x="35" y="67"/>
                      </a:lnTo>
                      <a:lnTo>
                        <a:pt x="26" y="56"/>
                      </a:lnTo>
                      <a:lnTo>
                        <a:pt x="24" y="50"/>
                      </a:lnTo>
                      <a:lnTo>
                        <a:pt x="20" y="44"/>
                      </a:lnTo>
                      <a:lnTo>
                        <a:pt x="13" y="31"/>
                      </a:lnTo>
                      <a:lnTo>
                        <a:pt x="0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5" name="Freeform 93"/>
                <p:cNvSpPr>
                  <a:spLocks/>
                </p:cNvSpPr>
                <p:nvPr/>
              </p:nvSpPr>
              <p:spPr bwMode="auto">
                <a:xfrm>
                  <a:off x="2832" y="3458"/>
                  <a:ext cx="6" cy="2"/>
                </a:xfrm>
                <a:custGeom>
                  <a:avLst/>
                  <a:gdLst>
                    <a:gd name="T0" fmla="*/ 0 w 6"/>
                    <a:gd name="T1" fmla="*/ 2 h 2"/>
                    <a:gd name="T2" fmla="*/ 6 w 6"/>
                    <a:gd name="T3" fmla="*/ 0 h 2"/>
                    <a:gd name="T4" fmla="*/ 0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0" y="2"/>
                      </a:moveTo>
                      <a:lnTo>
                        <a:pt x="6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6" name="Freeform 94"/>
                <p:cNvSpPr>
                  <a:spLocks/>
                </p:cNvSpPr>
                <p:nvPr/>
              </p:nvSpPr>
              <p:spPr bwMode="auto">
                <a:xfrm>
                  <a:off x="2900" y="3551"/>
                  <a:ext cx="116" cy="43"/>
                </a:xfrm>
                <a:custGeom>
                  <a:avLst/>
                  <a:gdLst>
                    <a:gd name="T0" fmla="*/ 4 w 116"/>
                    <a:gd name="T1" fmla="*/ 0 h 43"/>
                    <a:gd name="T2" fmla="*/ 17 w 116"/>
                    <a:gd name="T3" fmla="*/ 10 h 43"/>
                    <a:gd name="T4" fmla="*/ 31 w 116"/>
                    <a:gd name="T5" fmla="*/ 18 h 43"/>
                    <a:gd name="T6" fmla="*/ 38 w 116"/>
                    <a:gd name="T7" fmla="*/ 21 h 43"/>
                    <a:gd name="T8" fmla="*/ 43 w 116"/>
                    <a:gd name="T9" fmla="*/ 24 h 43"/>
                    <a:gd name="T10" fmla="*/ 56 w 116"/>
                    <a:gd name="T11" fmla="*/ 30 h 43"/>
                    <a:gd name="T12" fmla="*/ 70 w 116"/>
                    <a:gd name="T13" fmla="*/ 34 h 43"/>
                    <a:gd name="T14" fmla="*/ 84 w 116"/>
                    <a:gd name="T15" fmla="*/ 37 h 43"/>
                    <a:gd name="T16" fmla="*/ 92 w 116"/>
                    <a:gd name="T17" fmla="*/ 37 h 43"/>
                    <a:gd name="T18" fmla="*/ 99 w 116"/>
                    <a:gd name="T19" fmla="*/ 37 h 43"/>
                    <a:gd name="T20" fmla="*/ 107 w 116"/>
                    <a:gd name="T21" fmla="*/ 37 h 43"/>
                    <a:gd name="T22" fmla="*/ 116 w 116"/>
                    <a:gd name="T23" fmla="*/ 37 h 43"/>
                    <a:gd name="T24" fmla="*/ 116 w 116"/>
                    <a:gd name="T25" fmla="*/ 43 h 43"/>
                    <a:gd name="T26" fmla="*/ 107 w 116"/>
                    <a:gd name="T27" fmla="*/ 43 h 43"/>
                    <a:gd name="T28" fmla="*/ 99 w 116"/>
                    <a:gd name="T29" fmla="*/ 43 h 43"/>
                    <a:gd name="T30" fmla="*/ 91 w 116"/>
                    <a:gd name="T31" fmla="*/ 43 h 43"/>
                    <a:gd name="T32" fmla="*/ 84 w 116"/>
                    <a:gd name="T33" fmla="*/ 43 h 43"/>
                    <a:gd name="T34" fmla="*/ 68 w 116"/>
                    <a:gd name="T35" fmla="*/ 40 h 43"/>
                    <a:gd name="T36" fmla="*/ 54 w 116"/>
                    <a:gd name="T37" fmla="*/ 35 h 43"/>
                    <a:gd name="T38" fmla="*/ 42 w 116"/>
                    <a:gd name="T39" fmla="*/ 30 h 43"/>
                    <a:gd name="T40" fmla="*/ 35 w 116"/>
                    <a:gd name="T41" fmla="*/ 27 h 43"/>
                    <a:gd name="T42" fmla="*/ 28 w 116"/>
                    <a:gd name="T43" fmla="*/ 24 h 43"/>
                    <a:gd name="T44" fmla="*/ 14 w 116"/>
                    <a:gd name="T45" fmla="*/ 14 h 43"/>
                    <a:gd name="T46" fmla="*/ 0 w 116"/>
                    <a:gd name="T47" fmla="*/ 4 h 43"/>
                    <a:gd name="T48" fmla="*/ 4 w 116"/>
                    <a:gd name="T4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6" h="43">
                      <a:moveTo>
                        <a:pt x="4" y="0"/>
                      </a:moveTo>
                      <a:lnTo>
                        <a:pt x="17" y="10"/>
                      </a:lnTo>
                      <a:lnTo>
                        <a:pt x="31" y="18"/>
                      </a:lnTo>
                      <a:lnTo>
                        <a:pt x="38" y="21"/>
                      </a:lnTo>
                      <a:lnTo>
                        <a:pt x="43" y="24"/>
                      </a:lnTo>
                      <a:lnTo>
                        <a:pt x="56" y="30"/>
                      </a:lnTo>
                      <a:lnTo>
                        <a:pt x="70" y="34"/>
                      </a:lnTo>
                      <a:lnTo>
                        <a:pt x="84" y="37"/>
                      </a:lnTo>
                      <a:lnTo>
                        <a:pt x="92" y="37"/>
                      </a:lnTo>
                      <a:lnTo>
                        <a:pt x="99" y="37"/>
                      </a:lnTo>
                      <a:lnTo>
                        <a:pt x="107" y="37"/>
                      </a:lnTo>
                      <a:lnTo>
                        <a:pt x="116" y="37"/>
                      </a:lnTo>
                      <a:lnTo>
                        <a:pt x="116" y="43"/>
                      </a:lnTo>
                      <a:lnTo>
                        <a:pt x="107" y="43"/>
                      </a:lnTo>
                      <a:lnTo>
                        <a:pt x="99" y="43"/>
                      </a:lnTo>
                      <a:lnTo>
                        <a:pt x="91" y="43"/>
                      </a:lnTo>
                      <a:lnTo>
                        <a:pt x="84" y="43"/>
                      </a:lnTo>
                      <a:lnTo>
                        <a:pt x="68" y="40"/>
                      </a:lnTo>
                      <a:lnTo>
                        <a:pt x="54" y="35"/>
                      </a:lnTo>
                      <a:lnTo>
                        <a:pt x="42" y="30"/>
                      </a:lnTo>
                      <a:lnTo>
                        <a:pt x="35" y="27"/>
                      </a:lnTo>
                      <a:lnTo>
                        <a:pt x="28" y="24"/>
                      </a:lnTo>
                      <a:lnTo>
                        <a:pt x="14" y="14"/>
                      </a:ln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7" name="Freeform 95"/>
                <p:cNvSpPr>
                  <a:spLocks/>
                </p:cNvSpPr>
                <p:nvPr/>
              </p:nvSpPr>
              <p:spPr bwMode="auto">
                <a:xfrm>
                  <a:off x="2900" y="3551"/>
                  <a:ext cx="4" cy="4"/>
                </a:xfrm>
                <a:custGeom>
                  <a:avLst/>
                  <a:gdLst>
                    <a:gd name="T0" fmla="*/ 0 w 4"/>
                    <a:gd name="T1" fmla="*/ 4 h 4"/>
                    <a:gd name="T2" fmla="*/ 4 w 4"/>
                    <a:gd name="T3" fmla="*/ 0 h 4"/>
                    <a:gd name="T4" fmla="*/ 0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lnTo>
                        <a:pt x="4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8" name="Freeform 96"/>
                <p:cNvSpPr>
                  <a:spLocks/>
                </p:cNvSpPr>
                <p:nvPr/>
              </p:nvSpPr>
              <p:spPr bwMode="auto">
                <a:xfrm>
                  <a:off x="3016" y="3565"/>
                  <a:ext cx="72" cy="29"/>
                </a:xfrm>
                <a:custGeom>
                  <a:avLst/>
                  <a:gdLst>
                    <a:gd name="T0" fmla="*/ 0 w 72"/>
                    <a:gd name="T1" fmla="*/ 23 h 29"/>
                    <a:gd name="T2" fmla="*/ 11 w 72"/>
                    <a:gd name="T3" fmla="*/ 21 h 29"/>
                    <a:gd name="T4" fmla="*/ 19 w 72"/>
                    <a:gd name="T5" fmla="*/ 20 h 29"/>
                    <a:gd name="T6" fmla="*/ 29 w 72"/>
                    <a:gd name="T7" fmla="*/ 19 h 29"/>
                    <a:gd name="T8" fmla="*/ 36 w 72"/>
                    <a:gd name="T9" fmla="*/ 17 h 29"/>
                    <a:gd name="T10" fmla="*/ 44 w 72"/>
                    <a:gd name="T11" fmla="*/ 14 h 29"/>
                    <a:gd name="T12" fmla="*/ 52 w 72"/>
                    <a:gd name="T13" fmla="*/ 11 h 29"/>
                    <a:gd name="T14" fmla="*/ 59 w 72"/>
                    <a:gd name="T15" fmla="*/ 6 h 29"/>
                    <a:gd name="T16" fmla="*/ 68 w 72"/>
                    <a:gd name="T17" fmla="*/ 0 h 29"/>
                    <a:gd name="T18" fmla="*/ 72 w 72"/>
                    <a:gd name="T19" fmla="*/ 4 h 29"/>
                    <a:gd name="T20" fmla="*/ 64 w 72"/>
                    <a:gd name="T21" fmla="*/ 11 h 29"/>
                    <a:gd name="T22" fmla="*/ 55 w 72"/>
                    <a:gd name="T23" fmla="*/ 16 h 29"/>
                    <a:gd name="T24" fmla="*/ 47 w 72"/>
                    <a:gd name="T25" fmla="*/ 20 h 29"/>
                    <a:gd name="T26" fmla="*/ 37 w 72"/>
                    <a:gd name="T27" fmla="*/ 23 h 29"/>
                    <a:gd name="T28" fmla="*/ 29 w 72"/>
                    <a:gd name="T29" fmla="*/ 26 h 29"/>
                    <a:gd name="T30" fmla="*/ 20 w 72"/>
                    <a:gd name="T31" fmla="*/ 27 h 29"/>
                    <a:gd name="T32" fmla="*/ 11 w 72"/>
                    <a:gd name="T33" fmla="*/ 27 h 29"/>
                    <a:gd name="T34" fmla="*/ 1 w 72"/>
                    <a:gd name="T35" fmla="*/ 29 h 29"/>
                    <a:gd name="T36" fmla="*/ 0 w 72"/>
                    <a:gd name="T37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2" h="29">
                      <a:moveTo>
                        <a:pt x="0" y="23"/>
                      </a:moveTo>
                      <a:lnTo>
                        <a:pt x="11" y="21"/>
                      </a:lnTo>
                      <a:lnTo>
                        <a:pt x="19" y="20"/>
                      </a:lnTo>
                      <a:lnTo>
                        <a:pt x="29" y="19"/>
                      </a:lnTo>
                      <a:lnTo>
                        <a:pt x="36" y="17"/>
                      </a:lnTo>
                      <a:lnTo>
                        <a:pt x="44" y="14"/>
                      </a:lnTo>
                      <a:lnTo>
                        <a:pt x="52" y="11"/>
                      </a:lnTo>
                      <a:lnTo>
                        <a:pt x="59" y="6"/>
                      </a:lnTo>
                      <a:lnTo>
                        <a:pt x="68" y="0"/>
                      </a:lnTo>
                      <a:lnTo>
                        <a:pt x="72" y="4"/>
                      </a:lnTo>
                      <a:lnTo>
                        <a:pt x="64" y="11"/>
                      </a:lnTo>
                      <a:lnTo>
                        <a:pt x="55" y="16"/>
                      </a:lnTo>
                      <a:lnTo>
                        <a:pt x="47" y="20"/>
                      </a:lnTo>
                      <a:lnTo>
                        <a:pt x="37" y="23"/>
                      </a:lnTo>
                      <a:lnTo>
                        <a:pt x="29" y="26"/>
                      </a:lnTo>
                      <a:lnTo>
                        <a:pt x="20" y="27"/>
                      </a:lnTo>
                      <a:lnTo>
                        <a:pt x="11" y="27"/>
                      </a:lnTo>
                      <a:lnTo>
                        <a:pt x="1" y="29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49" name="Freeform 97"/>
                <p:cNvSpPr>
                  <a:spLocks/>
                </p:cNvSpPr>
                <p:nvPr/>
              </p:nvSpPr>
              <p:spPr bwMode="auto">
                <a:xfrm>
                  <a:off x="3016" y="3588"/>
                  <a:ext cx="1" cy="6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6 h 6"/>
                    <a:gd name="T4" fmla="*/ 0 w 1"/>
                    <a:gd name="T5" fmla="*/ 0 h 6"/>
                    <a:gd name="T6" fmla="*/ 0 w 1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lnTo>
                        <a:pt x="1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0" name="Freeform 98"/>
                <p:cNvSpPr>
                  <a:spLocks/>
                </p:cNvSpPr>
                <p:nvPr/>
              </p:nvSpPr>
              <p:spPr bwMode="auto">
                <a:xfrm>
                  <a:off x="3084" y="3509"/>
                  <a:ext cx="40" cy="60"/>
                </a:xfrm>
                <a:custGeom>
                  <a:avLst/>
                  <a:gdLst>
                    <a:gd name="T0" fmla="*/ 0 w 40"/>
                    <a:gd name="T1" fmla="*/ 56 h 60"/>
                    <a:gd name="T2" fmla="*/ 14 w 40"/>
                    <a:gd name="T3" fmla="*/ 45 h 60"/>
                    <a:gd name="T4" fmla="*/ 19 w 40"/>
                    <a:gd name="T5" fmla="*/ 37 h 60"/>
                    <a:gd name="T6" fmla="*/ 25 w 40"/>
                    <a:gd name="T7" fmla="*/ 32 h 60"/>
                    <a:gd name="T8" fmla="*/ 29 w 40"/>
                    <a:gd name="T9" fmla="*/ 26 h 60"/>
                    <a:gd name="T10" fmla="*/ 32 w 40"/>
                    <a:gd name="T11" fmla="*/ 18 h 60"/>
                    <a:gd name="T12" fmla="*/ 33 w 40"/>
                    <a:gd name="T13" fmla="*/ 15 h 60"/>
                    <a:gd name="T14" fmla="*/ 35 w 40"/>
                    <a:gd name="T15" fmla="*/ 10 h 60"/>
                    <a:gd name="T16" fmla="*/ 35 w 40"/>
                    <a:gd name="T17" fmla="*/ 6 h 60"/>
                    <a:gd name="T18" fmla="*/ 35 w 40"/>
                    <a:gd name="T19" fmla="*/ 0 h 60"/>
                    <a:gd name="T20" fmla="*/ 40 w 40"/>
                    <a:gd name="T21" fmla="*/ 2 h 60"/>
                    <a:gd name="T22" fmla="*/ 40 w 40"/>
                    <a:gd name="T23" fmla="*/ 8 h 60"/>
                    <a:gd name="T24" fmla="*/ 40 w 40"/>
                    <a:gd name="T25" fmla="*/ 12 h 60"/>
                    <a:gd name="T26" fmla="*/ 39 w 40"/>
                    <a:gd name="T27" fmla="*/ 16 h 60"/>
                    <a:gd name="T28" fmla="*/ 37 w 40"/>
                    <a:gd name="T29" fmla="*/ 20 h 60"/>
                    <a:gd name="T30" fmla="*/ 33 w 40"/>
                    <a:gd name="T31" fmla="*/ 29 h 60"/>
                    <a:gd name="T32" fmla="*/ 29 w 40"/>
                    <a:gd name="T33" fmla="*/ 36 h 60"/>
                    <a:gd name="T34" fmla="*/ 23 w 40"/>
                    <a:gd name="T35" fmla="*/ 42 h 60"/>
                    <a:gd name="T36" fmla="*/ 18 w 40"/>
                    <a:gd name="T37" fmla="*/ 49 h 60"/>
                    <a:gd name="T38" fmla="*/ 4 w 40"/>
                    <a:gd name="T39" fmla="*/ 60 h 60"/>
                    <a:gd name="T40" fmla="*/ 0 w 40"/>
                    <a:gd name="T41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0" h="60">
                      <a:moveTo>
                        <a:pt x="0" y="56"/>
                      </a:moveTo>
                      <a:lnTo>
                        <a:pt x="14" y="45"/>
                      </a:lnTo>
                      <a:lnTo>
                        <a:pt x="19" y="37"/>
                      </a:lnTo>
                      <a:lnTo>
                        <a:pt x="25" y="32"/>
                      </a:lnTo>
                      <a:lnTo>
                        <a:pt x="29" y="26"/>
                      </a:lnTo>
                      <a:lnTo>
                        <a:pt x="32" y="18"/>
                      </a:lnTo>
                      <a:lnTo>
                        <a:pt x="33" y="15"/>
                      </a:lnTo>
                      <a:lnTo>
                        <a:pt x="35" y="10"/>
                      </a:lnTo>
                      <a:lnTo>
                        <a:pt x="35" y="6"/>
                      </a:lnTo>
                      <a:lnTo>
                        <a:pt x="35" y="0"/>
                      </a:lnTo>
                      <a:lnTo>
                        <a:pt x="40" y="2"/>
                      </a:lnTo>
                      <a:lnTo>
                        <a:pt x="40" y="8"/>
                      </a:lnTo>
                      <a:lnTo>
                        <a:pt x="40" y="12"/>
                      </a:lnTo>
                      <a:lnTo>
                        <a:pt x="39" y="16"/>
                      </a:lnTo>
                      <a:lnTo>
                        <a:pt x="37" y="20"/>
                      </a:lnTo>
                      <a:lnTo>
                        <a:pt x="33" y="29"/>
                      </a:lnTo>
                      <a:lnTo>
                        <a:pt x="29" y="36"/>
                      </a:lnTo>
                      <a:lnTo>
                        <a:pt x="23" y="42"/>
                      </a:lnTo>
                      <a:lnTo>
                        <a:pt x="18" y="49"/>
                      </a:lnTo>
                      <a:lnTo>
                        <a:pt x="4" y="6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1" name="Freeform 99"/>
                <p:cNvSpPr>
                  <a:spLocks/>
                </p:cNvSpPr>
                <p:nvPr/>
              </p:nvSpPr>
              <p:spPr bwMode="auto">
                <a:xfrm>
                  <a:off x="3084" y="3565"/>
                  <a:ext cx="4" cy="4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2" name="Freeform 100"/>
                <p:cNvSpPr>
                  <a:spLocks/>
                </p:cNvSpPr>
                <p:nvPr/>
              </p:nvSpPr>
              <p:spPr bwMode="auto">
                <a:xfrm>
                  <a:off x="3098" y="3457"/>
                  <a:ext cx="26" cy="54"/>
                </a:xfrm>
                <a:custGeom>
                  <a:avLst/>
                  <a:gdLst>
                    <a:gd name="T0" fmla="*/ 21 w 26"/>
                    <a:gd name="T1" fmla="*/ 54 h 54"/>
                    <a:gd name="T2" fmla="*/ 21 w 26"/>
                    <a:gd name="T3" fmla="*/ 38 h 54"/>
                    <a:gd name="T4" fmla="*/ 19 w 26"/>
                    <a:gd name="T5" fmla="*/ 31 h 54"/>
                    <a:gd name="T6" fmla="*/ 18 w 26"/>
                    <a:gd name="T7" fmla="*/ 24 h 54"/>
                    <a:gd name="T8" fmla="*/ 15 w 26"/>
                    <a:gd name="T9" fmla="*/ 18 h 54"/>
                    <a:gd name="T10" fmla="*/ 11 w 26"/>
                    <a:gd name="T11" fmla="*/ 13 h 54"/>
                    <a:gd name="T12" fmla="*/ 7 w 26"/>
                    <a:gd name="T13" fmla="*/ 8 h 54"/>
                    <a:gd name="T14" fmla="*/ 0 w 26"/>
                    <a:gd name="T15" fmla="*/ 4 h 54"/>
                    <a:gd name="T16" fmla="*/ 2 w 26"/>
                    <a:gd name="T17" fmla="*/ 0 h 54"/>
                    <a:gd name="T18" fmla="*/ 9 w 26"/>
                    <a:gd name="T19" fmla="*/ 4 h 54"/>
                    <a:gd name="T20" fmla="*/ 15 w 26"/>
                    <a:gd name="T21" fmla="*/ 8 h 54"/>
                    <a:gd name="T22" fmla="*/ 19 w 26"/>
                    <a:gd name="T23" fmla="*/ 15 h 54"/>
                    <a:gd name="T24" fmla="*/ 22 w 26"/>
                    <a:gd name="T25" fmla="*/ 22 h 54"/>
                    <a:gd name="T26" fmla="*/ 25 w 26"/>
                    <a:gd name="T27" fmla="*/ 30 h 54"/>
                    <a:gd name="T28" fmla="*/ 26 w 26"/>
                    <a:gd name="T29" fmla="*/ 37 h 54"/>
                    <a:gd name="T30" fmla="*/ 26 w 26"/>
                    <a:gd name="T31" fmla="*/ 54 h 54"/>
                    <a:gd name="T32" fmla="*/ 21 w 26"/>
                    <a:gd name="T33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6" h="54">
                      <a:moveTo>
                        <a:pt x="21" y="54"/>
                      </a:moveTo>
                      <a:lnTo>
                        <a:pt x="21" y="38"/>
                      </a:lnTo>
                      <a:lnTo>
                        <a:pt x="19" y="31"/>
                      </a:lnTo>
                      <a:lnTo>
                        <a:pt x="18" y="24"/>
                      </a:lnTo>
                      <a:lnTo>
                        <a:pt x="15" y="18"/>
                      </a:lnTo>
                      <a:lnTo>
                        <a:pt x="11" y="13"/>
                      </a:lnTo>
                      <a:lnTo>
                        <a:pt x="7" y="8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9" y="4"/>
                      </a:lnTo>
                      <a:lnTo>
                        <a:pt x="15" y="8"/>
                      </a:lnTo>
                      <a:lnTo>
                        <a:pt x="19" y="15"/>
                      </a:lnTo>
                      <a:lnTo>
                        <a:pt x="22" y="22"/>
                      </a:lnTo>
                      <a:lnTo>
                        <a:pt x="25" y="30"/>
                      </a:lnTo>
                      <a:lnTo>
                        <a:pt x="26" y="37"/>
                      </a:lnTo>
                      <a:lnTo>
                        <a:pt x="26" y="54"/>
                      </a:lnTo>
                      <a:lnTo>
                        <a:pt x="21" y="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3" name="Freeform 101"/>
                <p:cNvSpPr>
                  <a:spLocks/>
                </p:cNvSpPr>
                <p:nvPr/>
              </p:nvSpPr>
              <p:spPr bwMode="auto">
                <a:xfrm>
                  <a:off x="3119" y="3509"/>
                  <a:ext cx="5" cy="2"/>
                </a:xfrm>
                <a:custGeom>
                  <a:avLst/>
                  <a:gdLst>
                    <a:gd name="T0" fmla="*/ 5 w 5"/>
                    <a:gd name="T1" fmla="*/ 2 h 2"/>
                    <a:gd name="T2" fmla="*/ 0 w 5"/>
                    <a:gd name="T3" fmla="*/ 2 h 2"/>
                    <a:gd name="T4" fmla="*/ 0 w 5"/>
                    <a:gd name="T5" fmla="*/ 0 h 2"/>
                    <a:gd name="T6" fmla="*/ 5 w 5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4" name="Freeform 102"/>
                <p:cNvSpPr>
                  <a:spLocks/>
                </p:cNvSpPr>
                <p:nvPr/>
              </p:nvSpPr>
              <p:spPr bwMode="auto">
                <a:xfrm>
                  <a:off x="3056" y="3452"/>
                  <a:ext cx="44" cy="16"/>
                </a:xfrm>
                <a:custGeom>
                  <a:avLst/>
                  <a:gdLst>
                    <a:gd name="T0" fmla="*/ 43 w 44"/>
                    <a:gd name="T1" fmla="*/ 10 h 16"/>
                    <a:gd name="T2" fmla="*/ 37 w 44"/>
                    <a:gd name="T3" fmla="*/ 8 h 16"/>
                    <a:gd name="T4" fmla="*/ 32 w 44"/>
                    <a:gd name="T5" fmla="*/ 8 h 16"/>
                    <a:gd name="T6" fmla="*/ 28 w 44"/>
                    <a:gd name="T7" fmla="*/ 6 h 16"/>
                    <a:gd name="T8" fmla="*/ 24 w 44"/>
                    <a:gd name="T9" fmla="*/ 8 h 16"/>
                    <a:gd name="T10" fmla="*/ 14 w 44"/>
                    <a:gd name="T11" fmla="*/ 10 h 16"/>
                    <a:gd name="T12" fmla="*/ 3 w 44"/>
                    <a:gd name="T13" fmla="*/ 16 h 16"/>
                    <a:gd name="T14" fmla="*/ 0 w 44"/>
                    <a:gd name="T15" fmla="*/ 10 h 16"/>
                    <a:gd name="T16" fmla="*/ 11 w 44"/>
                    <a:gd name="T17" fmla="*/ 5 h 16"/>
                    <a:gd name="T18" fmla="*/ 21 w 44"/>
                    <a:gd name="T19" fmla="*/ 2 h 16"/>
                    <a:gd name="T20" fmla="*/ 26 w 44"/>
                    <a:gd name="T21" fmla="*/ 0 h 16"/>
                    <a:gd name="T22" fmla="*/ 33 w 44"/>
                    <a:gd name="T23" fmla="*/ 2 h 16"/>
                    <a:gd name="T24" fmla="*/ 39 w 44"/>
                    <a:gd name="T25" fmla="*/ 2 h 16"/>
                    <a:gd name="T26" fmla="*/ 44 w 44"/>
                    <a:gd name="T27" fmla="*/ 5 h 16"/>
                    <a:gd name="T28" fmla="*/ 43 w 44"/>
                    <a:gd name="T29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4" h="16">
                      <a:moveTo>
                        <a:pt x="43" y="10"/>
                      </a:moveTo>
                      <a:lnTo>
                        <a:pt x="37" y="8"/>
                      </a:lnTo>
                      <a:lnTo>
                        <a:pt x="32" y="8"/>
                      </a:lnTo>
                      <a:lnTo>
                        <a:pt x="28" y="6"/>
                      </a:lnTo>
                      <a:lnTo>
                        <a:pt x="24" y="8"/>
                      </a:lnTo>
                      <a:lnTo>
                        <a:pt x="14" y="10"/>
                      </a:lnTo>
                      <a:lnTo>
                        <a:pt x="3" y="16"/>
                      </a:lnTo>
                      <a:lnTo>
                        <a:pt x="0" y="10"/>
                      </a:lnTo>
                      <a:lnTo>
                        <a:pt x="11" y="5"/>
                      </a:lnTo>
                      <a:lnTo>
                        <a:pt x="21" y="2"/>
                      </a:lnTo>
                      <a:lnTo>
                        <a:pt x="26" y="0"/>
                      </a:lnTo>
                      <a:lnTo>
                        <a:pt x="33" y="2"/>
                      </a:lnTo>
                      <a:lnTo>
                        <a:pt x="39" y="2"/>
                      </a:lnTo>
                      <a:lnTo>
                        <a:pt x="44" y="5"/>
                      </a:lnTo>
                      <a:lnTo>
                        <a:pt x="43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5" name="Freeform 103"/>
                <p:cNvSpPr>
                  <a:spLocks/>
                </p:cNvSpPr>
                <p:nvPr/>
              </p:nvSpPr>
              <p:spPr bwMode="auto">
                <a:xfrm>
                  <a:off x="3098" y="3457"/>
                  <a:ext cx="2" cy="5"/>
                </a:xfrm>
                <a:custGeom>
                  <a:avLst/>
                  <a:gdLst>
                    <a:gd name="T0" fmla="*/ 2 w 2"/>
                    <a:gd name="T1" fmla="*/ 0 h 5"/>
                    <a:gd name="T2" fmla="*/ 1 w 2"/>
                    <a:gd name="T3" fmla="*/ 5 h 5"/>
                    <a:gd name="T4" fmla="*/ 0 w 2"/>
                    <a:gd name="T5" fmla="*/ 4 h 5"/>
                    <a:gd name="T6" fmla="*/ 2 w 2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">
                      <a:moveTo>
                        <a:pt x="2" y="0"/>
                      </a:move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6" name="Freeform 104"/>
                <p:cNvSpPr>
                  <a:spLocks/>
                </p:cNvSpPr>
                <p:nvPr/>
              </p:nvSpPr>
              <p:spPr bwMode="auto">
                <a:xfrm>
                  <a:off x="3027" y="3462"/>
                  <a:ext cx="33" cy="60"/>
                </a:xfrm>
                <a:custGeom>
                  <a:avLst/>
                  <a:gdLst>
                    <a:gd name="T0" fmla="*/ 33 w 33"/>
                    <a:gd name="T1" fmla="*/ 5 h 60"/>
                    <a:gd name="T2" fmla="*/ 25 w 33"/>
                    <a:gd name="T3" fmla="*/ 10 h 60"/>
                    <a:gd name="T4" fmla="*/ 19 w 33"/>
                    <a:gd name="T5" fmla="*/ 16 h 60"/>
                    <a:gd name="T6" fmla="*/ 15 w 33"/>
                    <a:gd name="T7" fmla="*/ 22 h 60"/>
                    <a:gd name="T8" fmla="*/ 12 w 33"/>
                    <a:gd name="T9" fmla="*/ 27 h 60"/>
                    <a:gd name="T10" fmla="*/ 9 w 33"/>
                    <a:gd name="T11" fmla="*/ 35 h 60"/>
                    <a:gd name="T12" fmla="*/ 8 w 33"/>
                    <a:gd name="T13" fmla="*/ 43 h 60"/>
                    <a:gd name="T14" fmla="*/ 7 w 33"/>
                    <a:gd name="T15" fmla="*/ 52 h 60"/>
                    <a:gd name="T16" fmla="*/ 5 w 33"/>
                    <a:gd name="T17" fmla="*/ 60 h 60"/>
                    <a:gd name="T18" fmla="*/ 0 w 33"/>
                    <a:gd name="T19" fmla="*/ 59 h 60"/>
                    <a:gd name="T20" fmla="*/ 1 w 33"/>
                    <a:gd name="T21" fmla="*/ 50 h 60"/>
                    <a:gd name="T22" fmla="*/ 1 w 33"/>
                    <a:gd name="T23" fmla="*/ 42 h 60"/>
                    <a:gd name="T24" fmla="*/ 4 w 33"/>
                    <a:gd name="T25" fmla="*/ 33 h 60"/>
                    <a:gd name="T26" fmla="*/ 7 w 33"/>
                    <a:gd name="T27" fmla="*/ 26 h 60"/>
                    <a:gd name="T28" fmla="*/ 11 w 33"/>
                    <a:gd name="T29" fmla="*/ 17 h 60"/>
                    <a:gd name="T30" fmla="*/ 15 w 33"/>
                    <a:gd name="T31" fmla="*/ 12 h 60"/>
                    <a:gd name="T32" fmla="*/ 22 w 33"/>
                    <a:gd name="T33" fmla="*/ 6 h 60"/>
                    <a:gd name="T34" fmla="*/ 29 w 33"/>
                    <a:gd name="T35" fmla="*/ 0 h 60"/>
                    <a:gd name="T36" fmla="*/ 33 w 33"/>
                    <a:gd name="T37" fmla="*/ 5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3" h="60">
                      <a:moveTo>
                        <a:pt x="33" y="5"/>
                      </a:moveTo>
                      <a:lnTo>
                        <a:pt x="25" y="10"/>
                      </a:lnTo>
                      <a:lnTo>
                        <a:pt x="19" y="16"/>
                      </a:lnTo>
                      <a:lnTo>
                        <a:pt x="15" y="22"/>
                      </a:lnTo>
                      <a:lnTo>
                        <a:pt x="12" y="27"/>
                      </a:lnTo>
                      <a:lnTo>
                        <a:pt x="9" y="35"/>
                      </a:lnTo>
                      <a:lnTo>
                        <a:pt x="8" y="43"/>
                      </a:lnTo>
                      <a:lnTo>
                        <a:pt x="7" y="52"/>
                      </a:lnTo>
                      <a:lnTo>
                        <a:pt x="5" y="60"/>
                      </a:lnTo>
                      <a:lnTo>
                        <a:pt x="0" y="59"/>
                      </a:lnTo>
                      <a:lnTo>
                        <a:pt x="1" y="50"/>
                      </a:lnTo>
                      <a:lnTo>
                        <a:pt x="1" y="42"/>
                      </a:lnTo>
                      <a:lnTo>
                        <a:pt x="4" y="33"/>
                      </a:lnTo>
                      <a:lnTo>
                        <a:pt x="7" y="26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22" y="6"/>
                      </a:lnTo>
                      <a:lnTo>
                        <a:pt x="29" y="0"/>
                      </a:lnTo>
                      <a:lnTo>
                        <a:pt x="33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7" name="Freeform 105"/>
                <p:cNvSpPr>
                  <a:spLocks/>
                </p:cNvSpPr>
                <p:nvPr/>
              </p:nvSpPr>
              <p:spPr bwMode="auto">
                <a:xfrm>
                  <a:off x="3056" y="3462"/>
                  <a:ext cx="4" cy="6"/>
                </a:xfrm>
                <a:custGeom>
                  <a:avLst/>
                  <a:gdLst>
                    <a:gd name="T0" fmla="*/ 0 w 4"/>
                    <a:gd name="T1" fmla="*/ 0 h 6"/>
                    <a:gd name="T2" fmla="*/ 4 w 4"/>
                    <a:gd name="T3" fmla="*/ 5 h 6"/>
                    <a:gd name="T4" fmla="*/ 3 w 4"/>
                    <a:gd name="T5" fmla="*/ 6 h 6"/>
                    <a:gd name="T6" fmla="*/ 0 w 4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6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3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8" name="Freeform 106"/>
                <p:cNvSpPr>
                  <a:spLocks/>
                </p:cNvSpPr>
                <p:nvPr/>
              </p:nvSpPr>
              <p:spPr bwMode="auto">
                <a:xfrm>
                  <a:off x="3027" y="3522"/>
                  <a:ext cx="28" cy="64"/>
                </a:xfrm>
                <a:custGeom>
                  <a:avLst/>
                  <a:gdLst>
                    <a:gd name="T0" fmla="*/ 5 w 28"/>
                    <a:gd name="T1" fmla="*/ 0 h 64"/>
                    <a:gd name="T2" fmla="*/ 5 w 28"/>
                    <a:gd name="T3" fmla="*/ 9 h 64"/>
                    <a:gd name="T4" fmla="*/ 7 w 28"/>
                    <a:gd name="T5" fmla="*/ 17 h 64"/>
                    <a:gd name="T6" fmla="*/ 8 w 28"/>
                    <a:gd name="T7" fmla="*/ 26 h 64"/>
                    <a:gd name="T8" fmla="*/ 9 w 28"/>
                    <a:gd name="T9" fmla="*/ 33 h 64"/>
                    <a:gd name="T10" fmla="*/ 12 w 28"/>
                    <a:gd name="T11" fmla="*/ 40 h 64"/>
                    <a:gd name="T12" fmla="*/ 16 w 28"/>
                    <a:gd name="T13" fmla="*/ 46 h 64"/>
                    <a:gd name="T14" fmla="*/ 22 w 28"/>
                    <a:gd name="T15" fmla="*/ 53 h 64"/>
                    <a:gd name="T16" fmla="*/ 28 w 28"/>
                    <a:gd name="T17" fmla="*/ 60 h 64"/>
                    <a:gd name="T18" fmla="*/ 23 w 28"/>
                    <a:gd name="T19" fmla="*/ 64 h 64"/>
                    <a:gd name="T20" fmla="*/ 16 w 28"/>
                    <a:gd name="T21" fmla="*/ 57 h 64"/>
                    <a:gd name="T22" fmla="*/ 12 w 28"/>
                    <a:gd name="T23" fmla="*/ 50 h 64"/>
                    <a:gd name="T24" fmla="*/ 8 w 28"/>
                    <a:gd name="T25" fmla="*/ 43 h 64"/>
                    <a:gd name="T26" fmla="*/ 4 w 28"/>
                    <a:gd name="T27" fmla="*/ 34 h 64"/>
                    <a:gd name="T28" fmla="*/ 1 w 28"/>
                    <a:gd name="T29" fmla="*/ 27 h 64"/>
                    <a:gd name="T30" fmla="*/ 0 w 28"/>
                    <a:gd name="T31" fmla="*/ 19 h 64"/>
                    <a:gd name="T32" fmla="*/ 0 w 28"/>
                    <a:gd name="T33" fmla="*/ 9 h 64"/>
                    <a:gd name="T34" fmla="*/ 0 w 28"/>
                    <a:gd name="T35" fmla="*/ 0 h 64"/>
                    <a:gd name="T36" fmla="*/ 5 w 28"/>
                    <a:gd name="T3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64">
                      <a:moveTo>
                        <a:pt x="5" y="0"/>
                      </a:moveTo>
                      <a:lnTo>
                        <a:pt x="5" y="9"/>
                      </a:lnTo>
                      <a:lnTo>
                        <a:pt x="7" y="17"/>
                      </a:lnTo>
                      <a:lnTo>
                        <a:pt x="8" y="26"/>
                      </a:lnTo>
                      <a:lnTo>
                        <a:pt x="9" y="33"/>
                      </a:lnTo>
                      <a:lnTo>
                        <a:pt x="12" y="40"/>
                      </a:lnTo>
                      <a:lnTo>
                        <a:pt x="16" y="46"/>
                      </a:lnTo>
                      <a:lnTo>
                        <a:pt x="22" y="53"/>
                      </a:lnTo>
                      <a:lnTo>
                        <a:pt x="28" y="60"/>
                      </a:lnTo>
                      <a:lnTo>
                        <a:pt x="23" y="64"/>
                      </a:lnTo>
                      <a:lnTo>
                        <a:pt x="16" y="57"/>
                      </a:lnTo>
                      <a:lnTo>
                        <a:pt x="12" y="50"/>
                      </a:lnTo>
                      <a:lnTo>
                        <a:pt x="8" y="43"/>
                      </a:lnTo>
                      <a:lnTo>
                        <a:pt x="4" y="34"/>
                      </a:lnTo>
                      <a:lnTo>
                        <a:pt x="1" y="27"/>
                      </a:lnTo>
                      <a:lnTo>
                        <a:pt x="0" y="19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59" name="Freeform 107"/>
                <p:cNvSpPr>
                  <a:spLocks/>
                </p:cNvSpPr>
                <p:nvPr/>
              </p:nvSpPr>
              <p:spPr bwMode="auto">
                <a:xfrm>
                  <a:off x="3027" y="3521"/>
                  <a:ext cx="5" cy="1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1 h 1"/>
                    <a:gd name="T4" fmla="*/ 5 w 5"/>
                    <a:gd name="T5" fmla="*/ 1 h 1"/>
                    <a:gd name="T6" fmla="*/ 0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0" name="Freeform 108"/>
                <p:cNvSpPr>
                  <a:spLocks/>
                </p:cNvSpPr>
                <p:nvPr/>
              </p:nvSpPr>
              <p:spPr bwMode="auto">
                <a:xfrm>
                  <a:off x="3050" y="3582"/>
                  <a:ext cx="34" cy="29"/>
                </a:xfrm>
                <a:custGeom>
                  <a:avLst/>
                  <a:gdLst>
                    <a:gd name="T0" fmla="*/ 5 w 34"/>
                    <a:gd name="T1" fmla="*/ 0 h 29"/>
                    <a:gd name="T2" fmla="*/ 7 w 34"/>
                    <a:gd name="T3" fmla="*/ 4 h 29"/>
                    <a:gd name="T4" fmla="*/ 12 w 34"/>
                    <a:gd name="T5" fmla="*/ 7 h 29"/>
                    <a:gd name="T6" fmla="*/ 18 w 34"/>
                    <a:gd name="T7" fmla="*/ 13 h 29"/>
                    <a:gd name="T8" fmla="*/ 34 w 34"/>
                    <a:gd name="T9" fmla="*/ 23 h 29"/>
                    <a:gd name="T10" fmla="*/ 31 w 34"/>
                    <a:gd name="T11" fmla="*/ 29 h 29"/>
                    <a:gd name="T12" fmla="*/ 14 w 34"/>
                    <a:gd name="T13" fmla="*/ 17 h 29"/>
                    <a:gd name="T14" fmla="*/ 7 w 34"/>
                    <a:gd name="T15" fmla="*/ 13 h 29"/>
                    <a:gd name="T16" fmla="*/ 3 w 34"/>
                    <a:gd name="T17" fmla="*/ 9 h 29"/>
                    <a:gd name="T18" fmla="*/ 0 w 34"/>
                    <a:gd name="T19" fmla="*/ 4 h 29"/>
                    <a:gd name="T20" fmla="*/ 5 w 34"/>
                    <a:gd name="T2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" h="29">
                      <a:moveTo>
                        <a:pt x="5" y="0"/>
                      </a:moveTo>
                      <a:lnTo>
                        <a:pt x="7" y="4"/>
                      </a:lnTo>
                      <a:lnTo>
                        <a:pt x="12" y="7"/>
                      </a:lnTo>
                      <a:lnTo>
                        <a:pt x="18" y="13"/>
                      </a:lnTo>
                      <a:lnTo>
                        <a:pt x="34" y="23"/>
                      </a:lnTo>
                      <a:lnTo>
                        <a:pt x="31" y="29"/>
                      </a:lnTo>
                      <a:lnTo>
                        <a:pt x="14" y="17"/>
                      </a:lnTo>
                      <a:lnTo>
                        <a:pt x="7" y="13"/>
                      </a:lnTo>
                      <a:lnTo>
                        <a:pt x="3" y="9"/>
                      </a:lnTo>
                      <a:lnTo>
                        <a:pt x="0" y="4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1" name="Freeform 109"/>
                <p:cNvSpPr>
                  <a:spLocks/>
                </p:cNvSpPr>
                <p:nvPr/>
              </p:nvSpPr>
              <p:spPr bwMode="auto">
                <a:xfrm>
                  <a:off x="3050" y="3582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5 w 5"/>
                    <a:gd name="T3" fmla="*/ 0 h 4"/>
                    <a:gd name="T4" fmla="*/ 0 w 5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5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2" name="Freeform 110"/>
                <p:cNvSpPr>
                  <a:spLocks/>
                </p:cNvSpPr>
                <p:nvPr/>
              </p:nvSpPr>
              <p:spPr bwMode="auto">
                <a:xfrm>
                  <a:off x="3081" y="3605"/>
                  <a:ext cx="89" cy="37"/>
                </a:xfrm>
                <a:custGeom>
                  <a:avLst/>
                  <a:gdLst>
                    <a:gd name="T0" fmla="*/ 3 w 89"/>
                    <a:gd name="T1" fmla="*/ 0 h 37"/>
                    <a:gd name="T2" fmla="*/ 14 w 89"/>
                    <a:gd name="T3" fmla="*/ 6 h 37"/>
                    <a:gd name="T4" fmla="*/ 24 w 89"/>
                    <a:gd name="T5" fmla="*/ 10 h 37"/>
                    <a:gd name="T6" fmla="*/ 44 w 89"/>
                    <a:gd name="T7" fmla="*/ 17 h 37"/>
                    <a:gd name="T8" fmla="*/ 65 w 89"/>
                    <a:gd name="T9" fmla="*/ 23 h 37"/>
                    <a:gd name="T10" fmla="*/ 78 w 89"/>
                    <a:gd name="T11" fmla="*/ 26 h 37"/>
                    <a:gd name="T12" fmla="*/ 89 w 89"/>
                    <a:gd name="T13" fmla="*/ 31 h 37"/>
                    <a:gd name="T14" fmla="*/ 88 w 89"/>
                    <a:gd name="T15" fmla="*/ 37 h 37"/>
                    <a:gd name="T16" fmla="*/ 75 w 89"/>
                    <a:gd name="T17" fmla="*/ 31 h 37"/>
                    <a:gd name="T18" fmla="*/ 64 w 89"/>
                    <a:gd name="T19" fmla="*/ 28 h 37"/>
                    <a:gd name="T20" fmla="*/ 43 w 89"/>
                    <a:gd name="T21" fmla="*/ 23 h 37"/>
                    <a:gd name="T22" fmla="*/ 22 w 89"/>
                    <a:gd name="T23" fmla="*/ 16 h 37"/>
                    <a:gd name="T24" fmla="*/ 11 w 89"/>
                    <a:gd name="T25" fmla="*/ 11 h 37"/>
                    <a:gd name="T26" fmla="*/ 0 w 89"/>
                    <a:gd name="T27" fmla="*/ 6 h 37"/>
                    <a:gd name="T28" fmla="*/ 3 w 89"/>
                    <a:gd name="T2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9" h="37">
                      <a:moveTo>
                        <a:pt x="3" y="0"/>
                      </a:moveTo>
                      <a:lnTo>
                        <a:pt x="14" y="6"/>
                      </a:lnTo>
                      <a:lnTo>
                        <a:pt x="24" y="10"/>
                      </a:lnTo>
                      <a:lnTo>
                        <a:pt x="44" y="17"/>
                      </a:lnTo>
                      <a:lnTo>
                        <a:pt x="65" y="23"/>
                      </a:lnTo>
                      <a:lnTo>
                        <a:pt x="78" y="26"/>
                      </a:lnTo>
                      <a:lnTo>
                        <a:pt x="89" y="31"/>
                      </a:lnTo>
                      <a:lnTo>
                        <a:pt x="88" y="37"/>
                      </a:lnTo>
                      <a:lnTo>
                        <a:pt x="75" y="31"/>
                      </a:lnTo>
                      <a:lnTo>
                        <a:pt x="64" y="28"/>
                      </a:lnTo>
                      <a:lnTo>
                        <a:pt x="43" y="23"/>
                      </a:lnTo>
                      <a:lnTo>
                        <a:pt x="22" y="16"/>
                      </a:lnTo>
                      <a:lnTo>
                        <a:pt x="11" y="11"/>
                      </a:lnTo>
                      <a:lnTo>
                        <a:pt x="0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3" name="Freeform 111"/>
                <p:cNvSpPr>
                  <a:spLocks/>
                </p:cNvSpPr>
                <p:nvPr/>
              </p:nvSpPr>
              <p:spPr bwMode="auto">
                <a:xfrm>
                  <a:off x="3081" y="3605"/>
                  <a:ext cx="3" cy="6"/>
                </a:xfrm>
                <a:custGeom>
                  <a:avLst/>
                  <a:gdLst>
                    <a:gd name="T0" fmla="*/ 0 w 3"/>
                    <a:gd name="T1" fmla="*/ 6 h 6"/>
                    <a:gd name="T2" fmla="*/ 3 w 3"/>
                    <a:gd name="T3" fmla="*/ 0 h 6"/>
                    <a:gd name="T4" fmla="*/ 0 w 3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lnTo>
                        <a:pt x="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4" name="Freeform 112"/>
                <p:cNvSpPr>
                  <a:spLocks/>
                </p:cNvSpPr>
                <p:nvPr/>
              </p:nvSpPr>
              <p:spPr bwMode="auto">
                <a:xfrm>
                  <a:off x="3169" y="3636"/>
                  <a:ext cx="66" cy="39"/>
                </a:xfrm>
                <a:custGeom>
                  <a:avLst/>
                  <a:gdLst>
                    <a:gd name="T0" fmla="*/ 1 w 66"/>
                    <a:gd name="T1" fmla="*/ 0 h 39"/>
                    <a:gd name="T2" fmla="*/ 11 w 66"/>
                    <a:gd name="T3" fmla="*/ 3 h 39"/>
                    <a:gd name="T4" fmla="*/ 19 w 66"/>
                    <a:gd name="T5" fmla="*/ 7 h 39"/>
                    <a:gd name="T6" fmla="*/ 37 w 66"/>
                    <a:gd name="T7" fmla="*/ 13 h 39"/>
                    <a:gd name="T8" fmla="*/ 44 w 66"/>
                    <a:gd name="T9" fmla="*/ 16 h 39"/>
                    <a:gd name="T10" fmla="*/ 52 w 66"/>
                    <a:gd name="T11" fmla="*/ 20 h 39"/>
                    <a:gd name="T12" fmla="*/ 59 w 66"/>
                    <a:gd name="T13" fmla="*/ 27 h 39"/>
                    <a:gd name="T14" fmla="*/ 66 w 66"/>
                    <a:gd name="T15" fmla="*/ 34 h 39"/>
                    <a:gd name="T16" fmla="*/ 62 w 66"/>
                    <a:gd name="T17" fmla="*/ 39 h 39"/>
                    <a:gd name="T18" fmla="*/ 55 w 66"/>
                    <a:gd name="T19" fmla="*/ 32 h 39"/>
                    <a:gd name="T20" fmla="*/ 48 w 66"/>
                    <a:gd name="T21" fmla="*/ 26 h 39"/>
                    <a:gd name="T22" fmla="*/ 41 w 66"/>
                    <a:gd name="T23" fmla="*/ 22 h 39"/>
                    <a:gd name="T24" fmla="*/ 34 w 66"/>
                    <a:gd name="T25" fmla="*/ 19 h 39"/>
                    <a:gd name="T26" fmla="*/ 18 w 66"/>
                    <a:gd name="T27" fmla="*/ 13 h 39"/>
                    <a:gd name="T28" fmla="*/ 8 w 66"/>
                    <a:gd name="T29" fmla="*/ 9 h 39"/>
                    <a:gd name="T30" fmla="*/ 0 w 66"/>
                    <a:gd name="T31" fmla="*/ 6 h 39"/>
                    <a:gd name="T32" fmla="*/ 1 w 66"/>
                    <a:gd name="T3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6" h="39">
                      <a:moveTo>
                        <a:pt x="1" y="0"/>
                      </a:moveTo>
                      <a:lnTo>
                        <a:pt x="11" y="3"/>
                      </a:lnTo>
                      <a:lnTo>
                        <a:pt x="19" y="7"/>
                      </a:lnTo>
                      <a:lnTo>
                        <a:pt x="37" y="13"/>
                      </a:lnTo>
                      <a:lnTo>
                        <a:pt x="44" y="16"/>
                      </a:lnTo>
                      <a:lnTo>
                        <a:pt x="52" y="20"/>
                      </a:lnTo>
                      <a:lnTo>
                        <a:pt x="59" y="27"/>
                      </a:lnTo>
                      <a:lnTo>
                        <a:pt x="66" y="34"/>
                      </a:lnTo>
                      <a:lnTo>
                        <a:pt x="62" y="39"/>
                      </a:lnTo>
                      <a:lnTo>
                        <a:pt x="55" y="32"/>
                      </a:lnTo>
                      <a:lnTo>
                        <a:pt x="48" y="26"/>
                      </a:lnTo>
                      <a:lnTo>
                        <a:pt x="41" y="22"/>
                      </a:lnTo>
                      <a:lnTo>
                        <a:pt x="34" y="19"/>
                      </a:lnTo>
                      <a:lnTo>
                        <a:pt x="18" y="13"/>
                      </a:lnTo>
                      <a:lnTo>
                        <a:pt x="8" y="9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5" name="Freeform 113"/>
                <p:cNvSpPr>
                  <a:spLocks/>
                </p:cNvSpPr>
                <p:nvPr/>
              </p:nvSpPr>
              <p:spPr bwMode="auto">
                <a:xfrm>
                  <a:off x="3169" y="3636"/>
                  <a:ext cx="1" cy="6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0 h 6"/>
                    <a:gd name="T4" fmla="*/ 0 w 1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6" name="Freeform 114"/>
                <p:cNvSpPr>
                  <a:spLocks/>
                </p:cNvSpPr>
                <p:nvPr/>
              </p:nvSpPr>
              <p:spPr bwMode="auto">
                <a:xfrm>
                  <a:off x="3231" y="3670"/>
                  <a:ext cx="20" cy="75"/>
                </a:xfrm>
                <a:custGeom>
                  <a:avLst/>
                  <a:gdLst>
                    <a:gd name="T0" fmla="*/ 4 w 20"/>
                    <a:gd name="T1" fmla="*/ 0 h 75"/>
                    <a:gd name="T2" fmla="*/ 10 w 20"/>
                    <a:gd name="T3" fmla="*/ 10 h 75"/>
                    <a:gd name="T4" fmla="*/ 14 w 20"/>
                    <a:gd name="T5" fmla="*/ 19 h 75"/>
                    <a:gd name="T6" fmla="*/ 17 w 20"/>
                    <a:gd name="T7" fmla="*/ 28 h 75"/>
                    <a:gd name="T8" fmla="*/ 18 w 20"/>
                    <a:gd name="T9" fmla="*/ 36 h 75"/>
                    <a:gd name="T10" fmla="*/ 20 w 20"/>
                    <a:gd name="T11" fmla="*/ 46 h 75"/>
                    <a:gd name="T12" fmla="*/ 18 w 20"/>
                    <a:gd name="T13" fmla="*/ 55 h 75"/>
                    <a:gd name="T14" fmla="*/ 18 w 20"/>
                    <a:gd name="T15" fmla="*/ 65 h 75"/>
                    <a:gd name="T16" fmla="*/ 15 w 20"/>
                    <a:gd name="T17" fmla="*/ 75 h 75"/>
                    <a:gd name="T18" fmla="*/ 10 w 20"/>
                    <a:gd name="T19" fmla="*/ 73 h 75"/>
                    <a:gd name="T20" fmla="*/ 11 w 20"/>
                    <a:gd name="T21" fmla="*/ 63 h 75"/>
                    <a:gd name="T22" fmla="*/ 13 w 20"/>
                    <a:gd name="T23" fmla="*/ 55 h 75"/>
                    <a:gd name="T24" fmla="*/ 13 w 20"/>
                    <a:gd name="T25" fmla="*/ 46 h 75"/>
                    <a:gd name="T26" fmla="*/ 13 w 20"/>
                    <a:gd name="T27" fmla="*/ 38 h 75"/>
                    <a:gd name="T28" fmla="*/ 11 w 20"/>
                    <a:gd name="T29" fmla="*/ 29 h 75"/>
                    <a:gd name="T30" fmla="*/ 9 w 20"/>
                    <a:gd name="T31" fmla="*/ 20 h 75"/>
                    <a:gd name="T32" fmla="*/ 4 w 20"/>
                    <a:gd name="T33" fmla="*/ 13 h 75"/>
                    <a:gd name="T34" fmla="*/ 0 w 20"/>
                    <a:gd name="T35" fmla="*/ 5 h 75"/>
                    <a:gd name="T36" fmla="*/ 4 w 20"/>
                    <a:gd name="T37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" h="75">
                      <a:moveTo>
                        <a:pt x="4" y="0"/>
                      </a:moveTo>
                      <a:lnTo>
                        <a:pt x="10" y="10"/>
                      </a:lnTo>
                      <a:lnTo>
                        <a:pt x="14" y="19"/>
                      </a:lnTo>
                      <a:lnTo>
                        <a:pt x="17" y="28"/>
                      </a:lnTo>
                      <a:lnTo>
                        <a:pt x="18" y="36"/>
                      </a:lnTo>
                      <a:lnTo>
                        <a:pt x="20" y="46"/>
                      </a:lnTo>
                      <a:lnTo>
                        <a:pt x="18" y="55"/>
                      </a:lnTo>
                      <a:lnTo>
                        <a:pt x="18" y="65"/>
                      </a:lnTo>
                      <a:lnTo>
                        <a:pt x="15" y="75"/>
                      </a:lnTo>
                      <a:lnTo>
                        <a:pt x="10" y="73"/>
                      </a:lnTo>
                      <a:lnTo>
                        <a:pt x="11" y="63"/>
                      </a:lnTo>
                      <a:lnTo>
                        <a:pt x="13" y="55"/>
                      </a:lnTo>
                      <a:lnTo>
                        <a:pt x="13" y="46"/>
                      </a:lnTo>
                      <a:lnTo>
                        <a:pt x="13" y="38"/>
                      </a:lnTo>
                      <a:lnTo>
                        <a:pt x="11" y="29"/>
                      </a:lnTo>
                      <a:lnTo>
                        <a:pt x="9" y="20"/>
                      </a:lnTo>
                      <a:lnTo>
                        <a:pt x="4" y="13"/>
                      </a:lnTo>
                      <a:lnTo>
                        <a:pt x="0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7" name="Freeform 115"/>
                <p:cNvSpPr>
                  <a:spLocks/>
                </p:cNvSpPr>
                <p:nvPr/>
              </p:nvSpPr>
              <p:spPr bwMode="auto">
                <a:xfrm>
                  <a:off x="3231" y="3670"/>
                  <a:ext cx="4" cy="5"/>
                </a:xfrm>
                <a:custGeom>
                  <a:avLst/>
                  <a:gdLst>
                    <a:gd name="T0" fmla="*/ 4 w 4"/>
                    <a:gd name="T1" fmla="*/ 0 h 5"/>
                    <a:gd name="T2" fmla="*/ 0 w 4"/>
                    <a:gd name="T3" fmla="*/ 5 h 5"/>
                    <a:gd name="T4" fmla="*/ 4 w 4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4" y="0"/>
                      </a:moveTo>
                      <a:lnTo>
                        <a:pt x="0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8" name="Freeform 116"/>
                <p:cNvSpPr>
                  <a:spLocks/>
                </p:cNvSpPr>
                <p:nvPr/>
              </p:nvSpPr>
              <p:spPr bwMode="auto">
                <a:xfrm>
                  <a:off x="3198" y="3743"/>
                  <a:ext cx="48" cy="66"/>
                </a:xfrm>
                <a:custGeom>
                  <a:avLst/>
                  <a:gdLst>
                    <a:gd name="T0" fmla="*/ 48 w 48"/>
                    <a:gd name="T1" fmla="*/ 2 h 66"/>
                    <a:gd name="T2" fmla="*/ 46 w 48"/>
                    <a:gd name="T3" fmla="*/ 13 h 66"/>
                    <a:gd name="T4" fmla="*/ 43 w 48"/>
                    <a:gd name="T5" fmla="*/ 23 h 66"/>
                    <a:gd name="T6" fmla="*/ 40 w 48"/>
                    <a:gd name="T7" fmla="*/ 27 h 66"/>
                    <a:gd name="T8" fmla="*/ 39 w 48"/>
                    <a:gd name="T9" fmla="*/ 32 h 66"/>
                    <a:gd name="T10" fmla="*/ 33 w 48"/>
                    <a:gd name="T11" fmla="*/ 40 h 66"/>
                    <a:gd name="T12" fmla="*/ 28 w 48"/>
                    <a:gd name="T13" fmla="*/ 47 h 66"/>
                    <a:gd name="T14" fmla="*/ 21 w 48"/>
                    <a:gd name="T15" fmla="*/ 54 h 66"/>
                    <a:gd name="T16" fmla="*/ 12 w 48"/>
                    <a:gd name="T17" fmla="*/ 60 h 66"/>
                    <a:gd name="T18" fmla="*/ 4 w 48"/>
                    <a:gd name="T19" fmla="*/ 66 h 66"/>
                    <a:gd name="T20" fmla="*/ 0 w 48"/>
                    <a:gd name="T21" fmla="*/ 61 h 66"/>
                    <a:gd name="T22" fmla="*/ 8 w 48"/>
                    <a:gd name="T23" fmla="*/ 56 h 66"/>
                    <a:gd name="T24" fmla="*/ 16 w 48"/>
                    <a:gd name="T25" fmla="*/ 50 h 66"/>
                    <a:gd name="T26" fmla="*/ 23 w 48"/>
                    <a:gd name="T27" fmla="*/ 43 h 66"/>
                    <a:gd name="T28" fmla="*/ 29 w 48"/>
                    <a:gd name="T29" fmla="*/ 36 h 66"/>
                    <a:gd name="T30" fmla="*/ 33 w 48"/>
                    <a:gd name="T31" fmla="*/ 29 h 66"/>
                    <a:gd name="T32" fmla="*/ 35 w 48"/>
                    <a:gd name="T33" fmla="*/ 24 h 66"/>
                    <a:gd name="T34" fmla="*/ 37 w 48"/>
                    <a:gd name="T35" fmla="*/ 20 h 66"/>
                    <a:gd name="T36" fmla="*/ 40 w 48"/>
                    <a:gd name="T37" fmla="*/ 12 h 66"/>
                    <a:gd name="T38" fmla="*/ 43 w 48"/>
                    <a:gd name="T39" fmla="*/ 0 h 66"/>
                    <a:gd name="T40" fmla="*/ 48 w 48"/>
                    <a:gd name="T41" fmla="*/ 2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8" h="66">
                      <a:moveTo>
                        <a:pt x="48" y="2"/>
                      </a:moveTo>
                      <a:lnTo>
                        <a:pt x="46" y="13"/>
                      </a:lnTo>
                      <a:lnTo>
                        <a:pt x="43" y="23"/>
                      </a:lnTo>
                      <a:lnTo>
                        <a:pt x="40" y="27"/>
                      </a:lnTo>
                      <a:lnTo>
                        <a:pt x="39" y="32"/>
                      </a:lnTo>
                      <a:lnTo>
                        <a:pt x="33" y="40"/>
                      </a:lnTo>
                      <a:lnTo>
                        <a:pt x="28" y="47"/>
                      </a:lnTo>
                      <a:lnTo>
                        <a:pt x="21" y="54"/>
                      </a:lnTo>
                      <a:lnTo>
                        <a:pt x="12" y="60"/>
                      </a:lnTo>
                      <a:lnTo>
                        <a:pt x="4" y="66"/>
                      </a:lnTo>
                      <a:lnTo>
                        <a:pt x="0" y="61"/>
                      </a:lnTo>
                      <a:lnTo>
                        <a:pt x="8" y="56"/>
                      </a:lnTo>
                      <a:lnTo>
                        <a:pt x="16" y="50"/>
                      </a:lnTo>
                      <a:lnTo>
                        <a:pt x="23" y="43"/>
                      </a:lnTo>
                      <a:lnTo>
                        <a:pt x="29" y="36"/>
                      </a:lnTo>
                      <a:lnTo>
                        <a:pt x="33" y="29"/>
                      </a:lnTo>
                      <a:lnTo>
                        <a:pt x="35" y="24"/>
                      </a:lnTo>
                      <a:lnTo>
                        <a:pt x="37" y="20"/>
                      </a:lnTo>
                      <a:lnTo>
                        <a:pt x="40" y="12"/>
                      </a:lnTo>
                      <a:lnTo>
                        <a:pt x="43" y="0"/>
                      </a:lnTo>
                      <a:lnTo>
                        <a:pt x="48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69" name="Freeform 117"/>
                <p:cNvSpPr>
                  <a:spLocks/>
                </p:cNvSpPr>
                <p:nvPr/>
              </p:nvSpPr>
              <p:spPr bwMode="auto">
                <a:xfrm>
                  <a:off x="3241" y="3743"/>
                  <a:ext cx="5" cy="4"/>
                </a:xfrm>
                <a:custGeom>
                  <a:avLst/>
                  <a:gdLst>
                    <a:gd name="T0" fmla="*/ 5 w 5"/>
                    <a:gd name="T1" fmla="*/ 2 h 4"/>
                    <a:gd name="T2" fmla="*/ 5 w 5"/>
                    <a:gd name="T3" fmla="*/ 4 h 4"/>
                    <a:gd name="T4" fmla="*/ 5 w 5"/>
                    <a:gd name="T5" fmla="*/ 2 h 4"/>
                    <a:gd name="T6" fmla="*/ 0 w 5"/>
                    <a:gd name="T7" fmla="*/ 0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lnTo>
                        <a:pt x="5" y="4"/>
                      </a:lnTo>
                      <a:lnTo>
                        <a:pt x="5" y="2"/>
                      </a:lnTo>
                      <a:lnTo>
                        <a:pt x="0" y="0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0" name="Freeform 118"/>
                <p:cNvSpPr>
                  <a:spLocks/>
                </p:cNvSpPr>
                <p:nvPr/>
              </p:nvSpPr>
              <p:spPr bwMode="auto">
                <a:xfrm>
                  <a:off x="3141" y="3804"/>
                  <a:ext cx="60" cy="19"/>
                </a:xfrm>
                <a:custGeom>
                  <a:avLst/>
                  <a:gdLst>
                    <a:gd name="T0" fmla="*/ 60 w 60"/>
                    <a:gd name="T1" fmla="*/ 6 h 19"/>
                    <a:gd name="T2" fmla="*/ 46 w 60"/>
                    <a:gd name="T3" fmla="*/ 13 h 19"/>
                    <a:gd name="T4" fmla="*/ 37 w 60"/>
                    <a:gd name="T5" fmla="*/ 16 h 19"/>
                    <a:gd name="T6" fmla="*/ 30 w 60"/>
                    <a:gd name="T7" fmla="*/ 18 h 19"/>
                    <a:gd name="T8" fmla="*/ 23 w 60"/>
                    <a:gd name="T9" fmla="*/ 19 h 19"/>
                    <a:gd name="T10" fmla="*/ 16 w 60"/>
                    <a:gd name="T11" fmla="*/ 19 h 19"/>
                    <a:gd name="T12" fmla="*/ 8 w 60"/>
                    <a:gd name="T13" fmla="*/ 19 h 19"/>
                    <a:gd name="T14" fmla="*/ 0 w 60"/>
                    <a:gd name="T15" fmla="*/ 18 h 19"/>
                    <a:gd name="T16" fmla="*/ 1 w 60"/>
                    <a:gd name="T17" fmla="*/ 12 h 19"/>
                    <a:gd name="T18" fmla="*/ 8 w 60"/>
                    <a:gd name="T19" fmla="*/ 13 h 19"/>
                    <a:gd name="T20" fmla="*/ 16 w 60"/>
                    <a:gd name="T21" fmla="*/ 13 h 19"/>
                    <a:gd name="T22" fmla="*/ 22 w 60"/>
                    <a:gd name="T23" fmla="*/ 13 h 19"/>
                    <a:gd name="T24" fmla="*/ 29 w 60"/>
                    <a:gd name="T25" fmla="*/ 12 h 19"/>
                    <a:gd name="T26" fmla="*/ 36 w 60"/>
                    <a:gd name="T27" fmla="*/ 10 h 19"/>
                    <a:gd name="T28" fmla="*/ 43 w 60"/>
                    <a:gd name="T29" fmla="*/ 8 h 19"/>
                    <a:gd name="T30" fmla="*/ 57 w 60"/>
                    <a:gd name="T31" fmla="*/ 0 h 19"/>
                    <a:gd name="T32" fmla="*/ 60 w 60"/>
                    <a:gd name="T33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0" h="19">
                      <a:moveTo>
                        <a:pt x="60" y="6"/>
                      </a:moveTo>
                      <a:lnTo>
                        <a:pt x="46" y="13"/>
                      </a:lnTo>
                      <a:lnTo>
                        <a:pt x="37" y="16"/>
                      </a:lnTo>
                      <a:lnTo>
                        <a:pt x="30" y="18"/>
                      </a:lnTo>
                      <a:lnTo>
                        <a:pt x="23" y="19"/>
                      </a:lnTo>
                      <a:lnTo>
                        <a:pt x="16" y="19"/>
                      </a:lnTo>
                      <a:lnTo>
                        <a:pt x="8" y="19"/>
                      </a:lnTo>
                      <a:lnTo>
                        <a:pt x="0" y="18"/>
                      </a:lnTo>
                      <a:lnTo>
                        <a:pt x="1" y="12"/>
                      </a:lnTo>
                      <a:lnTo>
                        <a:pt x="8" y="13"/>
                      </a:lnTo>
                      <a:lnTo>
                        <a:pt x="16" y="13"/>
                      </a:lnTo>
                      <a:lnTo>
                        <a:pt x="22" y="13"/>
                      </a:lnTo>
                      <a:lnTo>
                        <a:pt x="29" y="12"/>
                      </a:lnTo>
                      <a:lnTo>
                        <a:pt x="36" y="10"/>
                      </a:lnTo>
                      <a:lnTo>
                        <a:pt x="43" y="8"/>
                      </a:lnTo>
                      <a:lnTo>
                        <a:pt x="57" y="0"/>
                      </a:lnTo>
                      <a:lnTo>
                        <a:pt x="6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1" name="Freeform 119"/>
                <p:cNvSpPr>
                  <a:spLocks/>
                </p:cNvSpPr>
                <p:nvPr/>
              </p:nvSpPr>
              <p:spPr bwMode="auto">
                <a:xfrm>
                  <a:off x="3198" y="3804"/>
                  <a:ext cx="4" cy="6"/>
                </a:xfrm>
                <a:custGeom>
                  <a:avLst/>
                  <a:gdLst>
                    <a:gd name="T0" fmla="*/ 4 w 4"/>
                    <a:gd name="T1" fmla="*/ 5 h 6"/>
                    <a:gd name="T2" fmla="*/ 3 w 4"/>
                    <a:gd name="T3" fmla="*/ 6 h 6"/>
                    <a:gd name="T4" fmla="*/ 0 w 4"/>
                    <a:gd name="T5" fmla="*/ 0 h 6"/>
                    <a:gd name="T6" fmla="*/ 4 w 4"/>
                    <a:gd name="T7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6">
                      <a:moveTo>
                        <a:pt x="4" y="5"/>
                      </a:moveTo>
                      <a:lnTo>
                        <a:pt x="3" y="6"/>
                      </a:lnTo>
                      <a:lnTo>
                        <a:pt x="0" y="0"/>
                      </a:lnTo>
                      <a:lnTo>
                        <a:pt x="4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2" name="Freeform 120"/>
                <p:cNvSpPr>
                  <a:spLocks/>
                </p:cNvSpPr>
                <p:nvPr/>
              </p:nvSpPr>
              <p:spPr bwMode="auto">
                <a:xfrm>
                  <a:off x="3095" y="3790"/>
                  <a:ext cx="47" cy="32"/>
                </a:xfrm>
                <a:custGeom>
                  <a:avLst/>
                  <a:gdLst>
                    <a:gd name="T0" fmla="*/ 46 w 47"/>
                    <a:gd name="T1" fmla="*/ 32 h 32"/>
                    <a:gd name="T2" fmla="*/ 32 w 47"/>
                    <a:gd name="T3" fmla="*/ 27 h 32"/>
                    <a:gd name="T4" fmla="*/ 25 w 47"/>
                    <a:gd name="T5" fmla="*/ 26 h 32"/>
                    <a:gd name="T6" fmla="*/ 19 w 47"/>
                    <a:gd name="T7" fmla="*/ 22 h 32"/>
                    <a:gd name="T8" fmla="*/ 15 w 47"/>
                    <a:gd name="T9" fmla="*/ 19 h 32"/>
                    <a:gd name="T10" fmla="*/ 10 w 47"/>
                    <a:gd name="T11" fmla="*/ 14 h 32"/>
                    <a:gd name="T12" fmla="*/ 4 w 47"/>
                    <a:gd name="T13" fmla="*/ 10 h 32"/>
                    <a:gd name="T14" fmla="*/ 0 w 47"/>
                    <a:gd name="T15" fmla="*/ 4 h 32"/>
                    <a:gd name="T16" fmla="*/ 4 w 47"/>
                    <a:gd name="T17" fmla="*/ 0 h 32"/>
                    <a:gd name="T18" fmla="*/ 8 w 47"/>
                    <a:gd name="T19" fmla="*/ 6 h 32"/>
                    <a:gd name="T20" fmla="*/ 14 w 47"/>
                    <a:gd name="T21" fmla="*/ 10 h 32"/>
                    <a:gd name="T22" fmla="*/ 18 w 47"/>
                    <a:gd name="T23" fmla="*/ 14 h 32"/>
                    <a:gd name="T24" fmla="*/ 24 w 47"/>
                    <a:gd name="T25" fmla="*/ 17 h 32"/>
                    <a:gd name="T26" fmla="*/ 28 w 47"/>
                    <a:gd name="T27" fmla="*/ 20 h 32"/>
                    <a:gd name="T28" fmla="*/ 33 w 47"/>
                    <a:gd name="T29" fmla="*/ 22 h 32"/>
                    <a:gd name="T30" fmla="*/ 47 w 47"/>
                    <a:gd name="T31" fmla="*/ 26 h 32"/>
                    <a:gd name="T32" fmla="*/ 46 w 47"/>
                    <a:gd name="T3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32">
                      <a:moveTo>
                        <a:pt x="46" y="32"/>
                      </a:moveTo>
                      <a:lnTo>
                        <a:pt x="32" y="27"/>
                      </a:lnTo>
                      <a:lnTo>
                        <a:pt x="25" y="26"/>
                      </a:lnTo>
                      <a:lnTo>
                        <a:pt x="19" y="22"/>
                      </a:lnTo>
                      <a:lnTo>
                        <a:pt x="15" y="19"/>
                      </a:lnTo>
                      <a:lnTo>
                        <a:pt x="10" y="14"/>
                      </a:lnTo>
                      <a:lnTo>
                        <a:pt x="4" y="10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8" y="6"/>
                      </a:lnTo>
                      <a:lnTo>
                        <a:pt x="14" y="10"/>
                      </a:lnTo>
                      <a:lnTo>
                        <a:pt x="18" y="14"/>
                      </a:lnTo>
                      <a:lnTo>
                        <a:pt x="24" y="17"/>
                      </a:lnTo>
                      <a:lnTo>
                        <a:pt x="28" y="20"/>
                      </a:lnTo>
                      <a:lnTo>
                        <a:pt x="33" y="22"/>
                      </a:lnTo>
                      <a:lnTo>
                        <a:pt x="47" y="26"/>
                      </a:lnTo>
                      <a:lnTo>
                        <a:pt x="46" y="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3" name="Freeform 121"/>
                <p:cNvSpPr>
                  <a:spLocks/>
                </p:cNvSpPr>
                <p:nvPr/>
              </p:nvSpPr>
              <p:spPr bwMode="auto">
                <a:xfrm>
                  <a:off x="3141" y="3816"/>
                  <a:ext cx="1" cy="6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0 h 6"/>
                    <a:gd name="T4" fmla="*/ 0 w 1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4" name="Freeform 122"/>
                <p:cNvSpPr>
                  <a:spLocks/>
                </p:cNvSpPr>
                <p:nvPr/>
              </p:nvSpPr>
              <p:spPr bwMode="auto">
                <a:xfrm>
                  <a:off x="3095" y="3786"/>
                  <a:ext cx="10" cy="8"/>
                </a:xfrm>
                <a:custGeom>
                  <a:avLst/>
                  <a:gdLst>
                    <a:gd name="T0" fmla="*/ 0 w 10"/>
                    <a:gd name="T1" fmla="*/ 4 h 8"/>
                    <a:gd name="T2" fmla="*/ 4 w 10"/>
                    <a:gd name="T3" fmla="*/ 8 h 8"/>
                    <a:gd name="T4" fmla="*/ 10 w 10"/>
                    <a:gd name="T5" fmla="*/ 4 h 8"/>
                    <a:gd name="T6" fmla="*/ 5 w 10"/>
                    <a:gd name="T7" fmla="*/ 0 h 8"/>
                    <a:gd name="T8" fmla="*/ 0 w 10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0" y="4"/>
                      </a:moveTo>
                      <a:lnTo>
                        <a:pt x="4" y="8"/>
                      </a:lnTo>
                      <a:lnTo>
                        <a:pt x="10" y="4"/>
                      </a:lnTo>
                      <a:lnTo>
                        <a:pt x="5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5" name="Freeform 123"/>
                <p:cNvSpPr>
                  <a:spLocks/>
                </p:cNvSpPr>
                <p:nvPr/>
              </p:nvSpPr>
              <p:spPr bwMode="auto">
                <a:xfrm>
                  <a:off x="3092" y="3790"/>
                  <a:ext cx="7" cy="4"/>
                </a:xfrm>
                <a:custGeom>
                  <a:avLst/>
                  <a:gdLst>
                    <a:gd name="T0" fmla="*/ 3 w 7"/>
                    <a:gd name="T1" fmla="*/ 4 h 4"/>
                    <a:gd name="T2" fmla="*/ 0 w 7"/>
                    <a:gd name="T3" fmla="*/ 2 h 4"/>
                    <a:gd name="T4" fmla="*/ 3 w 7"/>
                    <a:gd name="T5" fmla="*/ 0 h 4"/>
                    <a:gd name="T6" fmla="*/ 7 w 7"/>
                    <a:gd name="T7" fmla="*/ 4 h 4"/>
                    <a:gd name="T8" fmla="*/ 7 w 7"/>
                    <a:gd name="T9" fmla="*/ 0 h 4"/>
                    <a:gd name="T10" fmla="*/ 3 w 7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4">
                      <a:moveTo>
                        <a:pt x="3" y="4"/>
                      </a:move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7" y="4"/>
                      </a:lnTo>
                      <a:lnTo>
                        <a:pt x="7" y="0"/>
                      </a:lnTo>
                      <a:lnTo>
                        <a:pt x="3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6" name="Freeform 124"/>
                <p:cNvSpPr>
                  <a:spLocks/>
                </p:cNvSpPr>
                <p:nvPr/>
              </p:nvSpPr>
              <p:spPr bwMode="auto">
                <a:xfrm>
                  <a:off x="3100" y="3786"/>
                  <a:ext cx="48" cy="31"/>
                </a:xfrm>
                <a:custGeom>
                  <a:avLst/>
                  <a:gdLst>
                    <a:gd name="T0" fmla="*/ 5 w 48"/>
                    <a:gd name="T1" fmla="*/ 0 h 31"/>
                    <a:gd name="T2" fmla="*/ 14 w 48"/>
                    <a:gd name="T3" fmla="*/ 10 h 31"/>
                    <a:gd name="T4" fmla="*/ 19 w 48"/>
                    <a:gd name="T5" fmla="*/ 14 h 31"/>
                    <a:gd name="T6" fmla="*/ 24 w 48"/>
                    <a:gd name="T7" fmla="*/ 17 h 31"/>
                    <a:gd name="T8" fmla="*/ 28 w 48"/>
                    <a:gd name="T9" fmla="*/ 20 h 31"/>
                    <a:gd name="T10" fmla="*/ 34 w 48"/>
                    <a:gd name="T11" fmla="*/ 21 h 31"/>
                    <a:gd name="T12" fmla="*/ 48 w 48"/>
                    <a:gd name="T13" fmla="*/ 26 h 31"/>
                    <a:gd name="T14" fmla="*/ 46 w 48"/>
                    <a:gd name="T15" fmla="*/ 31 h 31"/>
                    <a:gd name="T16" fmla="*/ 32 w 48"/>
                    <a:gd name="T17" fmla="*/ 27 h 31"/>
                    <a:gd name="T18" fmla="*/ 27 w 48"/>
                    <a:gd name="T19" fmla="*/ 26 h 31"/>
                    <a:gd name="T20" fmla="*/ 21 w 48"/>
                    <a:gd name="T21" fmla="*/ 23 h 31"/>
                    <a:gd name="T22" fmla="*/ 16 w 48"/>
                    <a:gd name="T23" fmla="*/ 18 h 31"/>
                    <a:gd name="T24" fmla="*/ 10 w 48"/>
                    <a:gd name="T25" fmla="*/ 14 h 31"/>
                    <a:gd name="T26" fmla="*/ 0 w 48"/>
                    <a:gd name="T27" fmla="*/ 4 h 31"/>
                    <a:gd name="T28" fmla="*/ 5 w 48"/>
                    <a:gd name="T2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8" h="31">
                      <a:moveTo>
                        <a:pt x="5" y="0"/>
                      </a:moveTo>
                      <a:lnTo>
                        <a:pt x="14" y="10"/>
                      </a:lnTo>
                      <a:lnTo>
                        <a:pt x="19" y="14"/>
                      </a:lnTo>
                      <a:lnTo>
                        <a:pt x="24" y="17"/>
                      </a:lnTo>
                      <a:lnTo>
                        <a:pt x="28" y="20"/>
                      </a:lnTo>
                      <a:lnTo>
                        <a:pt x="34" y="21"/>
                      </a:lnTo>
                      <a:lnTo>
                        <a:pt x="48" y="26"/>
                      </a:lnTo>
                      <a:lnTo>
                        <a:pt x="46" y="31"/>
                      </a:lnTo>
                      <a:lnTo>
                        <a:pt x="32" y="27"/>
                      </a:lnTo>
                      <a:lnTo>
                        <a:pt x="27" y="26"/>
                      </a:lnTo>
                      <a:lnTo>
                        <a:pt x="21" y="23"/>
                      </a:lnTo>
                      <a:lnTo>
                        <a:pt x="16" y="18"/>
                      </a:lnTo>
                      <a:lnTo>
                        <a:pt x="10" y="14"/>
                      </a:lnTo>
                      <a:lnTo>
                        <a:pt x="0" y="4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7" name="Freeform 125"/>
                <p:cNvSpPr>
                  <a:spLocks/>
                </p:cNvSpPr>
                <p:nvPr/>
              </p:nvSpPr>
              <p:spPr bwMode="auto">
                <a:xfrm>
                  <a:off x="3100" y="3785"/>
                  <a:ext cx="5" cy="5"/>
                </a:xfrm>
                <a:custGeom>
                  <a:avLst/>
                  <a:gdLst>
                    <a:gd name="T0" fmla="*/ 0 w 5"/>
                    <a:gd name="T1" fmla="*/ 1 h 5"/>
                    <a:gd name="T2" fmla="*/ 3 w 5"/>
                    <a:gd name="T3" fmla="*/ 0 h 5"/>
                    <a:gd name="T4" fmla="*/ 5 w 5"/>
                    <a:gd name="T5" fmla="*/ 1 h 5"/>
                    <a:gd name="T6" fmla="*/ 0 w 5"/>
                    <a:gd name="T7" fmla="*/ 5 h 5"/>
                    <a:gd name="T8" fmla="*/ 5 w 5"/>
                    <a:gd name="T9" fmla="*/ 5 h 5"/>
                    <a:gd name="T10" fmla="*/ 0 w 5"/>
                    <a:gd name="T1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0" y="1"/>
                      </a:moveTo>
                      <a:lnTo>
                        <a:pt x="3" y="0"/>
                      </a:lnTo>
                      <a:lnTo>
                        <a:pt x="5" y="1"/>
                      </a:lnTo>
                      <a:lnTo>
                        <a:pt x="0" y="5"/>
                      </a:lnTo>
                      <a:lnTo>
                        <a:pt x="5" y="5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8" name="Freeform 126"/>
                <p:cNvSpPr>
                  <a:spLocks/>
                </p:cNvSpPr>
                <p:nvPr/>
              </p:nvSpPr>
              <p:spPr bwMode="auto">
                <a:xfrm>
                  <a:off x="3146" y="3800"/>
                  <a:ext cx="60" cy="19"/>
                </a:xfrm>
                <a:custGeom>
                  <a:avLst/>
                  <a:gdLst>
                    <a:gd name="T0" fmla="*/ 2 w 60"/>
                    <a:gd name="T1" fmla="*/ 12 h 19"/>
                    <a:gd name="T2" fmla="*/ 9 w 60"/>
                    <a:gd name="T3" fmla="*/ 13 h 19"/>
                    <a:gd name="T4" fmla="*/ 17 w 60"/>
                    <a:gd name="T5" fmla="*/ 13 h 19"/>
                    <a:gd name="T6" fmla="*/ 24 w 60"/>
                    <a:gd name="T7" fmla="*/ 13 h 19"/>
                    <a:gd name="T8" fmla="*/ 30 w 60"/>
                    <a:gd name="T9" fmla="*/ 12 h 19"/>
                    <a:gd name="T10" fmla="*/ 43 w 60"/>
                    <a:gd name="T11" fmla="*/ 7 h 19"/>
                    <a:gd name="T12" fmla="*/ 50 w 60"/>
                    <a:gd name="T13" fmla="*/ 4 h 19"/>
                    <a:gd name="T14" fmla="*/ 57 w 60"/>
                    <a:gd name="T15" fmla="*/ 0 h 19"/>
                    <a:gd name="T16" fmla="*/ 60 w 60"/>
                    <a:gd name="T17" fmla="*/ 6 h 19"/>
                    <a:gd name="T18" fmla="*/ 53 w 60"/>
                    <a:gd name="T19" fmla="*/ 10 h 19"/>
                    <a:gd name="T20" fmla="*/ 45 w 60"/>
                    <a:gd name="T21" fmla="*/ 13 h 19"/>
                    <a:gd name="T22" fmla="*/ 31 w 60"/>
                    <a:gd name="T23" fmla="*/ 17 h 19"/>
                    <a:gd name="T24" fmla="*/ 24 w 60"/>
                    <a:gd name="T25" fmla="*/ 19 h 19"/>
                    <a:gd name="T26" fmla="*/ 17 w 60"/>
                    <a:gd name="T27" fmla="*/ 19 h 19"/>
                    <a:gd name="T28" fmla="*/ 9 w 60"/>
                    <a:gd name="T29" fmla="*/ 19 h 19"/>
                    <a:gd name="T30" fmla="*/ 0 w 60"/>
                    <a:gd name="T31" fmla="*/ 17 h 19"/>
                    <a:gd name="T32" fmla="*/ 2 w 60"/>
                    <a:gd name="T33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0" h="19">
                      <a:moveTo>
                        <a:pt x="2" y="12"/>
                      </a:moveTo>
                      <a:lnTo>
                        <a:pt x="9" y="13"/>
                      </a:lnTo>
                      <a:lnTo>
                        <a:pt x="17" y="13"/>
                      </a:lnTo>
                      <a:lnTo>
                        <a:pt x="24" y="13"/>
                      </a:lnTo>
                      <a:lnTo>
                        <a:pt x="30" y="12"/>
                      </a:lnTo>
                      <a:lnTo>
                        <a:pt x="43" y="7"/>
                      </a:lnTo>
                      <a:lnTo>
                        <a:pt x="50" y="4"/>
                      </a:lnTo>
                      <a:lnTo>
                        <a:pt x="57" y="0"/>
                      </a:lnTo>
                      <a:lnTo>
                        <a:pt x="60" y="6"/>
                      </a:lnTo>
                      <a:lnTo>
                        <a:pt x="53" y="10"/>
                      </a:lnTo>
                      <a:lnTo>
                        <a:pt x="45" y="13"/>
                      </a:lnTo>
                      <a:lnTo>
                        <a:pt x="31" y="17"/>
                      </a:lnTo>
                      <a:lnTo>
                        <a:pt x="24" y="19"/>
                      </a:lnTo>
                      <a:lnTo>
                        <a:pt x="17" y="19"/>
                      </a:lnTo>
                      <a:lnTo>
                        <a:pt x="9" y="19"/>
                      </a:lnTo>
                      <a:lnTo>
                        <a:pt x="0" y="17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79" name="Freeform 127"/>
                <p:cNvSpPr>
                  <a:spLocks/>
                </p:cNvSpPr>
                <p:nvPr/>
              </p:nvSpPr>
              <p:spPr bwMode="auto">
                <a:xfrm>
                  <a:off x="3146" y="3812"/>
                  <a:ext cx="2" cy="5"/>
                </a:xfrm>
                <a:custGeom>
                  <a:avLst/>
                  <a:gdLst>
                    <a:gd name="T0" fmla="*/ 0 w 2"/>
                    <a:gd name="T1" fmla="*/ 5 h 5"/>
                    <a:gd name="T2" fmla="*/ 2 w 2"/>
                    <a:gd name="T3" fmla="*/ 5 h 5"/>
                    <a:gd name="T4" fmla="*/ 0 w 2"/>
                    <a:gd name="T5" fmla="*/ 5 h 5"/>
                    <a:gd name="T6" fmla="*/ 2 w 2"/>
                    <a:gd name="T7" fmla="*/ 0 h 5"/>
                    <a:gd name="T8" fmla="*/ 0 w 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5">
                      <a:moveTo>
                        <a:pt x="0" y="5"/>
                      </a:move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0" name="Freeform 128"/>
                <p:cNvSpPr>
                  <a:spLocks/>
                </p:cNvSpPr>
                <p:nvPr/>
              </p:nvSpPr>
              <p:spPr bwMode="auto">
                <a:xfrm>
                  <a:off x="3203" y="3739"/>
                  <a:ext cx="49" cy="65"/>
                </a:xfrm>
                <a:custGeom>
                  <a:avLst/>
                  <a:gdLst>
                    <a:gd name="T0" fmla="*/ 0 w 49"/>
                    <a:gd name="T1" fmla="*/ 61 h 65"/>
                    <a:gd name="T2" fmla="*/ 9 w 49"/>
                    <a:gd name="T3" fmla="*/ 55 h 65"/>
                    <a:gd name="T4" fmla="*/ 17 w 49"/>
                    <a:gd name="T5" fmla="*/ 50 h 65"/>
                    <a:gd name="T6" fmla="*/ 24 w 49"/>
                    <a:gd name="T7" fmla="*/ 43 h 65"/>
                    <a:gd name="T8" fmla="*/ 30 w 49"/>
                    <a:gd name="T9" fmla="*/ 36 h 65"/>
                    <a:gd name="T10" fmla="*/ 34 w 49"/>
                    <a:gd name="T11" fmla="*/ 28 h 65"/>
                    <a:gd name="T12" fmla="*/ 38 w 49"/>
                    <a:gd name="T13" fmla="*/ 20 h 65"/>
                    <a:gd name="T14" fmla="*/ 41 w 49"/>
                    <a:gd name="T15" fmla="*/ 11 h 65"/>
                    <a:gd name="T16" fmla="*/ 43 w 49"/>
                    <a:gd name="T17" fmla="*/ 0 h 65"/>
                    <a:gd name="T18" fmla="*/ 49 w 49"/>
                    <a:gd name="T19" fmla="*/ 1 h 65"/>
                    <a:gd name="T20" fmla="*/ 46 w 49"/>
                    <a:gd name="T21" fmla="*/ 13 h 65"/>
                    <a:gd name="T22" fmla="*/ 43 w 49"/>
                    <a:gd name="T23" fmla="*/ 23 h 65"/>
                    <a:gd name="T24" fmla="*/ 39 w 49"/>
                    <a:gd name="T25" fmla="*/ 31 h 65"/>
                    <a:gd name="T26" fmla="*/ 34 w 49"/>
                    <a:gd name="T27" fmla="*/ 40 h 65"/>
                    <a:gd name="T28" fmla="*/ 28 w 49"/>
                    <a:gd name="T29" fmla="*/ 47 h 65"/>
                    <a:gd name="T30" fmla="*/ 21 w 49"/>
                    <a:gd name="T31" fmla="*/ 54 h 65"/>
                    <a:gd name="T32" fmla="*/ 13 w 49"/>
                    <a:gd name="T33" fmla="*/ 60 h 65"/>
                    <a:gd name="T34" fmla="*/ 5 w 49"/>
                    <a:gd name="T35" fmla="*/ 65 h 65"/>
                    <a:gd name="T36" fmla="*/ 0 w 49"/>
                    <a:gd name="T37" fmla="*/ 6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9" h="65">
                      <a:moveTo>
                        <a:pt x="0" y="61"/>
                      </a:moveTo>
                      <a:lnTo>
                        <a:pt x="9" y="55"/>
                      </a:lnTo>
                      <a:lnTo>
                        <a:pt x="17" y="50"/>
                      </a:lnTo>
                      <a:lnTo>
                        <a:pt x="24" y="43"/>
                      </a:lnTo>
                      <a:lnTo>
                        <a:pt x="30" y="36"/>
                      </a:lnTo>
                      <a:lnTo>
                        <a:pt x="34" y="28"/>
                      </a:lnTo>
                      <a:lnTo>
                        <a:pt x="38" y="20"/>
                      </a:lnTo>
                      <a:lnTo>
                        <a:pt x="41" y="11"/>
                      </a:lnTo>
                      <a:lnTo>
                        <a:pt x="43" y="0"/>
                      </a:lnTo>
                      <a:lnTo>
                        <a:pt x="49" y="1"/>
                      </a:lnTo>
                      <a:lnTo>
                        <a:pt x="46" y="13"/>
                      </a:lnTo>
                      <a:lnTo>
                        <a:pt x="43" y="23"/>
                      </a:lnTo>
                      <a:lnTo>
                        <a:pt x="39" y="31"/>
                      </a:lnTo>
                      <a:lnTo>
                        <a:pt x="34" y="40"/>
                      </a:lnTo>
                      <a:lnTo>
                        <a:pt x="28" y="47"/>
                      </a:lnTo>
                      <a:lnTo>
                        <a:pt x="21" y="54"/>
                      </a:lnTo>
                      <a:lnTo>
                        <a:pt x="13" y="60"/>
                      </a:lnTo>
                      <a:lnTo>
                        <a:pt x="5" y="6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1" name="Freeform 129"/>
                <p:cNvSpPr>
                  <a:spLocks/>
                </p:cNvSpPr>
                <p:nvPr/>
              </p:nvSpPr>
              <p:spPr bwMode="auto">
                <a:xfrm>
                  <a:off x="3203" y="3800"/>
                  <a:ext cx="5" cy="6"/>
                </a:xfrm>
                <a:custGeom>
                  <a:avLst/>
                  <a:gdLst>
                    <a:gd name="T0" fmla="*/ 3 w 5"/>
                    <a:gd name="T1" fmla="*/ 6 h 6"/>
                    <a:gd name="T2" fmla="*/ 5 w 5"/>
                    <a:gd name="T3" fmla="*/ 4 h 6"/>
                    <a:gd name="T4" fmla="*/ 0 w 5"/>
                    <a:gd name="T5" fmla="*/ 0 h 6"/>
                    <a:gd name="T6" fmla="*/ 3 w 5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6">
                      <a:moveTo>
                        <a:pt x="3" y="6"/>
                      </a:moveTo>
                      <a:lnTo>
                        <a:pt x="5" y="4"/>
                      </a:lnTo>
                      <a:lnTo>
                        <a:pt x="0" y="0"/>
                      </a:lnTo>
                      <a:lnTo>
                        <a:pt x="3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2" name="Freeform 130"/>
                <p:cNvSpPr>
                  <a:spLocks/>
                </p:cNvSpPr>
                <p:nvPr/>
              </p:nvSpPr>
              <p:spPr bwMode="auto">
                <a:xfrm>
                  <a:off x="3237" y="3666"/>
                  <a:ext cx="19" cy="74"/>
                </a:xfrm>
                <a:custGeom>
                  <a:avLst/>
                  <a:gdLst>
                    <a:gd name="T0" fmla="*/ 9 w 19"/>
                    <a:gd name="T1" fmla="*/ 73 h 74"/>
                    <a:gd name="T2" fmla="*/ 12 w 19"/>
                    <a:gd name="T3" fmla="*/ 54 h 74"/>
                    <a:gd name="T4" fmla="*/ 14 w 19"/>
                    <a:gd name="T5" fmla="*/ 46 h 74"/>
                    <a:gd name="T6" fmla="*/ 12 w 19"/>
                    <a:gd name="T7" fmla="*/ 37 h 74"/>
                    <a:gd name="T8" fmla="*/ 11 w 19"/>
                    <a:gd name="T9" fmla="*/ 29 h 74"/>
                    <a:gd name="T10" fmla="*/ 8 w 19"/>
                    <a:gd name="T11" fmla="*/ 22 h 74"/>
                    <a:gd name="T12" fmla="*/ 4 w 19"/>
                    <a:gd name="T13" fmla="*/ 13 h 74"/>
                    <a:gd name="T14" fmla="*/ 0 w 19"/>
                    <a:gd name="T15" fmla="*/ 4 h 74"/>
                    <a:gd name="T16" fmla="*/ 4 w 19"/>
                    <a:gd name="T17" fmla="*/ 0 h 74"/>
                    <a:gd name="T18" fmla="*/ 9 w 19"/>
                    <a:gd name="T19" fmla="*/ 10 h 74"/>
                    <a:gd name="T20" fmla="*/ 14 w 19"/>
                    <a:gd name="T21" fmla="*/ 19 h 74"/>
                    <a:gd name="T22" fmla="*/ 16 w 19"/>
                    <a:gd name="T23" fmla="*/ 27 h 74"/>
                    <a:gd name="T24" fmla="*/ 18 w 19"/>
                    <a:gd name="T25" fmla="*/ 36 h 74"/>
                    <a:gd name="T26" fmla="*/ 19 w 19"/>
                    <a:gd name="T27" fmla="*/ 46 h 74"/>
                    <a:gd name="T28" fmla="*/ 18 w 19"/>
                    <a:gd name="T29" fmla="*/ 56 h 74"/>
                    <a:gd name="T30" fmla="*/ 15 w 19"/>
                    <a:gd name="T31" fmla="*/ 74 h 74"/>
                    <a:gd name="T32" fmla="*/ 9 w 19"/>
                    <a:gd name="T33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" h="74">
                      <a:moveTo>
                        <a:pt x="9" y="73"/>
                      </a:moveTo>
                      <a:lnTo>
                        <a:pt x="12" y="54"/>
                      </a:lnTo>
                      <a:lnTo>
                        <a:pt x="14" y="46"/>
                      </a:lnTo>
                      <a:lnTo>
                        <a:pt x="12" y="37"/>
                      </a:lnTo>
                      <a:lnTo>
                        <a:pt x="11" y="29"/>
                      </a:lnTo>
                      <a:lnTo>
                        <a:pt x="8" y="22"/>
                      </a:lnTo>
                      <a:lnTo>
                        <a:pt x="4" y="13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9" y="10"/>
                      </a:lnTo>
                      <a:lnTo>
                        <a:pt x="14" y="19"/>
                      </a:lnTo>
                      <a:lnTo>
                        <a:pt x="16" y="27"/>
                      </a:lnTo>
                      <a:lnTo>
                        <a:pt x="18" y="36"/>
                      </a:lnTo>
                      <a:lnTo>
                        <a:pt x="19" y="46"/>
                      </a:lnTo>
                      <a:lnTo>
                        <a:pt x="18" y="56"/>
                      </a:lnTo>
                      <a:lnTo>
                        <a:pt x="15" y="74"/>
                      </a:lnTo>
                      <a:lnTo>
                        <a:pt x="9" y="7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3" name="Freeform 131"/>
                <p:cNvSpPr>
                  <a:spLocks/>
                </p:cNvSpPr>
                <p:nvPr/>
              </p:nvSpPr>
              <p:spPr bwMode="auto">
                <a:xfrm>
                  <a:off x="3246" y="3739"/>
                  <a:ext cx="6" cy="1"/>
                </a:xfrm>
                <a:custGeom>
                  <a:avLst/>
                  <a:gdLst>
                    <a:gd name="T0" fmla="*/ 6 w 6"/>
                    <a:gd name="T1" fmla="*/ 1 h 1"/>
                    <a:gd name="T2" fmla="*/ 0 w 6"/>
                    <a:gd name="T3" fmla="*/ 0 h 1"/>
                    <a:gd name="T4" fmla="*/ 6 w 6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lnTo>
                        <a:pt x="0" y="0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4" name="Freeform 132"/>
                <p:cNvSpPr>
                  <a:spLocks/>
                </p:cNvSpPr>
                <p:nvPr/>
              </p:nvSpPr>
              <p:spPr bwMode="auto">
                <a:xfrm>
                  <a:off x="3173" y="3632"/>
                  <a:ext cx="68" cy="38"/>
                </a:xfrm>
                <a:custGeom>
                  <a:avLst/>
                  <a:gdLst>
                    <a:gd name="T0" fmla="*/ 64 w 68"/>
                    <a:gd name="T1" fmla="*/ 38 h 38"/>
                    <a:gd name="T2" fmla="*/ 57 w 68"/>
                    <a:gd name="T3" fmla="*/ 31 h 38"/>
                    <a:gd name="T4" fmla="*/ 54 w 68"/>
                    <a:gd name="T5" fmla="*/ 29 h 38"/>
                    <a:gd name="T6" fmla="*/ 50 w 68"/>
                    <a:gd name="T7" fmla="*/ 26 h 38"/>
                    <a:gd name="T8" fmla="*/ 43 w 68"/>
                    <a:gd name="T9" fmla="*/ 21 h 38"/>
                    <a:gd name="T10" fmla="*/ 36 w 68"/>
                    <a:gd name="T11" fmla="*/ 19 h 38"/>
                    <a:gd name="T12" fmla="*/ 19 w 68"/>
                    <a:gd name="T13" fmla="*/ 13 h 38"/>
                    <a:gd name="T14" fmla="*/ 9 w 68"/>
                    <a:gd name="T15" fmla="*/ 9 h 38"/>
                    <a:gd name="T16" fmla="*/ 0 w 68"/>
                    <a:gd name="T17" fmla="*/ 6 h 38"/>
                    <a:gd name="T18" fmla="*/ 3 w 68"/>
                    <a:gd name="T19" fmla="*/ 0 h 38"/>
                    <a:gd name="T20" fmla="*/ 12 w 68"/>
                    <a:gd name="T21" fmla="*/ 4 h 38"/>
                    <a:gd name="T22" fmla="*/ 21 w 68"/>
                    <a:gd name="T23" fmla="*/ 7 h 38"/>
                    <a:gd name="T24" fmla="*/ 39 w 68"/>
                    <a:gd name="T25" fmla="*/ 13 h 38"/>
                    <a:gd name="T26" fmla="*/ 46 w 68"/>
                    <a:gd name="T27" fmla="*/ 16 h 38"/>
                    <a:gd name="T28" fmla="*/ 54 w 68"/>
                    <a:gd name="T29" fmla="*/ 20 h 38"/>
                    <a:gd name="T30" fmla="*/ 57 w 68"/>
                    <a:gd name="T31" fmla="*/ 24 h 38"/>
                    <a:gd name="T32" fmla="*/ 61 w 68"/>
                    <a:gd name="T33" fmla="*/ 27 h 38"/>
                    <a:gd name="T34" fmla="*/ 68 w 68"/>
                    <a:gd name="T35" fmla="*/ 34 h 38"/>
                    <a:gd name="T36" fmla="*/ 64 w 68"/>
                    <a:gd name="T3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8" h="38">
                      <a:moveTo>
                        <a:pt x="64" y="38"/>
                      </a:moveTo>
                      <a:lnTo>
                        <a:pt x="57" y="31"/>
                      </a:lnTo>
                      <a:lnTo>
                        <a:pt x="54" y="29"/>
                      </a:lnTo>
                      <a:lnTo>
                        <a:pt x="50" y="26"/>
                      </a:lnTo>
                      <a:lnTo>
                        <a:pt x="43" y="21"/>
                      </a:lnTo>
                      <a:lnTo>
                        <a:pt x="36" y="19"/>
                      </a:lnTo>
                      <a:lnTo>
                        <a:pt x="19" y="13"/>
                      </a:lnTo>
                      <a:lnTo>
                        <a:pt x="9" y="9"/>
                      </a:lnTo>
                      <a:lnTo>
                        <a:pt x="0" y="6"/>
                      </a:lnTo>
                      <a:lnTo>
                        <a:pt x="3" y="0"/>
                      </a:lnTo>
                      <a:lnTo>
                        <a:pt x="12" y="4"/>
                      </a:lnTo>
                      <a:lnTo>
                        <a:pt x="21" y="7"/>
                      </a:lnTo>
                      <a:lnTo>
                        <a:pt x="39" y="13"/>
                      </a:lnTo>
                      <a:lnTo>
                        <a:pt x="46" y="16"/>
                      </a:lnTo>
                      <a:lnTo>
                        <a:pt x="54" y="20"/>
                      </a:lnTo>
                      <a:lnTo>
                        <a:pt x="57" y="24"/>
                      </a:lnTo>
                      <a:lnTo>
                        <a:pt x="61" y="27"/>
                      </a:lnTo>
                      <a:lnTo>
                        <a:pt x="68" y="34"/>
                      </a:lnTo>
                      <a:lnTo>
                        <a:pt x="64" y="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5" name="Freeform 133"/>
                <p:cNvSpPr>
                  <a:spLocks/>
                </p:cNvSpPr>
                <p:nvPr/>
              </p:nvSpPr>
              <p:spPr bwMode="auto">
                <a:xfrm>
                  <a:off x="3237" y="3666"/>
                  <a:ext cx="4" cy="4"/>
                </a:xfrm>
                <a:custGeom>
                  <a:avLst/>
                  <a:gdLst>
                    <a:gd name="T0" fmla="*/ 4 w 4"/>
                    <a:gd name="T1" fmla="*/ 0 h 4"/>
                    <a:gd name="T2" fmla="*/ 0 w 4"/>
                    <a:gd name="T3" fmla="*/ 4 h 4"/>
                    <a:gd name="T4" fmla="*/ 4 w 4"/>
                    <a:gd name="T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6" name="Freeform 134"/>
                <p:cNvSpPr>
                  <a:spLocks/>
                </p:cNvSpPr>
                <p:nvPr/>
              </p:nvSpPr>
              <p:spPr bwMode="auto">
                <a:xfrm>
                  <a:off x="3087" y="3601"/>
                  <a:ext cx="89" cy="37"/>
                </a:xfrm>
                <a:custGeom>
                  <a:avLst/>
                  <a:gdLst>
                    <a:gd name="T0" fmla="*/ 86 w 89"/>
                    <a:gd name="T1" fmla="*/ 37 h 37"/>
                    <a:gd name="T2" fmla="*/ 75 w 89"/>
                    <a:gd name="T3" fmla="*/ 31 h 37"/>
                    <a:gd name="T4" fmla="*/ 64 w 89"/>
                    <a:gd name="T5" fmla="*/ 28 h 37"/>
                    <a:gd name="T6" fmla="*/ 43 w 89"/>
                    <a:gd name="T7" fmla="*/ 22 h 37"/>
                    <a:gd name="T8" fmla="*/ 33 w 89"/>
                    <a:gd name="T9" fmla="*/ 20 h 37"/>
                    <a:gd name="T10" fmla="*/ 22 w 89"/>
                    <a:gd name="T11" fmla="*/ 15 h 37"/>
                    <a:gd name="T12" fmla="*/ 11 w 89"/>
                    <a:gd name="T13" fmla="*/ 11 h 37"/>
                    <a:gd name="T14" fmla="*/ 0 w 89"/>
                    <a:gd name="T15" fmla="*/ 4 h 37"/>
                    <a:gd name="T16" fmla="*/ 2 w 89"/>
                    <a:gd name="T17" fmla="*/ 0 h 37"/>
                    <a:gd name="T18" fmla="*/ 13 w 89"/>
                    <a:gd name="T19" fmla="*/ 5 h 37"/>
                    <a:gd name="T20" fmla="*/ 25 w 89"/>
                    <a:gd name="T21" fmla="*/ 11 h 37"/>
                    <a:gd name="T22" fmla="*/ 34 w 89"/>
                    <a:gd name="T23" fmla="*/ 14 h 37"/>
                    <a:gd name="T24" fmla="*/ 44 w 89"/>
                    <a:gd name="T25" fmla="*/ 17 h 37"/>
                    <a:gd name="T26" fmla="*/ 65 w 89"/>
                    <a:gd name="T27" fmla="*/ 22 h 37"/>
                    <a:gd name="T28" fmla="*/ 77 w 89"/>
                    <a:gd name="T29" fmla="*/ 27 h 37"/>
                    <a:gd name="T30" fmla="*/ 89 w 89"/>
                    <a:gd name="T31" fmla="*/ 31 h 37"/>
                    <a:gd name="T32" fmla="*/ 86 w 89"/>
                    <a:gd name="T3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9" h="37">
                      <a:moveTo>
                        <a:pt x="86" y="37"/>
                      </a:moveTo>
                      <a:lnTo>
                        <a:pt x="75" y="31"/>
                      </a:lnTo>
                      <a:lnTo>
                        <a:pt x="64" y="28"/>
                      </a:lnTo>
                      <a:lnTo>
                        <a:pt x="43" y="22"/>
                      </a:lnTo>
                      <a:lnTo>
                        <a:pt x="33" y="20"/>
                      </a:lnTo>
                      <a:lnTo>
                        <a:pt x="22" y="15"/>
                      </a:lnTo>
                      <a:lnTo>
                        <a:pt x="11" y="11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13" y="5"/>
                      </a:lnTo>
                      <a:lnTo>
                        <a:pt x="25" y="11"/>
                      </a:lnTo>
                      <a:lnTo>
                        <a:pt x="34" y="14"/>
                      </a:lnTo>
                      <a:lnTo>
                        <a:pt x="44" y="17"/>
                      </a:lnTo>
                      <a:lnTo>
                        <a:pt x="65" y="22"/>
                      </a:lnTo>
                      <a:lnTo>
                        <a:pt x="77" y="27"/>
                      </a:lnTo>
                      <a:lnTo>
                        <a:pt x="89" y="31"/>
                      </a:lnTo>
                      <a:lnTo>
                        <a:pt x="86" y="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7" name="Freeform 135"/>
                <p:cNvSpPr>
                  <a:spLocks/>
                </p:cNvSpPr>
                <p:nvPr/>
              </p:nvSpPr>
              <p:spPr bwMode="auto">
                <a:xfrm>
                  <a:off x="3173" y="3632"/>
                  <a:ext cx="3" cy="6"/>
                </a:xfrm>
                <a:custGeom>
                  <a:avLst/>
                  <a:gdLst>
                    <a:gd name="T0" fmla="*/ 0 w 3"/>
                    <a:gd name="T1" fmla="*/ 6 h 6"/>
                    <a:gd name="T2" fmla="*/ 3 w 3"/>
                    <a:gd name="T3" fmla="*/ 0 h 6"/>
                    <a:gd name="T4" fmla="*/ 0 w 3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lnTo>
                        <a:pt x="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8" name="Freeform 136"/>
                <p:cNvSpPr>
                  <a:spLocks/>
                </p:cNvSpPr>
                <p:nvPr/>
              </p:nvSpPr>
              <p:spPr bwMode="auto">
                <a:xfrm>
                  <a:off x="3056" y="3578"/>
                  <a:ext cx="33" cy="27"/>
                </a:xfrm>
                <a:custGeom>
                  <a:avLst/>
                  <a:gdLst>
                    <a:gd name="T0" fmla="*/ 31 w 33"/>
                    <a:gd name="T1" fmla="*/ 27 h 27"/>
                    <a:gd name="T2" fmla="*/ 14 w 33"/>
                    <a:gd name="T3" fmla="*/ 17 h 27"/>
                    <a:gd name="T4" fmla="*/ 7 w 33"/>
                    <a:gd name="T5" fmla="*/ 11 h 27"/>
                    <a:gd name="T6" fmla="*/ 0 w 33"/>
                    <a:gd name="T7" fmla="*/ 4 h 27"/>
                    <a:gd name="T8" fmla="*/ 4 w 33"/>
                    <a:gd name="T9" fmla="*/ 0 h 27"/>
                    <a:gd name="T10" fmla="*/ 11 w 33"/>
                    <a:gd name="T11" fmla="*/ 7 h 27"/>
                    <a:gd name="T12" fmla="*/ 18 w 33"/>
                    <a:gd name="T13" fmla="*/ 13 h 27"/>
                    <a:gd name="T14" fmla="*/ 33 w 33"/>
                    <a:gd name="T15" fmla="*/ 23 h 27"/>
                    <a:gd name="T16" fmla="*/ 31 w 33"/>
                    <a:gd name="T1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7">
                      <a:moveTo>
                        <a:pt x="31" y="27"/>
                      </a:moveTo>
                      <a:lnTo>
                        <a:pt x="14" y="17"/>
                      </a:lnTo>
                      <a:lnTo>
                        <a:pt x="7" y="11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11" y="7"/>
                      </a:lnTo>
                      <a:lnTo>
                        <a:pt x="18" y="13"/>
                      </a:lnTo>
                      <a:lnTo>
                        <a:pt x="33" y="23"/>
                      </a:lnTo>
                      <a:lnTo>
                        <a:pt x="31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89" name="Freeform 137"/>
                <p:cNvSpPr>
                  <a:spLocks/>
                </p:cNvSpPr>
                <p:nvPr/>
              </p:nvSpPr>
              <p:spPr bwMode="auto">
                <a:xfrm>
                  <a:off x="3087" y="3601"/>
                  <a:ext cx="2" cy="4"/>
                </a:xfrm>
                <a:custGeom>
                  <a:avLst/>
                  <a:gdLst>
                    <a:gd name="T0" fmla="*/ 0 w 2"/>
                    <a:gd name="T1" fmla="*/ 4 h 4"/>
                    <a:gd name="T2" fmla="*/ 2 w 2"/>
                    <a:gd name="T3" fmla="*/ 0 h 4"/>
                    <a:gd name="T4" fmla="*/ 0 w 2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4">
                      <a:moveTo>
                        <a:pt x="0" y="4"/>
                      </a:moveTo>
                      <a:lnTo>
                        <a:pt x="2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0" name="Freeform 138"/>
                <p:cNvSpPr>
                  <a:spLocks/>
                </p:cNvSpPr>
                <p:nvPr/>
              </p:nvSpPr>
              <p:spPr bwMode="auto">
                <a:xfrm>
                  <a:off x="3032" y="3518"/>
                  <a:ext cx="28" cy="64"/>
                </a:xfrm>
                <a:custGeom>
                  <a:avLst/>
                  <a:gdLst>
                    <a:gd name="T0" fmla="*/ 24 w 28"/>
                    <a:gd name="T1" fmla="*/ 64 h 64"/>
                    <a:gd name="T2" fmla="*/ 13 w 28"/>
                    <a:gd name="T3" fmla="*/ 50 h 64"/>
                    <a:gd name="T4" fmla="*/ 9 w 28"/>
                    <a:gd name="T5" fmla="*/ 43 h 64"/>
                    <a:gd name="T6" fmla="*/ 4 w 28"/>
                    <a:gd name="T7" fmla="*/ 34 h 64"/>
                    <a:gd name="T8" fmla="*/ 3 w 28"/>
                    <a:gd name="T9" fmla="*/ 27 h 64"/>
                    <a:gd name="T10" fmla="*/ 2 w 28"/>
                    <a:gd name="T11" fmla="*/ 18 h 64"/>
                    <a:gd name="T12" fmla="*/ 0 w 28"/>
                    <a:gd name="T13" fmla="*/ 9 h 64"/>
                    <a:gd name="T14" fmla="*/ 0 w 28"/>
                    <a:gd name="T15" fmla="*/ 0 h 64"/>
                    <a:gd name="T16" fmla="*/ 6 w 28"/>
                    <a:gd name="T17" fmla="*/ 0 h 64"/>
                    <a:gd name="T18" fmla="*/ 6 w 28"/>
                    <a:gd name="T19" fmla="*/ 9 h 64"/>
                    <a:gd name="T20" fmla="*/ 7 w 28"/>
                    <a:gd name="T21" fmla="*/ 17 h 64"/>
                    <a:gd name="T22" fmla="*/ 9 w 28"/>
                    <a:gd name="T23" fmla="*/ 26 h 64"/>
                    <a:gd name="T24" fmla="*/ 10 w 28"/>
                    <a:gd name="T25" fmla="*/ 33 h 64"/>
                    <a:gd name="T26" fmla="*/ 13 w 28"/>
                    <a:gd name="T27" fmla="*/ 40 h 64"/>
                    <a:gd name="T28" fmla="*/ 17 w 28"/>
                    <a:gd name="T29" fmla="*/ 46 h 64"/>
                    <a:gd name="T30" fmla="*/ 28 w 28"/>
                    <a:gd name="T31" fmla="*/ 60 h 64"/>
                    <a:gd name="T32" fmla="*/ 24 w 28"/>
                    <a:gd name="T33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64">
                      <a:moveTo>
                        <a:pt x="24" y="64"/>
                      </a:moveTo>
                      <a:lnTo>
                        <a:pt x="13" y="50"/>
                      </a:lnTo>
                      <a:lnTo>
                        <a:pt x="9" y="43"/>
                      </a:lnTo>
                      <a:lnTo>
                        <a:pt x="4" y="34"/>
                      </a:lnTo>
                      <a:lnTo>
                        <a:pt x="3" y="27"/>
                      </a:lnTo>
                      <a:lnTo>
                        <a:pt x="2" y="18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9"/>
                      </a:lnTo>
                      <a:lnTo>
                        <a:pt x="7" y="17"/>
                      </a:lnTo>
                      <a:lnTo>
                        <a:pt x="9" y="26"/>
                      </a:lnTo>
                      <a:lnTo>
                        <a:pt x="10" y="33"/>
                      </a:lnTo>
                      <a:lnTo>
                        <a:pt x="13" y="40"/>
                      </a:lnTo>
                      <a:lnTo>
                        <a:pt x="17" y="46"/>
                      </a:lnTo>
                      <a:lnTo>
                        <a:pt x="28" y="60"/>
                      </a:lnTo>
                      <a:lnTo>
                        <a:pt x="24" y="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1" name="Freeform 139"/>
                <p:cNvSpPr>
                  <a:spLocks/>
                </p:cNvSpPr>
                <p:nvPr/>
              </p:nvSpPr>
              <p:spPr bwMode="auto">
                <a:xfrm>
                  <a:off x="3056" y="3578"/>
                  <a:ext cx="4" cy="4"/>
                </a:xfrm>
                <a:custGeom>
                  <a:avLst/>
                  <a:gdLst>
                    <a:gd name="T0" fmla="*/ 0 w 4"/>
                    <a:gd name="T1" fmla="*/ 4 h 4"/>
                    <a:gd name="T2" fmla="*/ 4 w 4"/>
                    <a:gd name="T3" fmla="*/ 0 h 4"/>
                    <a:gd name="T4" fmla="*/ 0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lnTo>
                        <a:pt x="4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2" name="Freeform 140"/>
                <p:cNvSpPr>
                  <a:spLocks/>
                </p:cNvSpPr>
                <p:nvPr/>
              </p:nvSpPr>
              <p:spPr bwMode="auto">
                <a:xfrm>
                  <a:off x="3032" y="3458"/>
                  <a:ext cx="34" cy="60"/>
                </a:xfrm>
                <a:custGeom>
                  <a:avLst/>
                  <a:gdLst>
                    <a:gd name="T0" fmla="*/ 0 w 34"/>
                    <a:gd name="T1" fmla="*/ 59 h 60"/>
                    <a:gd name="T2" fmla="*/ 2 w 34"/>
                    <a:gd name="T3" fmla="*/ 50 h 60"/>
                    <a:gd name="T4" fmla="*/ 3 w 34"/>
                    <a:gd name="T5" fmla="*/ 41 h 60"/>
                    <a:gd name="T6" fmla="*/ 4 w 34"/>
                    <a:gd name="T7" fmla="*/ 33 h 60"/>
                    <a:gd name="T8" fmla="*/ 7 w 34"/>
                    <a:gd name="T9" fmla="*/ 24 h 60"/>
                    <a:gd name="T10" fmla="*/ 11 w 34"/>
                    <a:gd name="T11" fmla="*/ 17 h 60"/>
                    <a:gd name="T12" fmla="*/ 16 w 34"/>
                    <a:gd name="T13" fmla="*/ 12 h 60"/>
                    <a:gd name="T14" fmla="*/ 23 w 34"/>
                    <a:gd name="T15" fmla="*/ 6 h 60"/>
                    <a:gd name="T16" fmla="*/ 30 w 34"/>
                    <a:gd name="T17" fmla="*/ 0 h 60"/>
                    <a:gd name="T18" fmla="*/ 34 w 34"/>
                    <a:gd name="T19" fmla="*/ 4 h 60"/>
                    <a:gd name="T20" fmla="*/ 25 w 34"/>
                    <a:gd name="T21" fmla="*/ 10 h 60"/>
                    <a:gd name="T22" fmla="*/ 20 w 34"/>
                    <a:gd name="T23" fmla="*/ 16 h 60"/>
                    <a:gd name="T24" fmla="*/ 16 w 34"/>
                    <a:gd name="T25" fmla="*/ 21 h 60"/>
                    <a:gd name="T26" fmla="*/ 13 w 34"/>
                    <a:gd name="T27" fmla="*/ 27 h 60"/>
                    <a:gd name="T28" fmla="*/ 10 w 34"/>
                    <a:gd name="T29" fmla="*/ 34 h 60"/>
                    <a:gd name="T30" fmla="*/ 9 w 34"/>
                    <a:gd name="T31" fmla="*/ 43 h 60"/>
                    <a:gd name="T32" fmla="*/ 7 w 34"/>
                    <a:gd name="T33" fmla="*/ 51 h 60"/>
                    <a:gd name="T34" fmla="*/ 6 w 34"/>
                    <a:gd name="T35" fmla="*/ 60 h 60"/>
                    <a:gd name="T36" fmla="*/ 0 w 34"/>
                    <a:gd name="T37" fmla="*/ 59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60">
                      <a:moveTo>
                        <a:pt x="0" y="59"/>
                      </a:moveTo>
                      <a:lnTo>
                        <a:pt x="2" y="50"/>
                      </a:lnTo>
                      <a:lnTo>
                        <a:pt x="3" y="41"/>
                      </a:lnTo>
                      <a:lnTo>
                        <a:pt x="4" y="33"/>
                      </a:lnTo>
                      <a:lnTo>
                        <a:pt x="7" y="24"/>
                      </a:lnTo>
                      <a:lnTo>
                        <a:pt x="11" y="17"/>
                      </a:lnTo>
                      <a:lnTo>
                        <a:pt x="16" y="12"/>
                      </a:lnTo>
                      <a:lnTo>
                        <a:pt x="23" y="6"/>
                      </a:lnTo>
                      <a:lnTo>
                        <a:pt x="30" y="0"/>
                      </a:lnTo>
                      <a:lnTo>
                        <a:pt x="34" y="4"/>
                      </a:lnTo>
                      <a:lnTo>
                        <a:pt x="25" y="10"/>
                      </a:lnTo>
                      <a:lnTo>
                        <a:pt x="20" y="16"/>
                      </a:lnTo>
                      <a:lnTo>
                        <a:pt x="16" y="21"/>
                      </a:lnTo>
                      <a:lnTo>
                        <a:pt x="13" y="27"/>
                      </a:lnTo>
                      <a:lnTo>
                        <a:pt x="10" y="34"/>
                      </a:lnTo>
                      <a:lnTo>
                        <a:pt x="9" y="43"/>
                      </a:lnTo>
                      <a:lnTo>
                        <a:pt x="7" y="51"/>
                      </a:lnTo>
                      <a:lnTo>
                        <a:pt x="6" y="60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3" name="Freeform 141"/>
                <p:cNvSpPr>
                  <a:spLocks/>
                </p:cNvSpPr>
                <p:nvPr/>
              </p:nvSpPr>
              <p:spPr bwMode="auto">
                <a:xfrm>
                  <a:off x="3032" y="3517"/>
                  <a:ext cx="6" cy="1"/>
                </a:xfrm>
                <a:custGeom>
                  <a:avLst/>
                  <a:gdLst>
                    <a:gd name="T0" fmla="*/ 0 w 6"/>
                    <a:gd name="T1" fmla="*/ 1 h 1"/>
                    <a:gd name="T2" fmla="*/ 0 w 6"/>
                    <a:gd name="T3" fmla="*/ 0 h 1"/>
                    <a:gd name="T4" fmla="*/ 6 w 6"/>
                    <a:gd name="T5" fmla="*/ 1 h 1"/>
                    <a:gd name="T6" fmla="*/ 0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6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4" name="Freeform 142"/>
                <p:cNvSpPr>
                  <a:spLocks/>
                </p:cNvSpPr>
                <p:nvPr/>
              </p:nvSpPr>
              <p:spPr bwMode="auto">
                <a:xfrm>
                  <a:off x="3062" y="3448"/>
                  <a:ext cx="44" cy="16"/>
                </a:xfrm>
                <a:custGeom>
                  <a:avLst/>
                  <a:gdLst>
                    <a:gd name="T0" fmla="*/ 0 w 44"/>
                    <a:gd name="T1" fmla="*/ 10 h 16"/>
                    <a:gd name="T2" fmla="*/ 11 w 44"/>
                    <a:gd name="T3" fmla="*/ 4 h 16"/>
                    <a:gd name="T4" fmla="*/ 22 w 44"/>
                    <a:gd name="T5" fmla="*/ 2 h 16"/>
                    <a:gd name="T6" fmla="*/ 27 w 44"/>
                    <a:gd name="T7" fmla="*/ 0 h 16"/>
                    <a:gd name="T8" fmla="*/ 33 w 44"/>
                    <a:gd name="T9" fmla="*/ 2 h 16"/>
                    <a:gd name="T10" fmla="*/ 38 w 44"/>
                    <a:gd name="T11" fmla="*/ 2 h 16"/>
                    <a:gd name="T12" fmla="*/ 44 w 44"/>
                    <a:gd name="T13" fmla="*/ 4 h 16"/>
                    <a:gd name="T14" fmla="*/ 43 w 44"/>
                    <a:gd name="T15" fmla="*/ 10 h 16"/>
                    <a:gd name="T16" fmla="*/ 37 w 44"/>
                    <a:gd name="T17" fmla="*/ 7 h 16"/>
                    <a:gd name="T18" fmla="*/ 31 w 44"/>
                    <a:gd name="T19" fmla="*/ 7 h 16"/>
                    <a:gd name="T20" fmla="*/ 27 w 44"/>
                    <a:gd name="T21" fmla="*/ 7 h 16"/>
                    <a:gd name="T22" fmla="*/ 22 w 44"/>
                    <a:gd name="T23" fmla="*/ 7 h 16"/>
                    <a:gd name="T24" fmla="*/ 13 w 44"/>
                    <a:gd name="T25" fmla="*/ 10 h 16"/>
                    <a:gd name="T26" fmla="*/ 2 w 44"/>
                    <a:gd name="T27" fmla="*/ 16 h 16"/>
                    <a:gd name="T28" fmla="*/ 0 w 44"/>
                    <a:gd name="T29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4" h="16">
                      <a:moveTo>
                        <a:pt x="0" y="10"/>
                      </a:moveTo>
                      <a:lnTo>
                        <a:pt x="11" y="4"/>
                      </a:lnTo>
                      <a:lnTo>
                        <a:pt x="22" y="2"/>
                      </a:lnTo>
                      <a:lnTo>
                        <a:pt x="27" y="0"/>
                      </a:lnTo>
                      <a:lnTo>
                        <a:pt x="33" y="2"/>
                      </a:lnTo>
                      <a:lnTo>
                        <a:pt x="38" y="2"/>
                      </a:lnTo>
                      <a:lnTo>
                        <a:pt x="44" y="4"/>
                      </a:lnTo>
                      <a:lnTo>
                        <a:pt x="43" y="10"/>
                      </a:lnTo>
                      <a:lnTo>
                        <a:pt x="37" y="7"/>
                      </a:lnTo>
                      <a:lnTo>
                        <a:pt x="31" y="7"/>
                      </a:lnTo>
                      <a:lnTo>
                        <a:pt x="27" y="7"/>
                      </a:lnTo>
                      <a:lnTo>
                        <a:pt x="22" y="7"/>
                      </a:lnTo>
                      <a:lnTo>
                        <a:pt x="13" y="10"/>
                      </a:lnTo>
                      <a:lnTo>
                        <a:pt x="2" y="16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5" name="Freeform 143"/>
                <p:cNvSpPr>
                  <a:spLocks/>
                </p:cNvSpPr>
                <p:nvPr/>
              </p:nvSpPr>
              <p:spPr bwMode="auto">
                <a:xfrm>
                  <a:off x="3062" y="3458"/>
                  <a:ext cx="4" cy="6"/>
                </a:xfrm>
                <a:custGeom>
                  <a:avLst/>
                  <a:gdLst>
                    <a:gd name="T0" fmla="*/ 0 w 4"/>
                    <a:gd name="T1" fmla="*/ 0 h 6"/>
                    <a:gd name="T2" fmla="*/ 2 w 4"/>
                    <a:gd name="T3" fmla="*/ 6 h 6"/>
                    <a:gd name="T4" fmla="*/ 4 w 4"/>
                    <a:gd name="T5" fmla="*/ 4 h 6"/>
                    <a:gd name="T6" fmla="*/ 0 w 4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6">
                      <a:moveTo>
                        <a:pt x="0" y="0"/>
                      </a:moveTo>
                      <a:lnTo>
                        <a:pt x="2" y="6"/>
                      </a:lnTo>
                      <a:lnTo>
                        <a:pt x="4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6" name="Freeform 144"/>
                <p:cNvSpPr>
                  <a:spLocks/>
                </p:cNvSpPr>
                <p:nvPr/>
              </p:nvSpPr>
              <p:spPr bwMode="auto">
                <a:xfrm>
                  <a:off x="3103" y="3452"/>
                  <a:ext cx="27" cy="55"/>
                </a:xfrm>
                <a:custGeom>
                  <a:avLst/>
                  <a:gdLst>
                    <a:gd name="T0" fmla="*/ 3 w 27"/>
                    <a:gd name="T1" fmla="*/ 0 h 55"/>
                    <a:gd name="T2" fmla="*/ 10 w 27"/>
                    <a:gd name="T3" fmla="*/ 5 h 55"/>
                    <a:gd name="T4" fmla="*/ 14 w 27"/>
                    <a:gd name="T5" fmla="*/ 8 h 55"/>
                    <a:gd name="T6" fmla="*/ 16 w 27"/>
                    <a:gd name="T7" fmla="*/ 10 h 55"/>
                    <a:gd name="T8" fmla="*/ 20 w 27"/>
                    <a:gd name="T9" fmla="*/ 16 h 55"/>
                    <a:gd name="T10" fmla="*/ 24 w 27"/>
                    <a:gd name="T11" fmla="*/ 23 h 55"/>
                    <a:gd name="T12" fmla="*/ 25 w 27"/>
                    <a:gd name="T13" fmla="*/ 30 h 55"/>
                    <a:gd name="T14" fmla="*/ 27 w 27"/>
                    <a:gd name="T15" fmla="*/ 37 h 55"/>
                    <a:gd name="T16" fmla="*/ 27 w 27"/>
                    <a:gd name="T17" fmla="*/ 46 h 55"/>
                    <a:gd name="T18" fmla="*/ 27 w 27"/>
                    <a:gd name="T19" fmla="*/ 55 h 55"/>
                    <a:gd name="T20" fmla="*/ 21 w 27"/>
                    <a:gd name="T21" fmla="*/ 55 h 55"/>
                    <a:gd name="T22" fmla="*/ 21 w 27"/>
                    <a:gd name="T23" fmla="*/ 46 h 55"/>
                    <a:gd name="T24" fmla="*/ 21 w 27"/>
                    <a:gd name="T25" fmla="*/ 39 h 55"/>
                    <a:gd name="T26" fmla="*/ 20 w 27"/>
                    <a:gd name="T27" fmla="*/ 32 h 55"/>
                    <a:gd name="T28" fmla="*/ 18 w 27"/>
                    <a:gd name="T29" fmla="*/ 25 h 55"/>
                    <a:gd name="T30" fmla="*/ 16 w 27"/>
                    <a:gd name="T31" fmla="*/ 19 h 55"/>
                    <a:gd name="T32" fmla="*/ 11 w 27"/>
                    <a:gd name="T33" fmla="*/ 13 h 55"/>
                    <a:gd name="T34" fmla="*/ 10 w 27"/>
                    <a:gd name="T35" fmla="*/ 12 h 55"/>
                    <a:gd name="T36" fmla="*/ 7 w 27"/>
                    <a:gd name="T37" fmla="*/ 9 h 55"/>
                    <a:gd name="T38" fmla="*/ 0 w 27"/>
                    <a:gd name="T39" fmla="*/ 6 h 55"/>
                    <a:gd name="T40" fmla="*/ 3 w 27"/>
                    <a:gd name="T41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" h="55">
                      <a:moveTo>
                        <a:pt x="3" y="0"/>
                      </a:moveTo>
                      <a:lnTo>
                        <a:pt x="10" y="5"/>
                      </a:lnTo>
                      <a:lnTo>
                        <a:pt x="14" y="8"/>
                      </a:lnTo>
                      <a:lnTo>
                        <a:pt x="16" y="10"/>
                      </a:lnTo>
                      <a:lnTo>
                        <a:pt x="20" y="16"/>
                      </a:lnTo>
                      <a:lnTo>
                        <a:pt x="24" y="23"/>
                      </a:lnTo>
                      <a:lnTo>
                        <a:pt x="25" y="30"/>
                      </a:lnTo>
                      <a:lnTo>
                        <a:pt x="27" y="37"/>
                      </a:lnTo>
                      <a:lnTo>
                        <a:pt x="27" y="46"/>
                      </a:lnTo>
                      <a:lnTo>
                        <a:pt x="27" y="55"/>
                      </a:lnTo>
                      <a:lnTo>
                        <a:pt x="21" y="55"/>
                      </a:lnTo>
                      <a:lnTo>
                        <a:pt x="21" y="46"/>
                      </a:lnTo>
                      <a:lnTo>
                        <a:pt x="21" y="39"/>
                      </a:lnTo>
                      <a:lnTo>
                        <a:pt x="20" y="32"/>
                      </a:lnTo>
                      <a:lnTo>
                        <a:pt x="18" y="25"/>
                      </a:lnTo>
                      <a:lnTo>
                        <a:pt x="16" y="19"/>
                      </a:lnTo>
                      <a:lnTo>
                        <a:pt x="11" y="13"/>
                      </a:lnTo>
                      <a:lnTo>
                        <a:pt x="10" y="12"/>
                      </a:lnTo>
                      <a:lnTo>
                        <a:pt x="7" y="9"/>
                      </a:lnTo>
                      <a:lnTo>
                        <a:pt x="0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7" name="Freeform 145"/>
                <p:cNvSpPr>
                  <a:spLocks/>
                </p:cNvSpPr>
                <p:nvPr/>
              </p:nvSpPr>
              <p:spPr bwMode="auto">
                <a:xfrm>
                  <a:off x="3103" y="3452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6 h 6"/>
                    <a:gd name="T4" fmla="*/ 2 w 3"/>
                    <a:gd name="T5" fmla="*/ 6 h 6"/>
                    <a:gd name="T6" fmla="*/ 3 w 3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6"/>
                      </a:lnTo>
                      <a:lnTo>
                        <a:pt x="2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8" name="Freeform 146"/>
                <p:cNvSpPr>
                  <a:spLocks/>
                </p:cNvSpPr>
                <p:nvPr/>
              </p:nvSpPr>
              <p:spPr bwMode="auto">
                <a:xfrm>
                  <a:off x="3089" y="3505"/>
                  <a:ext cx="41" cy="60"/>
                </a:xfrm>
                <a:custGeom>
                  <a:avLst/>
                  <a:gdLst>
                    <a:gd name="T0" fmla="*/ 41 w 41"/>
                    <a:gd name="T1" fmla="*/ 2 h 60"/>
                    <a:gd name="T2" fmla="*/ 41 w 41"/>
                    <a:gd name="T3" fmla="*/ 6 h 60"/>
                    <a:gd name="T4" fmla="*/ 41 w 41"/>
                    <a:gd name="T5" fmla="*/ 12 h 60"/>
                    <a:gd name="T6" fmla="*/ 38 w 41"/>
                    <a:gd name="T7" fmla="*/ 20 h 60"/>
                    <a:gd name="T8" fmla="*/ 34 w 41"/>
                    <a:gd name="T9" fmla="*/ 29 h 60"/>
                    <a:gd name="T10" fmla="*/ 30 w 41"/>
                    <a:gd name="T11" fmla="*/ 36 h 60"/>
                    <a:gd name="T12" fmla="*/ 24 w 41"/>
                    <a:gd name="T13" fmla="*/ 41 h 60"/>
                    <a:gd name="T14" fmla="*/ 18 w 41"/>
                    <a:gd name="T15" fmla="*/ 49 h 60"/>
                    <a:gd name="T16" fmla="*/ 4 w 41"/>
                    <a:gd name="T17" fmla="*/ 60 h 60"/>
                    <a:gd name="T18" fmla="*/ 0 w 41"/>
                    <a:gd name="T19" fmla="*/ 56 h 60"/>
                    <a:gd name="T20" fmla="*/ 14 w 41"/>
                    <a:gd name="T21" fmla="*/ 44 h 60"/>
                    <a:gd name="T22" fmla="*/ 20 w 41"/>
                    <a:gd name="T23" fmla="*/ 39 h 60"/>
                    <a:gd name="T24" fmla="*/ 25 w 41"/>
                    <a:gd name="T25" fmla="*/ 31 h 60"/>
                    <a:gd name="T26" fmla="*/ 30 w 41"/>
                    <a:gd name="T27" fmla="*/ 26 h 60"/>
                    <a:gd name="T28" fmla="*/ 32 w 41"/>
                    <a:gd name="T29" fmla="*/ 19 h 60"/>
                    <a:gd name="T30" fmla="*/ 34 w 41"/>
                    <a:gd name="T31" fmla="*/ 10 h 60"/>
                    <a:gd name="T32" fmla="*/ 35 w 41"/>
                    <a:gd name="T33" fmla="*/ 6 h 60"/>
                    <a:gd name="T34" fmla="*/ 35 w 41"/>
                    <a:gd name="T35" fmla="*/ 0 h 60"/>
                    <a:gd name="T36" fmla="*/ 41 w 41"/>
                    <a:gd name="T37" fmla="*/ 2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1" h="60">
                      <a:moveTo>
                        <a:pt x="41" y="2"/>
                      </a:moveTo>
                      <a:lnTo>
                        <a:pt x="41" y="6"/>
                      </a:lnTo>
                      <a:lnTo>
                        <a:pt x="41" y="12"/>
                      </a:lnTo>
                      <a:lnTo>
                        <a:pt x="38" y="20"/>
                      </a:lnTo>
                      <a:lnTo>
                        <a:pt x="34" y="29"/>
                      </a:lnTo>
                      <a:lnTo>
                        <a:pt x="30" y="36"/>
                      </a:lnTo>
                      <a:lnTo>
                        <a:pt x="24" y="41"/>
                      </a:lnTo>
                      <a:lnTo>
                        <a:pt x="18" y="49"/>
                      </a:lnTo>
                      <a:lnTo>
                        <a:pt x="4" y="60"/>
                      </a:lnTo>
                      <a:lnTo>
                        <a:pt x="0" y="56"/>
                      </a:lnTo>
                      <a:lnTo>
                        <a:pt x="14" y="44"/>
                      </a:lnTo>
                      <a:lnTo>
                        <a:pt x="20" y="39"/>
                      </a:lnTo>
                      <a:lnTo>
                        <a:pt x="25" y="31"/>
                      </a:lnTo>
                      <a:lnTo>
                        <a:pt x="30" y="26"/>
                      </a:lnTo>
                      <a:lnTo>
                        <a:pt x="32" y="19"/>
                      </a:lnTo>
                      <a:lnTo>
                        <a:pt x="34" y="10"/>
                      </a:lnTo>
                      <a:lnTo>
                        <a:pt x="35" y="6"/>
                      </a:lnTo>
                      <a:lnTo>
                        <a:pt x="35" y="0"/>
                      </a:lnTo>
                      <a:lnTo>
                        <a:pt x="41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899" name="Freeform 147"/>
                <p:cNvSpPr>
                  <a:spLocks/>
                </p:cNvSpPr>
                <p:nvPr/>
              </p:nvSpPr>
              <p:spPr bwMode="auto">
                <a:xfrm>
                  <a:off x="3124" y="3505"/>
                  <a:ext cx="6" cy="2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0 w 6"/>
                    <a:gd name="T5" fmla="*/ 2 h 2"/>
                    <a:gd name="T6" fmla="*/ 6 w 6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0" name="Freeform 148"/>
                <p:cNvSpPr>
                  <a:spLocks/>
                </p:cNvSpPr>
                <p:nvPr/>
              </p:nvSpPr>
              <p:spPr bwMode="auto">
                <a:xfrm>
                  <a:off x="3021" y="3561"/>
                  <a:ext cx="72" cy="28"/>
                </a:xfrm>
                <a:custGeom>
                  <a:avLst/>
                  <a:gdLst>
                    <a:gd name="T0" fmla="*/ 72 w 72"/>
                    <a:gd name="T1" fmla="*/ 4 h 28"/>
                    <a:gd name="T2" fmla="*/ 64 w 72"/>
                    <a:gd name="T3" fmla="*/ 11 h 28"/>
                    <a:gd name="T4" fmla="*/ 59 w 72"/>
                    <a:gd name="T5" fmla="*/ 14 h 28"/>
                    <a:gd name="T6" fmla="*/ 56 w 72"/>
                    <a:gd name="T7" fmla="*/ 15 h 28"/>
                    <a:gd name="T8" fmla="*/ 47 w 72"/>
                    <a:gd name="T9" fmla="*/ 20 h 28"/>
                    <a:gd name="T10" fmla="*/ 38 w 72"/>
                    <a:gd name="T11" fmla="*/ 23 h 28"/>
                    <a:gd name="T12" fmla="*/ 21 w 72"/>
                    <a:gd name="T13" fmla="*/ 25 h 28"/>
                    <a:gd name="T14" fmla="*/ 2 w 72"/>
                    <a:gd name="T15" fmla="*/ 28 h 28"/>
                    <a:gd name="T16" fmla="*/ 0 w 72"/>
                    <a:gd name="T17" fmla="*/ 23 h 28"/>
                    <a:gd name="T18" fmla="*/ 20 w 72"/>
                    <a:gd name="T19" fmla="*/ 20 h 28"/>
                    <a:gd name="T20" fmla="*/ 36 w 72"/>
                    <a:gd name="T21" fmla="*/ 17 h 28"/>
                    <a:gd name="T22" fmla="*/ 45 w 72"/>
                    <a:gd name="T23" fmla="*/ 14 h 28"/>
                    <a:gd name="T24" fmla="*/ 53 w 72"/>
                    <a:gd name="T25" fmla="*/ 11 h 28"/>
                    <a:gd name="T26" fmla="*/ 56 w 72"/>
                    <a:gd name="T27" fmla="*/ 8 h 28"/>
                    <a:gd name="T28" fmla="*/ 60 w 72"/>
                    <a:gd name="T29" fmla="*/ 5 h 28"/>
                    <a:gd name="T30" fmla="*/ 68 w 72"/>
                    <a:gd name="T31" fmla="*/ 0 h 28"/>
                    <a:gd name="T32" fmla="*/ 72 w 72"/>
                    <a:gd name="T3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2" h="28">
                      <a:moveTo>
                        <a:pt x="72" y="4"/>
                      </a:moveTo>
                      <a:lnTo>
                        <a:pt x="64" y="11"/>
                      </a:lnTo>
                      <a:lnTo>
                        <a:pt x="59" y="14"/>
                      </a:lnTo>
                      <a:lnTo>
                        <a:pt x="56" y="15"/>
                      </a:lnTo>
                      <a:lnTo>
                        <a:pt x="47" y="20"/>
                      </a:lnTo>
                      <a:lnTo>
                        <a:pt x="38" y="23"/>
                      </a:lnTo>
                      <a:lnTo>
                        <a:pt x="21" y="25"/>
                      </a:lnTo>
                      <a:lnTo>
                        <a:pt x="2" y="28"/>
                      </a:lnTo>
                      <a:lnTo>
                        <a:pt x="0" y="23"/>
                      </a:lnTo>
                      <a:lnTo>
                        <a:pt x="20" y="20"/>
                      </a:lnTo>
                      <a:lnTo>
                        <a:pt x="36" y="17"/>
                      </a:lnTo>
                      <a:lnTo>
                        <a:pt x="45" y="14"/>
                      </a:lnTo>
                      <a:lnTo>
                        <a:pt x="53" y="11"/>
                      </a:lnTo>
                      <a:lnTo>
                        <a:pt x="56" y="8"/>
                      </a:lnTo>
                      <a:lnTo>
                        <a:pt x="60" y="5"/>
                      </a:lnTo>
                      <a:lnTo>
                        <a:pt x="68" y="0"/>
                      </a:lnTo>
                      <a:lnTo>
                        <a:pt x="7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1" name="Freeform 149"/>
                <p:cNvSpPr>
                  <a:spLocks/>
                </p:cNvSpPr>
                <p:nvPr/>
              </p:nvSpPr>
              <p:spPr bwMode="auto">
                <a:xfrm>
                  <a:off x="3089" y="3561"/>
                  <a:ext cx="4" cy="4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2" name="Freeform 150"/>
                <p:cNvSpPr>
                  <a:spLocks/>
                </p:cNvSpPr>
                <p:nvPr/>
              </p:nvSpPr>
              <p:spPr bwMode="auto">
                <a:xfrm>
                  <a:off x="2906" y="3546"/>
                  <a:ext cx="117" cy="43"/>
                </a:xfrm>
                <a:custGeom>
                  <a:avLst/>
                  <a:gdLst>
                    <a:gd name="T0" fmla="*/ 117 w 117"/>
                    <a:gd name="T1" fmla="*/ 43 h 43"/>
                    <a:gd name="T2" fmla="*/ 98 w 117"/>
                    <a:gd name="T3" fmla="*/ 43 h 43"/>
                    <a:gd name="T4" fmla="*/ 83 w 117"/>
                    <a:gd name="T5" fmla="*/ 43 h 43"/>
                    <a:gd name="T6" fmla="*/ 68 w 117"/>
                    <a:gd name="T7" fmla="*/ 40 h 43"/>
                    <a:gd name="T8" fmla="*/ 54 w 117"/>
                    <a:gd name="T9" fmla="*/ 36 h 43"/>
                    <a:gd name="T10" fmla="*/ 47 w 117"/>
                    <a:gd name="T11" fmla="*/ 33 h 43"/>
                    <a:gd name="T12" fmla="*/ 40 w 117"/>
                    <a:gd name="T13" fmla="*/ 30 h 43"/>
                    <a:gd name="T14" fmla="*/ 28 w 117"/>
                    <a:gd name="T15" fmla="*/ 23 h 43"/>
                    <a:gd name="T16" fmla="*/ 14 w 117"/>
                    <a:gd name="T17" fmla="*/ 15 h 43"/>
                    <a:gd name="T18" fmla="*/ 0 w 117"/>
                    <a:gd name="T19" fmla="*/ 5 h 43"/>
                    <a:gd name="T20" fmla="*/ 4 w 117"/>
                    <a:gd name="T21" fmla="*/ 0 h 43"/>
                    <a:gd name="T22" fmla="*/ 16 w 117"/>
                    <a:gd name="T23" fmla="*/ 10 h 43"/>
                    <a:gd name="T24" fmla="*/ 30 w 117"/>
                    <a:gd name="T25" fmla="*/ 19 h 43"/>
                    <a:gd name="T26" fmla="*/ 43 w 117"/>
                    <a:gd name="T27" fmla="*/ 26 h 43"/>
                    <a:gd name="T28" fmla="*/ 50 w 117"/>
                    <a:gd name="T29" fmla="*/ 29 h 43"/>
                    <a:gd name="T30" fmla="*/ 55 w 117"/>
                    <a:gd name="T31" fmla="*/ 30 h 43"/>
                    <a:gd name="T32" fmla="*/ 69 w 117"/>
                    <a:gd name="T33" fmla="*/ 35 h 43"/>
                    <a:gd name="T34" fmla="*/ 83 w 117"/>
                    <a:gd name="T35" fmla="*/ 38 h 43"/>
                    <a:gd name="T36" fmla="*/ 98 w 117"/>
                    <a:gd name="T37" fmla="*/ 38 h 43"/>
                    <a:gd name="T38" fmla="*/ 115 w 117"/>
                    <a:gd name="T39" fmla="*/ 38 h 43"/>
                    <a:gd name="T40" fmla="*/ 117 w 117"/>
                    <a:gd name="T4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7" h="43">
                      <a:moveTo>
                        <a:pt x="117" y="43"/>
                      </a:moveTo>
                      <a:lnTo>
                        <a:pt x="98" y="43"/>
                      </a:lnTo>
                      <a:lnTo>
                        <a:pt x="83" y="43"/>
                      </a:lnTo>
                      <a:lnTo>
                        <a:pt x="68" y="40"/>
                      </a:lnTo>
                      <a:lnTo>
                        <a:pt x="54" y="36"/>
                      </a:lnTo>
                      <a:lnTo>
                        <a:pt x="47" y="33"/>
                      </a:lnTo>
                      <a:lnTo>
                        <a:pt x="40" y="30"/>
                      </a:lnTo>
                      <a:lnTo>
                        <a:pt x="28" y="23"/>
                      </a:lnTo>
                      <a:lnTo>
                        <a:pt x="14" y="15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6" y="10"/>
                      </a:lnTo>
                      <a:lnTo>
                        <a:pt x="30" y="19"/>
                      </a:lnTo>
                      <a:lnTo>
                        <a:pt x="43" y="26"/>
                      </a:lnTo>
                      <a:lnTo>
                        <a:pt x="50" y="29"/>
                      </a:lnTo>
                      <a:lnTo>
                        <a:pt x="55" y="30"/>
                      </a:lnTo>
                      <a:lnTo>
                        <a:pt x="69" y="35"/>
                      </a:lnTo>
                      <a:lnTo>
                        <a:pt x="83" y="38"/>
                      </a:lnTo>
                      <a:lnTo>
                        <a:pt x="98" y="38"/>
                      </a:lnTo>
                      <a:lnTo>
                        <a:pt x="115" y="38"/>
                      </a:lnTo>
                      <a:lnTo>
                        <a:pt x="117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3" name="Freeform 151"/>
                <p:cNvSpPr>
                  <a:spLocks/>
                </p:cNvSpPr>
                <p:nvPr/>
              </p:nvSpPr>
              <p:spPr bwMode="auto">
                <a:xfrm>
                  <a:off x="3021" y="3584"/>
                  <a:ext cx="2" cy="5"/>
                </a:xfrm>
                <a:custGeom>
                  <a:avLst/>
                  <a:gdLst>
                    <a:gd name="T0" fmla="*/ 2 w 2"/>
                    <a:gd name="T1" fmla="*/ 5 h 5"/>
                    <a:gd name="T2" fmla="*/ 0 w 2"/>
                    <a:gd name="T3" fmla="*/ 0 h 5"/>
                    <a:gd name="T4" fmla="*/ 2 w 2"/>
                    <a:gd name="T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5">
                      <a:moveTo>
                        <a:pt x="2" y="5"/>
                      </a:moveTo>
                      <a:lnTo>
                        <a:pt x="0" y="0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4" name="Freeform 152"/>
                <p:cNvSpPr>
                  <a:spLocks/>
                </p:cNvSpPr>
                <p:nvPr/>
              </p:nvSpPr>
              <p:spPr bwMode="auto">
                <a:xfrm>
                  <a:off x="2838" y="3454"/>
                  <a:ext cx="72" cy="97"/>
                </a:xfrm>
                <a:custGeom>
                  <a:avLst/>
                  <a:gdLst>
                    <a:gd name="T0" fmla="*/ 68 w 72"/>
                    <a:gd name="T1" fmla="*/ 97 h 97"/>
                    <a:gd name="T2" fmla="*/ 55 w 72"/>
                    <a:gd name="T3" fmla="*/ 87 h 97"/>
                    <a:gd name="T4" fmla="*/ 44 w 72"/>
                    <a:gd name="T5" fmla="*/ 77 h 97"/>
                    <a:gd name="T6" fmla="*/ 34 w 72"/>
                    <a:gd name="T7" fmla="*/ 67 h 97"/>
                    <a:gd name="T8" fmla="*/ 26 w 72"/>
                    <a:gd name="T9" fmla="*/ 55 h 97"/>
                    <a:gd name="T10" fmla="*/ 19 w 72"/>
                    <a:gd name="T11" fmla="*/ 44 h 97"/>
                    <a:gd name="T12" fmla="*/ 12 w 72"/>
                    <a:gd name="T13" fmla="*/ 31 h 97"/>
                    <a:gd name="T14" fmla="*/ 0 w 72"/>
                    <a:gd name="T15" fmla="*/ 3 h 97"/>
                    <a:gd name="T16" fmla="*/ 5 w 72"/>
                    <a:gd name="T17" fmla="*/ 0 h 97"/>
                    <a:gd name="T18" fmla="*/ 18 w 72"/>
                    <a:gd name="T19" fmla="*/ 28 h 97"/>
                    <a:gd name="T20" fmla="*/ 25 w 72"/>
                    <a:gd name="T21" fmla="*/ 41 h 97"/>
                    <a:gd name="T22" fmla="*/ 32 w 72"/>
                    <a:gd name="T23" fmla="*/ 51 h 97"/>
                    <a:gd name="T24" fmla="*/ 39 w 72"/>
                    <a:gd name="T25" fmla="*/ 63 h 97"/>
                    <a:gd name="T26" fmla="*/ 48 w 72"/>
                    <a:gd name="T27" fmla="*/ 73 h 97"/>
                    <a:gd name="T28" fmla="*/ 59 w 72"/>
                    <a:gd name="T29" fmla="*/ 82 h 97"/>
                    <a:gd name="T30" fmla="*/ 72 w 72"/>
                    <a:gd name="T31" fmla="*/ 92 h 97"/>
                    <a:gd name="T32" fmla="*/ 68 w 72"/>
                    <a:gd name="T33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2" h="97">
                      <a:moveTo>
                        <a:pt x="68" y="97"/>
                      </a:moveTo>
                      <a:lnTo>
                        <a:pt x="55" y="87"/>
                      </a:lnTo>
                      <a:lnTo>
                        <a:pt x="44" y="77"/>
                      </a:lnTo>
                      <a:lnTo>
                        <a:pt x="34" y="67"/>
                      </a:lnTo>
                      <a:lnTo>
                        <a:pt x="26" y="55"/>
                      </a:lnTo>
                      <a:lnTo>
                        <a:pt x="19" y="44"/>
                      </a:lnTo>
                      <a:lnTo>
                        <a:pt x="12" y="31"/>
                      </a:lnTo>
                      <a:lnTo>
                        <a:pt x="0" y="3"/>
                      </a:lnTo>
                      <a:lnTo>
                        <a:pt x="5" y="0"/>
                      </a:lnTo>
                      <a:lnTo>
                        <a:pt x="18" y="28"/>
                      </a:lnTo>
                      <a:lnTo>
                        <a:pt x="25" y="41"/>
                      </a:lnTo>
                      <a:lnTo>
                        <a:pt x="32" y="51"/>
                      </a:lnTo>
                      <a:lnTo>
                        <a:pt x="39" y="63"/>
                      </a:lnTo>
                      <a:lnTo>
                        <a:pt x="48" y="73"/>
                      </a:lnTo>
                      <a:lnTo>
                        <a:pt x="59" y="82"/>
                      </a:lnTo>
                      <a:lnTo>
                        <a:pt x="72" y="92"/>
                      </a:lnTo>
                      <a:lnTo>
                        <a:pt x="68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5" name="Freeform 153"/>
                <p:cNvSpPr>
                  <a:spLocks/>
                </p:cNvSpPr>
                <p:nvPr/>
              </p:nvSpPr>
              <p:spPr bwMode="auto">
                <a:xfrm>
                  <a:off x="2906" y="3546"/>
                  <a:ext cx="4" cy="5"/>
                </a:xfrm>
                <a:custGeom>
                  <a:avLst/>
                  <a:gdLst>
                    <a:gd name="T0" fmla="*/ 0 w 4"/>
                    <a:gd name="T1" fmla="*/ 5 h 5"/>
                    <a:gd name="T2" fmla="*/ 4 w 4"/>
                    <a:gd name="T3" fmla="*/ 0 h 5"/>
                    <a:gd name="T4" fmla="*/ 0 w 4"/>
                    <a:gd name="T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6" name="Freeform 154"/>
                <p:cNvSpPr>
                  <a:spLocks/>
                </p:cNvSpPr>
                <p:nvPr/>
              </p:nvSpPr>
              <p:spPr bwMode="auto">
                <a:xfrm>
                  <a:off x="2820" y="3323"/>
                  <a:ext cx="23" cy="134"/>
                </a:xfrm>
                <a:custGeom>
                  <a:avLst/>
                  <a:gdLst>
                    <a:gd name="T0" fmla="*/ 18 w 23"/>
                    <a:gd name="T1" fmla="*/ 134 h 134"/>
                    <a:gd name="T2" fmla="*/ 12 w 23"/>
                    <a:gd name="T3" fmla="*/ 115 h 134"/>
                    <a:gd name="T4" fmla="*/ 6 w 23"/>
                    <a:gd name="T5" fmla="*/ 99 h 134"/>
                    <a:gd name="T6" fmla="*/ 5 w 23"/>
                    <a:gd name="T7" fmla="*/ 91 h 134"/>
                    <a:gd name="T8" fmla="*/ 4 w 23"/>
                    <a:gd name="T9" fmla="*/ 84 h 134"/>
                    <a:gd name="T10" fmla="*/ 1 w 23"/>
                    <a:gd name="T11" fmla="*/ 68 h 134"/>
                    <a:gd name="T12" fmla="*/ 0 w 23"/>
                    <a:gd name="T13" fmla="*/ 52 h 134"/>
                    <a:gd name="T14" fmla="*/ 0 w 23"/>
                    <a:gd name="T15" fmla="*/ 35 h 134"/>
                    <a:gd name="T16" fmla="*/ 1 w 23"/>
                    <a:gd name="T17" fmla="*/ 18 h 134"/>
                    <a:gd name="T18" fmla="*/ 4 w 23"/>
                    <a:gd name="T19" fmla="*/ 0 h 134"/>
                    <a:gd name="T20" fmla="*/ 9 w 23"/>
                    <a:gd name="T21" fmla="*/ 1 h 134"/>
                    <a:gd name="T22" fmla="*/ 6 w 23"/>
                    <a:gd name="T23" fmla="*/ 20 h 134"/>
                    <a:gd name="T24" fmla="*/ 5 w 23"/>
                    <a:gd name="T25" fmla="*/ 37 h 134"/>
                    <a:gd name="T26" fmla="*/ 5 w 23"/>
                    <a:gd name="T27" fmla="*/ 52 h 134"/>
                    <a:gd name="T28" fmla="*/ 6 w 23"/>
                    <a:gd name="T29" fmla="*/ 67 h 134"/>
                    <a:gd name="T30" fmla="*/ 9 w 23"/>
                    <a:gd name="T31" fmla="*/ 82 h 134"/>
                    <a:gd name="T32" fmla="*/ 11 w 23"/>
                    <a:gd name="T33" fmla="*/ 89 h 134"/>
                    <a:gd name="T34" fmla="*/ 12 w 23"/>
                    <a:gd name="T35" fmla="*/ 98 h 134"/>
                    <a:gd name="T36" fmla="*/ 18 w 23"/>
                    <a:gd name="T37" fmla="*/ 114 h 134"/>
                    <a:gd name="T38" fmla="*/ 23 w 23"/>
                    <a:gd name="T39" fmla="*/ 131 h 134"/>
                    <a:gd name="T40" fmla="*/ 18 w 23"/>
                    <a:gd name="T4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" h="134">
                      <a:moveTo>
                        <a:pt x="18" y="134"/>
                      </a:moveTo>
                      <a:lnTo>
                        <a:pt x="12" y="115"/>
                      </a:lnTo>
                      <a:lnTo>
                        <a:pt x="6" y="99"/>
                      </a:lnTo>
                      <a:lnTo>
                        <a:pt x="5" y="91"/>
                      </a:lnTo>
                      <a:lnTo>
                        <a:pt x="4" y="84"/>
                      </a:lnTo>
                      <a:lnTo>
                        <a:pt x="1" y="68"/>
                      </a:lnTo>
                      <a:lnTo>
                        <a:pt x="0" y="52"/>
                      </a:lnTo>
                      <a:lnTo>
                        <a:pt x="0" y="35"/>
                      </a:lnTo>
                      <a:lnTo>
                        <a:pt x="1" y="18"/>
                      </a:lnTo>
                      <a:lnTo>
                        <a:pt x="4" y="0"/>
                      </a:lnTo>
                      <a:lnTo>
                        <a:pt x="9" y="1"/>
                      </a:lnTo>
                      <a:lnTo>
                        <a:pt x="6" y="20"/>
                      </a:lnTo>
                      <a:lnTo>
                        <a:pt x="5" y="37"/>
                      </a:lnTo>
                      <a:lnTo>
                        <a:pt x="5" y="52"/>
                      </a:lnTo>
                      <a:lnTo>
                        <a:pt x="6" y="67"/>
                      </a:lnTo>
                      <a:lnTo>
                        <a:pt x="9" y="82"/>
                      </a:lnTo>
                      <a:lnTo>
                        <a:pt x="11" y="89"/>
                      </a:lnTo>
                      <a:lnTo>
                        <a:pt x="12" y="98"/>
                      </a:lnTo>
                      <a:lnTo>
                        <a:pt x="18" y="114"/>
                      </a:lnTo>
                      <a:lnTo>
                        <a:pt x="23" y="131"/>
                      </a:lnTo>
                      <a:lnTo>
                        <a:pt x="18" y="1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7" name="Freeform 155"/>
                <p:cNvSpPr>
                  <a:spLocks/>
                </p:cNvSpPr>
                <p:nvPr/>
              </p:nvSpPr>
              <p:spPr bwMode="auto">
                <a:xfrm>
                  <a:off x="2838" y="3454"/>
                  <a:ext cx="5" cy="3"/>
                </a:xfrm>
                <a:custGeom>
                  <a:avLst/>
                  <a:gdLst>
                    <a:gd name="T0" fmla="*/ 0 w 5"/>
                    <a:gd name="T1" fmla="*/ 3 h 3"/>
                    <a:gd name="T2" fmla="*/ 5 w 5"/>
                    <a:gd name="T3" fmla="*/ 0 h 3"/>
                    <a:gd name="T4" fmla="*/ 0 w 5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3">
                      <a:moveTo>
                        <a:pt x="0" y="3"/>
                      </a:moveTo>
                      <a:lnTo>
                        <a:pt x="5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8" name="Freeform 156"/>
                <p:cNvSpPr>
                  <a:spLocks/>
                </p:cNvSpPr>
                <p:nvPr/>
              </p:nvSpPr>
              <p:spPr bwMode="auto">
                <a:xfrm>
                  <a:off x="2820" y="3321"/>
                  <a:ext cx="9" cy="9"/>
                </a:xfrm>
                <a:custGeom>
                  <a:avLst/>
                  <a:gdLst>
                    <a:gd name="T0" fmla="*/ 9 w 9"/>
                    <a:gd name="T1" fmla="*/ 5 h 9"/>
                    <a:gd name="T2" fmla="*/ 5 w 9"/>
                    <a:gd name="T3" fmla="*/ 0 h 9"/>
                    <a:gd name="T4" fmla="*/ 0 w 9"/>
                    <a:gd name="T5" fmla="*/ 5 h 9"/>
                    <a:gd name="T6" fmla="*/ 4 w 9"/>
                    <a:gd name="T7" fmla="*/ 9 h 9"/>
                    <a:gd name="T8" fmla="*/ 9 w 9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9" y="5"/>
                      </a:moveTo>
                      <a:lnTo>
                        <a:pt x="5" y="0"/>
                      </a:lnTo>
                      <a:lnTo>
                        <a:pt x="0" y="5"/>
                      </a:lnTo>
                      <a:lnTo>
                        <a:pt x="4" y="9"/>
                      </a:lnTo>
                      <a:lnTo>
                        <a:pt x="9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09" name="Freeform 157"/>
                <p:cNvSpPr>
                  <a:spLocks/>
                </p:cNvSpPr>
                <p:nvPr/>
              </p:nvSpPr>
              <p:spPr bwMode="auto">
                <a:xfrm>
                  <a:off x="2824" y="3317"/>
                  <a:ext cx="7" cy="9"/>
                </a:xfrm>
                <a:custGeom>
                  <a:avLst/>
                  <a:gdLst>
                    <a:gd name="T0" fmla="*/ 5 w 7"/>
                    <a:gd name="T1" fmla="*/ 7 h 9"/>
                    <a:gd name="T2" fmla="*/ 7 w 7"/>
                    <a:gd name="T3" fmla="*/ 0 h 9"/>
                    <a:gd name="T4" fmla="*/ 1 w 7"/>
                    <a:gd name="T5" fmla="*/ 4 h 9"/>
                    <a:gd name="T6" fmla="*/ 5 w 7"/>
                    <a:gd name="T7" fmla="*/ 9 h 9"/>
                    <a:gd name="T8" fmla="*/ 0 w 7"/>
                    <a:gd name="T9" fmla="*/ 6 h 9"/>
                    <a:gd name="T10" fmla="*/ 5 w 7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9">
                      <a:moveTo>
                        <a:pt x="5" y="7"/>
                      </a:moveTo>
                      <a:lnTo>
                        <a:pt x="7" y="0"/>
                      </a:lnTo>
                      <a:lnTo>
                        <a:pt x="1" y="4"/>
                      </a:lnTo>
                      <a:lnTo>
                        <a:pt x="5" y="9"/>
                      </a:lnTo>
                      <a:lnTo>
                        <a:pt x="0" y="6"/>
                      </a:lnTo>
                      <a:lnTo>
                        <a:pt x="5" y="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0" name="Freeform 158"/>
                <p:cNvSpPr>
                  <a:spLocks/>
                </p:cNvSpPr>
                <p:nvPr/>
              </p:nvSpPr>
              <p:spPr bwMode="auto">
                <a:xfrm>
                  <a:off x="2818" y="3326"/>
                  <a:ext cx="6" cy="4"/>
                </a:xfrm>
                <a:custGeom>
                  <a:avLst/>
                  <a:gdLst>
                    <a:gd name="T0" fmla="*/ 2 w 6"/>
                    <a:gd name="T1" fmla="*/ 0 h 4"/>
                    <a:gd name="T2" fmla="*/ 0 w 6"/>
                    <a:gd name="T3" fmla="*/ 1 h 4"/>
                    <a:gd name="T4" fmla="*/ 6 w 6"/>
                    <a:gd name="T5" fmla="*/ 2 h 4"/>
                    <a:gd name="T6" fmla="*/ 6 w 6"/>
                    <a:gd name="T7" fmla="*/ 4 h 4"/>
                    <a:gd name="T8" fmla="*/ 2 w 6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0"/>
                      </a:moveTo>
                      <a:lnTo>
                        <a:pt x="0" y="1"/>
                      </a:lnTo>
                      <a:lnTo>
                        <a:pt x="6" y="2"/>
                      </a:lnTo>
                      <a:lnTo>
                        <a:pt x="6" y="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30911" name="Group 159"/>
              <p:cNvGrpSpPr>
                <a:grpSpLocks/>
              </p:cNvGrpSpPr>
              <p:nvPr/>
            </p:nvGrpSpPr>
            <p:grpSpPr bwMode="auto">
              <a:xfrm rot="5400000" flipH="1">
                <a:off x="3070" y="1408"/>
                <a:ext cx="506" cy="677"/>
                <a:chOff x="2750" y="3146"/>
                <a:chExt cx="506" cy="677"/>
              </a:xfrm>
            </p:grpSpPr>
            <p:sp>
              <p:nvSpPr>
                <p:cNvPr id="330912" name="Freeform 160"/>
                <p:cNvSpPr>
                  <a:spLocks/>
                </p:cNvSpPr>
                <p:nvPr/>
              </p:nvSpPr>
              <p:spPr bwMode="auto">
                <a:xfrm>
                  <a:off x="2857" y="3146"/>
                  <a:ext cx="42" cy="33"/>
                </a:xfrm>
                <a:custGeom>
                  <a:avLst/>
                  <a:gdLst>
                    <a:gd name="T0" fmla="*/ 25 w 42"/>
                    <a:gd name="T1" fmla="*/ 28 h 33"/>
                    <a:gd name="T2" fmla="*/ 27 w 42"/>
                    <a:gd name="T3" fmla="*/ 30 h 33"/>
                    <a:gd name="T4" fmla="*/ 29 w 42"/>
                    <a:gd name="T5" fmla="*/ 31 h 33"/>
                    <a:gd name="T6" fmla="*/ 33 w 42"/>
                    <a:gd name="T7" fmla="*/ 33 h 33"/>
                    <a:gd name="T8" fmla="*/ 38 w 42"/>
                    <a:gd name="T9" fmla="*/ 31 h 33"/>
                    <a:gd name="T10" fmla="*/ 39 w 42"/>
                    <a:gd name="T11" fmla="*/ 31 h 33"/>
                    <a:gd name="T12" fmla="*/ 40 w 42"/>
                    <a:gd name="T13" fmla="*/ 30 h 33"/>
                    <a:gd name="T14" fmla="*/ 42 w 42"/>
                    <a:gd name="T15" fmla="*/ 27 h 33"/>
                    <a:gd name="T16" fmla="*/ 42 w 42"/>
                    <a:gd name="T17" fmla="*/ 26 h 33"/>
                    <a:gd name="T18" fmla="*/ 42 w 42"/>
                    <a:gd name="T19" fmla="*/ 24 h 33"/>
                    <a:gd name="T20" fmla="*/ 42 w 42"/>
                    <a:gd name="T21" fmla="*/ 21 h 33"/>
                    <a:gd name="T22" fmla="*/ 40 w 42"/>
                    <a:gd name="T23" fmla="*/ 17 h 33"/>
                    <a:gd name="T24" fmla="*/ 36 w 42"/>
                    <a:gd name="T25" fmla="*/ 14 h 33"/>
                    <a:gd name="T26" fmla="*/ 33 w 42"/>
                    <a:gd name="T27" fmla="*/ 13 h 33"/>
                    <a:gd name="T28" fmla="*/ 31 w 42"/>
                    <a:gd name="T29" fmla="*/ 11 h 33"/>
                    <a:gd name="T30" fmla="*/ 28 w 42"/>
                    <a:gd name="T31" fmla="*/ 11 h 33"/>
                    <a:gd name="T32" fmla="*/ 25 w 42"/>
                    <a:gd name="T33" fmla="*/ 13 h 33"/>
                    <a:gd name="T34" fmla="*/ 20 w 42"/>
                    <a:gd name="T35" fmla="*/ 14 h 33"/>
                    <a:gd name="T36" fmla="*/ 14 w 42"/>
                    <a:gd name="T37" fmla="*/ 18 h 33"/>
                    <a:gd name="T38" fmla="*/ 10 w 42"/>
                    <a:gd name="T39" fmla="*/ 20 h 33"/>
                    <a:gd name="T40" fmla="*/ 6 w 42"/>
                    <a:gd name="T41" fmla="*/ 18 h 33"/>
                    <a:gd name="T42" fmla="*/ 3 w 42"/>
                    <a:gd name="T43" fmla="*/ 16 h 33"/>
                    <a:gd name="T44" fmla="*/ 1 w 42"/>
                    <a:gd name="T45" fmla="*/ 14 h 33"/>
                    <a:gd name="T46" fmla="*/ 0 w 42"/>
                    <a:gd name="T47" fmla="*/ 13 h 33"/>
                    <a:gd name="T48" fmla="*/ 0 w 42"/>
                    <a:gd name="T49" fmla="*/ 8 h 33"/>
                    <a:gd name="T50" fmla="*/ 0 w 42"/>
                    <a:gd name="T51" fmla="*/ 7 h 33"/>
                    <a:gd name="T52" fmla="*/ 1 w 42"/>
                    <a:gd name="T53" fmla="*/ 6 h 33"/>
                    <a:gd name="T54" fmla="*/ 1 w 42"/>
                    <a:gd name="T55" fmla="*/ 4 h 33"/>
                    <a:gd name="T56" fmla="*/ 3 w 42"/>
                    <a:gd name="T57" fmla="*/ 3 h 33"/>
                    <a:gd name="T58" fmla="*/ 6 w 42"/>
                    <a:gd name="T59" fmla="*/ 1 h 33"/>
                    <a:gd name="T60" fmla="*/ 10 w 42"/>
                    <a:gd name="T61" fmla="*/ 0 h 33"/>
                    <a:gd name="T62" fmla="*/ 13 w 42"/>
                    <a:gd name="T63" fmla="*/ 1 h 33"/>
                    <a:gd name="T64" fmla="*/ 14 w 42"/>
                    <a:gd name="T65" fmla="*/ 3 h 33"/>
                    <a:gd name="T66" fmla="*/ 17 w 42"/>
                    <a:gd name="T67" fmla="*/ 6 h 33"/>
                    <a:gd name="T68" fmla="*/ 25 w 42"/>
                    <a:gd name="T69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" h="33">
                      <a:moveTo>
                        <a:pt x="25" y="28"/>
                      </a:moveTo>
                      <a:lnTo>
                        <a:pt x="27" y="30"/>
                      </a:lnTo>
                      <a:lnTo>
                        <a:pt x="29" y="31"/>
                      </a:lnTo>
                      <a:lnTo>
                        <a:pt x="33" y="33"/>
                      </a:lnTo>
                      <a:lnTo>
                        <a:pt x="38" y="31"/>
                      </a:lnTo>
                      <a:lnTo>
                        <a:pt x="39" y="31"/>
                      </a:lnTo>
                      <a:lnTo>
                        <a:pt x="40" y="30"/>
                      </a:lnTo>
                      <a:lnTo>
                        <a:pt x="42" y="27"/>
                      </a:lnTo>
                      <a:lnTo>
                        <a:pt x="42" y="26"/>
                      </a:lnTo>
                      <a:lnTo>
                        <a:pt x="42" y="24"/>
                      </a:lnTo>
                      <a:lnTo>
                        <a:pt x="42" y="21"/>
                      </a:lnTo>
                      <a:lnTo>
                        <a:pt x="40" y="17"/>
                      </a:lnTo>
                      <a:lnTo>
                        <a:pt x="36" y="14"/>
                      </a:lnTo>
                      <a:lnTo>
                        <a:pt x="33" y="13"/>
                      </a:lnTo>
                      <a:lnTo>
                        <a:pt x="31" y="11"/>
                      </a:lnTo>
                      <a:lnTo>
                        <a:pt x="28" y="11"/>
                      </a:lnTo>
                      <a:lnTo>
                        <a:pt x="25" y="13"/>
                      </a:lnTo>
                      <a:lnTo>
                        <a:pt x="20" y="14"/>
                      </a:lnTo>
                      <a:lnTo>
                        <a:pt x="14" y="18"/>
                      </a:lnTo>
                      <a:lnTo>
                        <a:pt x="10" y="20"/>
                      </a:lnTo>
                      <a:lnTo>
                        <a:pt x="6" y="18"/>
                      </a:lnTo>
                      <a:lnTo>
                        <a:pt x="3" y="16"/>
                      </a:lnTo>
                      <a:lnTo>
                        <a:pt x="1" y="14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1" y="6"/>
                      </a:lnTo>
                      <a:lnTo>
                        <a:pt x="1" y="4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14" y="3"/>
                      </a:lnTo>
                      <a:lnTo>
                        <a:pt x="17" y="6"/>
                      </a:lnTo>
                      <a:lnTo>
                        <a:pt x="25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3" name="Freeform 161"/>
                <p:cNvSpPr>
                  <a:spLocks/>
                </p:cNvSpPr>
                <p:nvPr/>
              </p:nvSpPr>
              <p:spPr bwMode="auto">
                <a:xfrm>
                  <a:off x="2857" y="3146"/>
                  <a:ext cx="42" cy="33"/>
                </a:xfrm>
                <a:custGeom>
                  <a:avLst/>
                  <a:gdLst>
                    <a:gd name="T0" fmla="*/ 25 w 42"/>
                    <a:gd name="T1" fmla="*/ 28 h 33"/>
                    <a:gd name="T2" fmla="*/ 27 w 42"/>
                    <a:gd name="T3" fmla="*/ 30 h 33"/>
                    <a:gd name="T4" fmla="*/ 29 w 42"/>
                    <a:gd name="T5" fmla="*/ 31 h 33"/>
                    <a:gd name="T6" fmla="*/ 33 w 42"/>
                    <a:gd name="T7" fmla="*/ 33 h 33"/>
                    <a:gd name="T8" fmla="*/ 38 w 42"/>
                    <a:gd name="T9" fmla="*/ 31 h 33"/>
                    <a:gd name="T10" fmla="*/ 39 w 42"/>
                    <a:gd name="T11" fmla="*/ 31 h 33"/>
                    <a:gd name="T12" fmla="*/ 40 w 42"/>
                    <a:gd name="T13" fmla="*/ 30 h 33"/>
                    <a:gd name="T14" fmla="*/ 42 w 42"/>
                    <a:gd name="T15" fmla="*/ 27 h 33"/>
                    <a:gd name="T16" fmla="*/ 42 w 42"/>
                    <a:gd name="T17" fmla="*/ 26 h 33"/>
                    <a:gd name="T18" fmla="*/ 42 w 42"/>
                    <a:gd name="T19" fmla="*/ 24 h 33"/>
                    <a:gd name="T20" fmla="*/ 42 w 42"/>
                    <a:gd name="T21" fmla="*/ 21 h 33"/>
                    <a:gd name="T22" fmla="*/ 40 w 42"/>
                    <a:gd name="T23" fmla="*/ 17 h 33"/>
                    <a:gd name="T24" fmla="*/ 36 w 42"/>
                    <a:gd name="T25" fmla="*/ 14 h 33"/>
                    <a:gd name="T26" fmla="*/ 33 w 42"/>
                    <a:gd name="T27" fmla="*/ 13 h 33"/>
                    <a:gd name="T28" fmla="*/ 31 w 42"/>
                    <a:gd name="T29" fmla="*/ 11 h 33"/>
                    <a:gd name="T30" fmla="*/ 28 w 42"/>
                    <a:gd name="T31" fmla="*/ 11 h 33"/>
                    <a:gd name="T32" fmla="*/ 25 w 42"/>
                    <a:gd name="T33" fmla="*/ 13 h 33"/>
                    <a:gd name="T34" fmla="*/ 20 w 42"/>
                    <a:gd name="T35" fmla="*/ 14 h 33"/>
                    <a:gd name="T36" fmla="*/ 14 w 42"/>
                    <a:gd name="T37" fmla="*/ 18 h 33"/>
                    <a:gd name="T38" fmla="*/ 10 w 42"/>
                    <a:gd name="T39" fmla="*/ 20 h 33"/>
                    <a:gd name="T40" fmla="*/ 6 w 42"/>
                    <a:gd name="T41" fmla="*/ 18 h 33"/>
                    <a:gd name="T42" fmla="*/ 3 w 42"/>
                    <a:gd name="T43" fmla="*/ 16 h 33"/>
                    <a:gd name="T44" fmla="*/ 1 w 42"/>
                    <a:gd name="T45" fmla="*/ 14 h 33"/>
                    <a:gd name="T46" fmla="*/ 0 w 42"/>
                    <a:gd name="T47" fmla="*/ 13 h 33"/>
                    <a:gd name="T48" fmla="*/ 0 w 42"/>
                    <a:gd name="T49" fmla="*/ 8 h 33"/>
                    <a:gd name="T50" fmla="*/ 0 w 42"/>
                    <a:gd name="T51" fmla="*/ 7 h 33"/>
                    <a:gd name="T52" fmla="*/ 1 w 42"/>
                    <a:gd name="T53" fmla="*/ 6 h 33"/>
                    <a:gd name="T54" fmla="*/ 1 w 42"/>
                    <a:gd name="T55" fmla="*/ 4 h 33"/>
                    <a:gd name="T56" fmla="*/ 3 w 42"/>
                    <a:gd name="T57" fmla="*/ 3 h 33"/>
                    <a:gd name="T58" fmla="*/ 6 w 42"/>
                    <a:gd name="T59" fmla="*/ 1 h 33"/>
                    <a:gd name="T60" fmla="*/ 10 w 42"/>
                    <a:gd name="T61" fmla="*/ 0 h 33"/>
                    <a:gd name="T62" fmla="*/ 13 w 42"/>
                    <a:gd name="T63" fmla="*/ 1 h 33"/>
                    <a:gd name="T64" fmla="*/ 14 w 42"/>
                    <a:gd name="T65" fmla="*/ 3 h 33"/>
                    <a:gd name="T66" fmla="*/ 17 w 42"/>
                    <a:gd name="T67" fmla="*/ 6 h 33"/>
                    <a:gd name="T68" fmla="*/ 25 w 42"/>
                    <a:gd name="T69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" h="33">
                      <a:moveTo>
                        <a:pt x="25" y="28"/>
                      </a:moveTo>
                      <a:lnTo>
                        <a:pt x="27" y="30"/>
                      </a:lnTo>
                      <a:lnTo>
                        <a:pt x="29" y="31"/>
                      </a:lnTo>
                      <a:lnTo>
                        <a:pt x="33" y="33"/>
                      </a:lnTo>
                      <a:lnTo>
                        <a:pt x="38" y="31"/>
                      </a:lnTo>
                      <a:lnTo>
                        <a:pt x="39" y="31"/>
                      </a:lnTo>
                      <a:lnTo>
                        <a:pt x="40" y="30"/>
                      </a:lnTo>
                      <a:lnTo>
                        <a:pt x="42" y="27"/>
                      </a:lnTo>
                      <a:lnTo>
                        <a:pt x="42" y="26"/>
                      </a:lnTo>
                      <a:lnTo>
                        <a:pt x="42" y="24"/>
                      </a:lnTo>
                      <a:lnTo>
                        <a:pt x="42" y="21"/>
                      </a:lnTo>
                      <a:lnTo>
                        <a:pt x="40" y="17"/>
                      </a:lnTo>
                      <a:lnTo>
                        <a:pt x="36" y="14"/>
                      </a:lnTo>
                      <a:lnTo>
                        <a:pt x="33" y="13"/>
                      </a:lnTo>
                      <a:lnTo>
                        <a:pt x="31" y="11"/>
                      </a:lnTo>
                      <a:lnTo>
                        <a:pt x="28" y="11"/>
                      </a:lnTo>
                      <a:lnTo>
                        <a:pt x="25" y="13"/>
                      </a:lnTo>
                      <a:lnTo>
                        <a:pt x="20" y="14"/>
                      </a:lnTo>
                      <a:lnTo>
                        <a:pt x="14" y="18"/>
                      </a:lnTo>
                      <a:lnTo>
                        <a:pt x="10" y="20"/>
                      </a:lnTo>
                      <a:lnTo>
                        <a:pt x="6" y="18"/>
                      </a:lnTo>
                      <a:lnTo>
                        <a:pt x="3" y="16"/>
                      </a:lnTo>
                      <a:lnTo>
                        <a:pt x="1" y="14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1" y="6"/>
                      </a:lnTo>
                      <a:lnTo>
                        <a:pt x="1" y="4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14" y="3"/>
                      </a:lnTo>
                      <a:lnTo>
                        <a:pt x="17" y="6"/>
                      </a:lnTo>
                      <a:lnTo>
                        <a:pt x="25" y="2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4" name="Freeform 162"/>
                <p:cNvSpPr>
                  <a:spLocks/>
                </p:cNvSpPr>
                <p:nvPr/>
              </p:nvSpPr>
              <p:spPr bwMode="auto">
                <a:xfrm>
                  <a:off x="2877" y="3179"/>
                  <a:ext cx="61" cy="87"/>
                </a:xfrm>
                <a:custGeom>
                  <a:avLst/>
                  <a:gdLst>
                    <a:gd name="T0" fmla="*/ 4 w 61"/>
                    <a:gd name="T1" fmla="*/ 0 h 87"/>
                    <a:gd name="T2" fmla="*/ 1 w 61"/>
                    <a:gd name="T3" fmla="*/ 8 h 87"/>
                    <a:gd name="T4" fmla="*/ 0 w 61"/>
                    <a:gd name="T5" fmla="*/ 17 h 87"/>
                    <a:gd name="T6" fmla="*/ 0 w 61"/>
                    <a:gd name="T7" fmla="*/ 27 h 87"/>
                    <a:gd name="T8" fmla="*/ 0 w 61"/>
                    <a:gd name="T9" fmla="*/ 37 h 87"/>
                    <a:gd name="T10" fmla="*/ 1 w 61"/>
                    <a:gd name="T11" fmla="*/ 44 h 87"/>
                    <a:gd name="T12" fmla="*/ 4 w 61"/>
                    <a:gd name="T13" fmla="*/ 51 h 87"/>
                    <a:gd name="T14" fmla="*/ 7 w 61"/>
                    <a:gd name="T15" fmla="*/ 58 h 87"/>
                    <a:gd name="T16" fmla="*/ 11 w 61"/>
                    <a:gd name="T17" fmla="*/ 65 h 87"/>
                    <a:gd name="T18" fmla="*/ 15 w 61"/>
                    <a:gd name="T19" fmla="*/ 71 h 87"/>
                    <a:gd name="T20" fmla="*/ 19 w 61"/>
                    <a:gd name="T21" fmla="*/ 77 h 87"/>
                    <a:gd name="T22" fmla="*/ 25 w 61"/>
                    <a:gd name="T23" fmla="*/ 81 h 87"/>
                    <a:gd name="T24" fmla="*/ 27 w 61"/>
                    <a:gd name="T25" fmla="*/ 84 h 87"/>
                    <a:gd name="T26" fmla="*/ 30 w 61"/>
                    <a:gd name="T27" fmla="*/ 85 h 87"/>
                    <a:gd name="T28" fmla="*/ 38 w 61"/>
                    <a:gd name="T29" fmla="*/ 87 h 87"/>
                    <a:gd name="T30" fmla="*/ 45 w 61"/>
                    <a:gd name="T31" fmla="*/ 87 h 87"/>
                    <a:gd name="T32" fmla="*/ 50 w 61"/>
                    <a:gd name="T33" fmla="*/ 85 h 87"/>
                    <a:gd name="T34" fmla="*/ 52 w 61"/>
                    <a:gd name="T35" fmla="*/ 84 h 87"/>
                    <a:gd name="T36" fmla="*/ 55 w 61"/>
                    <a:gd name="T37" fmla="*/ 82 h 87"/>
                    <a:gd name="T38" fmla="*/ 57 w 61"/>
                    <a:gd name="T39" fmla="*/ 81 h 87"/>
                    <a:gd name="T40" fmla="*/ 58 w 61"/>
                    <a:gd name="T41" fmla="*/ 80 h 87"/>
                    <a:gd name="T42" fmla="*/ 61 w 61"/>
                    <a:gd name="T43" fmla="*/ 75 h 87"/>
                    <a:gd name="T44" fmla="*/ 61 w 61"/>
                    <a:gd name="T45" fmla="*/ 72 h 87"/>
                    <a:gd name="T46" fmla="*/ 59 w 61"/>
                    <a:gd name="T47" fmla="*/ 65 h 87"/>
                    <a:gd name="T48" fmla="*/ 57 w 61"/>
                    <a:gd name="T49" fmla="*/ 58 h 87"/>
                    <a:gd name="T50" fmla="*/ 54 w 61"/>
                    <a:gd name="T51" fmla="*/ 51 h 87"/>
                    <a:gd name="T52" fmla="*/ 51 w 61"/>
                    <a:gd name="T53" fmla="*/ 41 h 87"/>
                    <a:gd name="T54" fmla="*/ 47 w 61"/>
                    <a:gd name="T55" fmla="*/ 33 h 87"/>
                    <a:gd name="T56" fmla="*/ 41 w 61"/>
                    <a:gd name="T57" fmla="*/ 24 h 87"/>
                    <a:gd name="T58" fmla="*/ 33 w 61"/>
                    <a:gd name="T59" fmla="*/ 17 h 87"/>
                    <a:gd name="T60" fmla="*/ 26 w 61"/>
                    <a:gd name="T61" fmla="*/ 11 h 87"/>
                    <a:gd name="T62" fmla="*/ 20 w 61"/>
                    <a:gd name="T63" fmla="*/ 5 h 87"/>
                    <a:gd name="T64" fmla="*/ 12 w 61"/>
                    <a:gd name="T65" fmla="*/ 3 h 87"/>
                    <a:gd name="T66" fmla="*/ 4 w 61"/>
                    <a:gd name="T67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1" h="87">
                      <a:moveTo>
                        <a:pt x="4" y="0"/>
                      </a:moveTo>
                      <a:lnTo>
                        <a:pt x="1" y="8"/>
                      </a:lnTo>
                      <a:lnTo>
                        <a:pt x="0" y="17"/>
                      </a:lnTo>
                      <a:lnTo>
                        <a:pt x="0" y="27"/>
                      </a:lnTo>
                      <a:lnTo>
                        <a:pt x="0" y="37"/>
                      </a:lnTo>
                      <a:lnTo>
                        <a:pt x="1" y="44"/>
                      </a:lnTo>
                      <a:lnTo>
                        <a:pt x="4" y="51"/>
                      </a:lnTo>
                      <a:lnTo>
                        <a:pt x="7" y="58"/>
                      </a:lnTo>
                      <a:lnTo>
                        <a:pt x="11" y="65"/>
                      </a:lnTo>
                      <a:lnTo>
                        <a:pt x="15" y="71"/>
                      </a:lnTo>
                      <a:lnTo>
                        <a:pt x="19" y="77"/>
                      </a:lnTo>
                      <a:lnTo>
                        <a:pt x="25" y="81"/>
                      </a:lnTo>
                      <a:lnTo>
                        <a:pt x="27" y="84"/>
                      </a:lnTo>
                      <a:lnTo>
                        <a:pt x="30" y="85"/>
                      </a:lnTo>
                      <a:lnTo>
                        <a:pt x="38" y="87"/>
                      </a:lnTo>
                      <a:lnTo>
                        <a:pt x="45" y="87"/>
                      </a:lnTo>
                      <a:lnTo>
                        <a:pt x="50" y="85"/>
                      </a:lnTo>
                      <a:lnTo>
                        <a:pt x="52" y="84"/>
                      </a:lnTo>
                      <a:lnTo>
                        <a:pt x="55" y="82"/>
                      </a:lnTo>
                      <a:lnTo>
                        <a:pt x="57" y="81"/>
                      </a:lnTo>
                      <a:lnTo>
                        <a:pt x="58" y="80"/>
                      </a:lnTo>
                      <a:lnTo>
                        <a:pt x="61" y="75"/>
                      </a:lnTo>
                      <a:lnTo>
                        <a:pt x="61" y="72"/>
                      </a:lnTo>
                      <a:lnTo>
                        <a:pt x="59" y="65"/>
                      </a:lnTo>
                      <a:lnTo>
                        <a:pt x="57" y="58"/>
                      </a:lnTo>
                      <a:lnTo>
                        <a:pt x="54" y="51"/>
                      </a:lnTo>
                      <a:lnTo>
                        <a:pt x="51" y="41"/>
                      </a:lnTo>
                      <a:lnTo>
                        <a:pt x="47" y="33"/>
                      </a:lnTo>
                      <a:lnTo>
                        <a:pt x="41" y="24"/>
                      </a:lnTo>
                      <a:lnTo>
                        <a:pt x="33" y="17"/>
                      </a:lnTo>
                      <a:lnTo>
                        <a:pt x="26" y="11"/>
                      </a:lnTo>
                      <a:lnTo>
                        <a:pt x="20" y="5"/>
                      </a:lnTo>
                      <a:lnTo>
                        <a:pt x="12" y="3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5" name="Freeform 163"/>
                <p:cNvSpPr>
                  <a:spLocks/>
                </p:cNvSpPr>
                <p:nvPr/>
              </p:nvSpPr>
              <p:spPr bwMode="auto">
                <a:xfrm>
                  <a:off x="2872" y="3177"/>
                  <a:ext cx="12" cy="39"/>
                </a:xfrm>
                <a:custGeom>
                  <a:avLst/>
                  <a:gdLst>
                    <a:gd name="T0" fmla="*/ 12 w 12"/>
                    <a:gd name="T1" fmla="*/ 2 h 39"/>
                    <a:gd name="T2" fmla="*/ 9 w 12"/>
                    <a:gd name="T3" fmla="*/ 12 h 39"/>
                    <a:gd name="T4" fmla="*/ 7 w 12"/>
                    <a:gd name="T5" fmla="*/ 19 h 39"/>
                    <a:gd name="T6" fmla="*/ 7 w 12"/>
                    <a:gd name="T7" fmla="*/ 29 h 39"/>
                    <a:gd name="T8" fmla="*/ 7 w 12"/>
                    <a:gd name="T9" fmla="*/ 37 h 39"/>
                    <a:gd name="T10" fmla="*/ 2 w 12"/>
                    <a:gd name="T11" fmla="*/ 39 h 39"/>
                    <a:gd name="T12" fmla="*/ 0 w 12"/>
                    <a:gd name="T13" fmla="*/ 29 h 39"/>
                    <a:gd name="T14" fmla="*/ 0 w 12"/>
                    <a:gd name="T15" fmla="*/ 19 h 39"/>
                    <a:gd name="T16" fmla="*/ 3 w 12"/>
                    <a:gd name="T17" fmla="*/ 10 h 39"/>
                    <a:gd name="T18" fmla="*/ 6 w 12"/>
                    <a:gd name="T19" fmla="*/ 0 h 39"/>
                    <a:gd name="T20" fmla="*/ 12 w 12"/>
                    <a:gd name="T21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39">
                      <a:moveTo>
                        <a:pt x="12" y="2"/>
                      </a:moveTo>
                      <a:lnTo>
                        <a:pt x="9" y="12"/>
                      </a:lnTo>
                      <a:lnTo>
                        <a:pt x="7" y="19"/>
                      </a:lnTo>
                      <a:lnTo>
                        <a:pt x="7" y="29"/>
                      </a:lnTo>
                      <a:lnTo>
                        <a:pt x="7" y="37"/>
                      </a:lnTo>
                      <a:lnTo>
                        <a:pt x="2" y="39"/>
                      </a:lnTo>
                      <a:lnTo>
                        <a:pt x="0" y="29"/>
                      </a:lnTo>
                      <a:lnTo>
                        <a:pt x="0" y="19"/>
                      </a:lnTo>
                      <a:lnTo>
                        <a:pt x="3" y="10"/>
                      </a:lnTo>
                      <a:lnTo>
                        <a:pt x="6" y="0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6" name="Freeform 164"/>
                <p:cNvSpPr>
                  <a:spLocks/>
                </p:cNvSpPr>
                <p:nvPr/>
              </p:nvSpPr>
              <p:spPr bwMode="auto">
                <a:xfrm>
                  <a:off x="2874" y="3214"/>
                  <a:ext cx="16" cy="32"/>
                </a:xfrm>
                <a:custGeom>
                  <a:avLst/>
                  <a:gdLst>
                    <a:gd name="T0" fmla="*/ 5 w 16"/>
                    <a:gd name="T1" fmla="*/ 0 h 32"/>
                    <a:gd name="T2" fmla="*/ 7 w 16"/>
                    <a:gd name="T3" fmla="*/ 9 h 32"/>
                    <a:gd name="T4" fmla="*/ 10 w 16"/>
                    <a:gd name="T5" fmla="*/ 15 h 32"/>
                    <a:gd name="T6" fmla="*/ 12 w 16"/>
                    <a:gd name="T7" fmla="*/ 22 h 32"/>
                    <a:gd name="T8" fmla="*/ 16 w 16"/>
                    <a:gd name="T9" fmla="*/ 27 h 32"/>
                    <a:gd name="T10" fmla="*/ 12 w 16"/>
                    <a:gd name="T11" fmla="*/ 32 h 32"/>
                    <a:gd name="T12" fmla="*/ 7 w 16"/>
                    <a:gd name="T13" fmla="*/ 25 h 32"/>
                    <a:gd name="T14" fmla="*/ 4 w 16"/>
                    <a:gd name="T15" fmla="*/ 17 h 32"/>
                    <a:gd name="T16" fmla="*/ 1 w 16"/>
                    <a:gd name="T17" fmla="*/ 10 h 32"/>
                    <a:gd name="T18" fmla="*/ 0 w 16"/>
                    <a:gd name="T19" fmla="*/ 2 h 32"/>
                    <a:gd name="T20" fmla="*/ 5 w 16"/>
                    <a:gd name="T2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2">
                      <a:moveTo>
                        <a:pt x="5" y="0"/>
                      </a:moveTo>
                      <a:lnTo>
                        <a:pt x="7" y="9"/>
                      </a:lnTo>
                      <a:lnTo>
                        <a:pt x="10" y="15"/>
                      </a:lnTo>
                      <a:lnTo>
                        <a:pt x="12" y="22"/>
                      </a:lnTo>
                      <a:lnTo>
                        <a:pt x="16" y="27"/>
                      </a:lnTo>
                      <a:lnTo>
                        <a:pt x="12" y="32"/>
                      </a:lnTo>
                      <a:lnTo>
                        <a:pt x="7" y="25"/>
                      </a:lnTo>
                      <a:lnTo>
                        <a:pt x="4" y="17"/>
                      </a:lnTo>
                      <a:lnTo>
                        <a:pt x="1" y="10"/>
                      </a:lnTo>
                      <a:lnTo>
                        <a:pt x="0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7" name="Freeform 165"/>
                <p:cNvSpPr>
                  <a:spLocks/>
                </p:cNvSpPr>
                <p:nvPr/>
              </p:nvSpPr>
              <p:spPr bwMode="auto">
                <a:xfrm>
                  <a:off x="2874" y="3214"/>
                  <a:ext cx="5" cy="2"/>
                </a:xfrm>
                <a:custGeom>
                  <a:avLst/>
                  <a:gdLst>
                    <a:gd name="T0" fmla="*/ 0 w 5"/>
                    <a:gd name="T1" fmla="*/ 2 h 2"/>
                    <a:gd name="T2" fmla="*/ 5 w 5"/>
                    <a:gd name="T3" fmla="*/ 0 h 2"/>
                    <a:gd name="T4" fmla="*/ 0 w 5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2">
                      <a:moveTo>
                        <a:pt x="0" y="2"/>
                      </a:move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8" name="Freeform 166"/>
                <p:cNvSpPr>
                  <a:spLocks/>
                </p:cNvSpPr>
                <p:nvPr/>
              </p:nvSpPr>
              <p:spPr bwMode="auto">
                <a:xfrm>
                  <a:off x="2886" y="3241"/>
                  <a:ext cx="23" cy="26"/>
                </a:xfrm>
                <a:custGeom>
                  <a:avLst/>
                  <a:gdLst>
                    <a:gd name="T0" fmla="*/ 4 w 23"/>
                    <a:gd name="T1" fmla="*/ 0 h 26"/>
                    <a:gd name="T2" fmla="*/ 9 w 23"/>
                    <a:gd name="T3" fmla="*/ 8 h 26"/>
                    <a:gd name="T4" fmla="*/ 13 w 23"/>
                    <a:gd name="T5" fmla="*/ 13 h 26"/>
                    <a:gd name="T6" fmla="*/ 17 w 23"/>
                    <a:gd name="T7" fmla="*/ 18 h 26"/>
                    <a:gd name="T8" fmla="*/ 20 w 23"/>
                    <a:gd name="T9" fmla="*/ 19 h 26"/>
                    <a:gd name="T10" fmla="*/ 23 w 23"/>
                    <a:gd name="T11" fmla="*/ 20 h 26"/>
                    <a:gd name="T12" fmla="*/ 21 w 23"/>
                    <a:gd name="T13" fmla="*/ 26 h 26"/>
                    <a:gd name="T14" fmla="*/ 17 w 23"/>
                    <a:gd name="T15" fmla="*/ 25 h 26"/>
                    <a:gd name="T16" fmla="*/ 13 w 23"/>
                    <a:gd name="T17" fmla="*/ 22 h 26"/>
                    <a:gd name="T18" fmla="*/ 7 w 23"/>
                    <a:gd name="T19" fmla="*/ 18 h 26"/>
                    <a:gd name="T20" fmla="*/ 3 w 23"/>
                    <a:gd name="T21" fmla="*/ 12 h 26"/>
                    <a:gd name="T22" fmla="*/ 0 w 23"/>
                    <a:gd name="T23" fmla="*/ 5 h 26"/>
                    <a:gd name="T24" fmla="*/ 4 w 23"/>
                    <a:gd name="T2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" h="26">
                      <a:moveTo>
                        <a:pt x="4" y="0"/>
                      </a:moveTo>
                      <a:lnTo>
                        <a:pt x="9" y="8"/>
                      </a:lnTo>
                      <a:lnTo>
                        <a:pt x="13" y="13"/>
                      </a:lnTo>
                      <a:lnTo>
                        <a:pt x="17" y="18"/>
                      </a:lnTo>
                      <a:lnTo>
                        <a:pt x="20" y="19"/>
                      </a:lnTo>
                      <a:lnTo>
                        <a:pt x="23" y="20"/>
                      </a:lnTo>
                      <a:lnTo>
                        <a:pt x="21" y="26"/>
                      </a:lnTo>
                      <a:lnTo>
                        <a:pt x="17" y="25"/>
                      </a:lnTo>
                      <a:lnTo>
                        <a:pt x="13" y="22"/>
                      </a:lnTo>
                      <a:lnTo>
                        <a:pt x="7" y="18"/>
                      </a:lnTo>
                      <a:lnTo>
                        <a:pt x="3" y="12"/>
                      </a:lnTo>
                      <a:lnTo>
                        <a:pt x="0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19" name="Freeform 167"/>
                <p:cNvSpPr>
                  <a:spLocks/>
                </p:cNvSpPr>
                <p:nvPr/>
              </p:nvSpPr>
              <p:spPr bwMode="auto">
                <a:xfrm>
                  <a:off x="2886" y="3241"/>
                  <a:ext cx="4" cy="5"/>
                </a:xfrm>
                <a:custGeom>
                  <a:avLst/>
                  <a:gdLst>
                    <a:gd name="T0" fmla="*/ 0 w 4"/>
                    <a:gd name="T1" fmla="*/ 5 h 5"/>
                    <a:gd name="T2" fmla="*/ 4 w 4"/>
                    <a:gd name="T3" fmla="*/ 0 h 5"/>
                    <a:gd name="T4" fmla="*/ 0 w 4"/>
                    <a:gd name="T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0" name="Freeform 168"/>
                <p:cNvSpPr>
                  <a:spLocks/>
                </p:cNvSpPr>
                <p:nvPr/>
              </p:nvSpPr>
              <p:spPr bwMode="auto">
                <a:xfrm>
                  <a:off x="2907" y="3256"/>
                  <a:ext cx="31" cy="13"/>
                </a:xfrm>
                <a:custGeom>
                  <a:avLst/>
                  <a:gdLst>
                    <a:gd name="T0" fmla="*/ 2 w 31"/>
                    <a:gd name="T1" fmla="*/ 5 h 13"/>
                    <a:gd name="T2" fmla="*/ 8 w 31"/>
                    <a:gd name="T3" fmla="*/ 7 h 13"/>
                    <a:gd name="T4" fmla="*/ 15 w 31"/>
                    <a:gd name="T5" fmla="*/ 7 h 13"/>
                    <a:gd name="T6" fmla="*/ 18 w 31"/>
                    <a:gd name="T7" fmla="*/ 5 h 13"/>
                    <a:gd name="T8" fmla="*/ 21 w 31"/>
                    <a:gd name="T9" fmla="*/ 5 h 13"/>
                    <a:gd name="T10" fmla="*/ 24 w 31"/>
                    <a:gd name="T11" fmla="*/ 3 h 13"/>
                    <a:gd name="T12" fmla="*/ 25 w 31"/>
                    <a:gd name="T13" fmla="*/ 3 h 13"/>
                    <a:gd name="T14" fmla="*/ 27 w 31"/>
                    <a:gd name="T15" fmla="*/ 0 h 13"/>
                    <a:gd name="T16" fmla="*/ 31 w 31"/>
                    <a:gd name="T17" fmla="*/ 4 h 13"/>
                    <a:gd name="T18" fmla="*/ 29 w 31"/>
                    <a:gd name="T19" fmla="*/ 5 h 13"/>
                    <a:gd name="T20" fmla="*/ 28 w 31"/>
                    <a:gd name="T21" fmla="*/ 8 h 13"/>
                    <a:gd name="T22" fmla="*/ 24 w 31"/>
                    <a:gd name="T23" fmla="*/ 10 h 13"/>
                    <a:gd name="T24" fmla="*/ 20 w 31"/>
                    <a:gd name="T25" fmla="*/ 11 h 13"/>
                    <a:gd name="T26" fmla="*/ 17 w 31"/>
                    <a:gd name="T27" fmla="*/ 13 h 13"/>
                    <a:gd name="T28" fmla="*/ 8 w 31"/>
                    <a:gd name="T29" fmla="*/ 13 h 13"/>
                    <a:gd name="T30" fmla="*/ 0 w 31"/>
                    <a:gd name="T31" fmla="*/ 11 h 13"/>
                    <a:gd name="T32" fmla="*/ 2 w 31"/>
                    <a:gd name="T33" fmla="*/ 5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13">
                      <a:moveTo>
                        <a:pt x="2" y="5"/>
                      </a:moveTo>
                      <a:lnTo>
                        <a:pt x="8" y="7"/>
                      </a:lnTo>
                      <a:lnTo>
                        <a:pt x="15" y="7"/>
                      </a:lnTo>
                      <a:lnTo>
                        <a:pt x="18" y="5"/>
                      </a:lnTo>
                      <a:lnTo>
                        <a:pt x="21" y="5"/>
                      </a:lnTo>
                      <a:lnTo>
                        <a:pt x="24" y="3"/>
                      </a:lnTo>
                      <a:lnTo>
                        <a:pt x="25" y="3"/>
                      </a:lnTo>
                      <a:lnTo>
                        <a:pt x="27" y="0"/>
                      </a:lnTo>
                      <a:lnTo>
                        <a:pt x="31" y="4"/>
                      </a:lnTo>
                      <a:lnTo>
                        <a:pt x="29" y="5"/>
                      </a:lnTo>
                      <a:lnTo>
                        <a:pt x="28" y="8"/>
                      </a:lnTo>
                      <a:lnTo>
                        <a:pt x="24" y="10"/>
                      </a:lnTo>
                      <a:lnTo>
                        <a:pt x="20" y="11"/>
                      </a:lnTo>
                      <a:lnTo>
                        <a:pt x="17" y="13"/>
                      </a:lnTo>
                      <a:lnTo>
                        <a:pt x="8" y="13"/>
                      </a:lnTo>
                      <a:lnTo>
                        <a:pt x="0" y="11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1" name="Freeform 169"/>
                <p:cNvSpPr>
                  <a:spLocks/>
                </p:cNvSpPr>
                <p:nvPr/>
              </p:nvSpPr>
              <p:spPr bwMode="auto">
                <a:xfrm>
                  <a:off x="2907" y="3261"/>
                  <a:ext cx="2" cy="6"/>
                </a:xfrm>
                <a:custGeom>
                  <a:avLst/>
                  <a:gdLst>
                    <a:gd name="T0" fmla="*/ 0 w 2"/>
                    <a:gd name="T1" fmla="*/ 6 h 6"/>
                    <a:gd name="T2" fmla="*/ 2 w 2"/>
                    <a:gd name="T3" fmla="*/ 0 h 6"/>
                    <a:gd name="T4" fmla="*/ 0 w 2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6">
                      <a:moveTo>
                        <a:pt x="0" y="6"/>
                      </a:moveTo>
                      <a:lnTo>
                        <a:pt x="2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2" name="Freeform 170"/>
                <p:cNvSpPr>
                  <a:spLocks/>
                </p:cNvSpPr>
                <p:nvPr/>
              </p:nvSpPr>
              <p:spPr bwMode="auto">
                <a:xfrm>
                  <a:off x="2928" y="3229"/>
                  <a:ext cx="13" cy="31"/>
                </a:xfrm>
                <a:custGeom>
                  <a:avLst/>
                  <a:gdLst>
                    <a:gd name="T0" fmla="*/ 4 w 13"/>
                    <a:gd name="T1" fmla="*/ 28 h 31"/>
                    <a:gd name="T2" fmla="*/ 7 w 13"/>
                    <a:gd name="T3" fmla="*/ 25 h 31"/>
                    <a:gd name="T4" fmla="*/ 7 w 13"/>
                    <a:gd name="T5" fmla="*/ 22 h 31"/>
                    <a:gd name="T6" fmla="*/ 6 w 13"/>
                    <a:gd name="T7" fmla="*/ 17 h 31"/>
                    <a:gd name="T8" fmla="*/ 3 w 13"/>
                    <a:gd name="T9" fmla="*/ 10 h 31"/>
                    <a:gd name="T10" fmla="*/ 0 w 13"/>
                    <a:gd name="T11" fmla="*/ 2 h 31"/>
                    <a:gd name="T12" fmla="*/ 6 w 13"/>
                    <a:gd name="T13" fmla="*/ 0 h 31"/>
                    <a:gd name="T14" fmla="*/ 8 w 13"/>
                    <a:gd name="T15" fmla="*/ 7 h 31"/>
                    <a:gd name="T16" fmla="*/ 11 w 13"/>
                    <a:gd name="T17" fmla="*/ 15 h 31"/>
                    <a:gd name="T18" fmla="*/ 13 w 13"/>
                    <a:gd name="T19" fmla="*/ 22 h 31"/>
                    <a:gd name="T20" fmla="*/ 11 w 13"/>
                    <a:gd name="T21" fmla="*/ 27 h 31"/>
                    <a:gd name="T22" fmla="*/ 10 w 13"/>
                    <a:gd name="T23" fmla="*/ 31 h 31"/>
                    <a:gd name="T24" fmla="*/ 4 w 13"/>
                    <a:gd name="T25" fmla="*/ 28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31">
                      <a:moveTo>
                        <a:pt x="4" y="28"/>
                      </a:moveTo>
                      <a:lnTo>
                        <a:pt x="7" y="25"/>
                      </a:lnTo>
                      <a:lnTo>
                        <a:pt x="7" y="22"/>
                      </a:lnTo>
                      <a:lnTo>
                        <a:pt x="6" y="17"/>
                      </a:lnTo>
                      <a:lnTo>
                        <a:pt x="3" y="10"/>
                      </a:lnTo>
                      <a:lnTo>
                        <a:pt x="0" y="2"/>
                      </a:lnTo>
                      <a:lnTo>
                        <a:pt x="6" y="0"/>
                      </a:lnTo>
                      <a:lnTo>
                        <a:pt x="8" y="7"/>
                      </a:lnTo>
                      <a:lnTo>
                        <a:pt x="11" y="15"/>
                      </a:lnTo>
                      <a:lnTo>
                        <a:pt x="13" y="22"/>
                      </a:lnTo>
                      <a:lnTo>
                        <a:pt x="11" y="27"/>
                      </a:lnTo>
                      <a:lnTo>
                        <a:pt x="10" y="31"/>
                      </a:lnTo>
                      <a:lnTo>
                        <a:pt x="4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3" name="Freeform 171"/>
                <p:cNvSpPr>
                  <a:spLocks/>
                </p:cNvSpPr>
                <p:nvPr/>
              </p:nvSpPr>
              <p:spPr bwMode="auto">
                <a:xfrm>
                  <a:off x="2932" y="3256"/>
                  <a:ext cx="6" cy="4"/>
                </a:xfrm>
                <a:custGeom>
                  <a:avLst/>
                  <a:gdLst>
                    <a:gd name="T0" fmla="*/ 6 w 6"/>
                    <a:gd name="T1" fmla="*/ 4 h 4"/>
                    <a:gd name="T2" fmla="*/ 0 w 6"/>
                    <a:gd name="T3" fmla="*/ 1 h 4"/>
                    <a:gd name="T4" fmla="*/ 2 w 6"/>
                    <a:gd name="T5" fmla="*/ 0 h 4"/>
                    <a:gd name="T6" fmla="*/ 6 w 6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4">
                      <a:moveTo>
                        <a:pt x="6" y="4"/>
                      </a:move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6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4" name="Freeform 172"/>
                <p:cNvSpPr>
                  <a:spLocks/>
                </p:cNvSpPr>
                <p:nvPr/>
              </p:nvSpPr>
              <p:spPr bwMode="auto">
                <a:xfrm>
                  <a:off x="2909" y="3193"/>
                  <a:ext cx="25" cy="37"/>
                </a:xfrm>
                <a:custGeom>
                  <a:avLst/>
                  <a:gdLst>
                    <a:gd name="T0" fmla="*/ 19 w 25"/>
                    <a:gd name="T1" fmla="*/ 37 h 37"/>
                    <a:gd name="T2" fmla="*/ 16 w 25"/>
                    <a:gd name="T3" fmla="*/ 28 h 37"/>
                    <a:gd name="T4" fmla="*/ 12 w 25"/>
                    <a:gd name="T5" fmla="*/ 20 h 37"/>
                    <a:gd name="T6" fmla="*/ 6 w 25"/>
                    <a:gd name="T7" fmla="*/ 13 h 37"/>
                    <a:gd name="T8" fmla="*/ 0 w 25"/>
                    <a:gd name="T9" fmla="*/ 4 h 37"/>
                    <a:gd name="T10" fmla="*/ 4 w 25"/>
                    <a:gd name="T11" fmla="*/ 0 h 37"/>
                    <a:gd name="T12" fmla="*/ 11 w 25"/>
                    <a:gd name="T13" fmla="*/ 9 h 37"/>
                    <a:gd name="T14" fmla="*/ 16 w 25"/>
                    <a:gd name="T15" fmla="*/ 17 h 37"/>
                    <a:gd name="T16" fmla="*/ 20 w 25"/>
                    <a:gd name="T17" fmla="*/ 26 h 37"/>
                    <a:gd name="T18" fmla="*/ 25 w 25"/>
                    <a:gd name="T19" fmla="*/ 36 h 37"/>
                    <a:gd name="T20" fmla="*/ 19 w 25"/>
                    <a:gd name="T2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5" h="37">
                      <a:moveTo>
                        <a:pt x="19" y="37"/>
                      </a:moveTo>
                      <a:lnTo>
                        <a:pt x="16" y="28"/>
                      </a:lnTo>
                      <a:lnTo>
                        <a:pt x="12" y="20"/>
                      </a:lnTo>
                      <a:lnTo>
                        <a:pt x="6" y="13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11" y="9"/>
                      </a:lnTo>
                      <a:lnTo>
                        <a:pt x="16" y="17"/>
                      </a:lnTo>
                      <a:lnTo>
                        <a:pt x="20" y="26"/>
                      </a:lnTo>
                      <a:lnTo>
                        <a:pt x="25" y="36"/>
                      </a:lnTo>
                      <a:lnTo>
                        <a:pt x="19" y="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5" name="Freeform 173"/>
                <p:cNvSpPr>
                  <a:spLocks/>
                </p:cNvSpPr>
                <p:nvPr/>
              </p:nvSpPr>
              <p:spPr bwMode="auto">
                <a:xfrm>
                  <a:off x="2928" y="3229"/>
                  <a:ext cx="6" cy="2"/>
                </a:xfrm>
                <a:custGeom>
                  <a:avLst/>
                  <a:gdLst>
                    <a:gd name="T0" fmla="*/ 0 w 6"/>
                    <a:gd name="T1" fmla="*/ 2 h 2"/>
                    <a:gd name="T2" fmla="*/ 0 w 6"/>
                    <a:gd name="T3" fmla="*/ 1 h 2"/>
                    <a:gd name="T4" fmla="*/ 6 w 6"/>
                    <a:gd name="T5" fmla="*/ 0 h 2"/>
                    <a:gd name="T6" fmla="*/ 0 w 6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">
                      <a:moveTo>
                        <a:pt x="0" y="2"/>
                      </a:moveTo>
                      <a:lnTo>
                        <a:pt x="0" y="1"/>
                      </a:lnTo>
                      <a:lnTo>
                        <a:pt x="6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6" name="Freeform 174"/>
                <p:cNvSpPr>
                  <a:spLocks/>
                </p:cNvSpPr>
                <p:nvPr/>
              </p:nvSpPr>
              <p:spPr bwMode="auto">
                <a:xfrm>
                  <a:off x="2881" y="3176"/>
                  <a:ext cx="32" cy="21"/>
                </a:xfrm>
                <a:custGeom>
                  <a:avLst/>
                  <a:gdLst>
                    <a:gd name="T0" fmla="*/ 28 w 32"/>
                    <a:gd name="T1" fmla="*/ 21 h 21"/>
                    <a:gd name="T2" fmla="*/ 21 w 32"/>
                    <a:gd name="T3" fmla="*/ 16 h 21"/>
                    <a:gd name="T4" fmla="*/ 14 w 32"/>
                    <a:gd name="T5" fmla="*/ 11 h 21"/>
                    <a:gd name="T6" fmla="*/ 7 w 32"/>
                    <a:gd name="T7" fmla="*/ 8 h 21"/>
                    <a:gd name="T8" fmla="*/ 0 w 32"/>
                    <a:gd name="T9" fmla="*/ 6 h 21"/>
                    <a:gd name="T10" fmla="*/ 1 w 32"/>
                    <a:gd name="T11" fmla="*/ 0 h 21"/>
                    <a:gd name="T12" fmla="*/ 9 w 32"/>
                    <a:gd name="T13" fmla="*/ 3 h 21"/>
                    <a:gd name="T14" fmla="*/ 18 w 32"/>
                    <a:gd name="T15" fmla="*/ 7 h 21"/>
                    <a:gd name="T16" fmla="*/ 25 w 32"/>
                    <a:gd name="T17" fmla="*/ 11 h 21"/>
                    <a:gd name="T18" fmla="*/ 32 w 32"/>
                    <a:gd name="T19" fmla="*/ 17 h 21"/>
                    <a:gd name="T20" fmla="*/ 28 w 32"/>
                    <a:gd name="T21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21">
                      <a:moveTo>
                        <a:pt x="28" y="21"/>
                      </a:moveTo>
                      <a:lnTo>
                        <a:pt x="21" y="16"/>
                      </a:lnTo>
                      <a:lnTo>
                        <a:pt x="14" y="11"/>
                      </a:lnTo>
                      <a:lnTo>
                        <a:pt x="7" y="8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9" y="3"/>
                      </a:lnTo>
                      <a:lnTo>
                        <a:pt x="18" y="7"/>
                      </a:lnTo>
                      <a:lnTo>
                        <a:pt x="25" y="11"/>
                      </a:lnTo>
                      <a:lnTo>
                        <a:pt x="32" y="17"/>
                      </a:lnTo>
                      <a:lnTo>
                        <a:pt x="28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7" name="Freeform 175"/>
                <p:cNvSpPr>
                  <a:spLocks/>
                </p:cNvSpPr>
                <p:nvPr/>
              </p:nvSpPr>
              <p:spPr bwMode="auto">
                <a:xfrm>
                  <a:off x="2909" y="3193"/>
                  <a:ext cx="4" cy="4"/>
                </a:xfrm>
                <a:custGeom>
                  <a:avLst/>
                  <a:gdLst>
                    <a:gd name="T0" fmla="*/ 4 w 4"/>
                    <a:gd name="T1" fmla="*/ 0 h 4"/>
                    <a:gd name="T2" fmla="*/ 0 w 4"/>
                    <a:gd name="T3" fmla="*/ 4 h 4"/>
                    <a:gd name="T4" fmla="*/ 4 w 4"/>
                    <a:gd name="T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8" name="Freeform 176"/>
                <p:cNvSpPr>
                  <a:spLocks/>
                </p:cNvSpPr>
                <p:nvPr/>
              </p:nvSpPr>
              <p:spPr bwMode="auto">
                <a:xfrm>
                  <a:off x="2878" y="3174"/>
                  <a:ext cx="6" cy="8"/>
                </a:xfrm>
                <a:custGeom>
                  <a:avLst/>
                  <a:gdLst>
                    <a:gd name="T0" fmla="*/ 4 w 6"/>
                    <a:gd name="T1" fmla="*/ 2 h 8"/>
                    <a:gd name="T2" fmla="*/ 1 w 6"/>
                    <a:gd name="T3" fmla="*/ 0 h 8"/>
                    <a:gd name="T4" fmla="*/ 0 w 6"/>
                    <a:gd name="T5" fmla="*/ 3 h 8"/>
                    <a:gd name="T6" fmla="*/ 6 w 6"/>
                    <a:gd name="T7" fmla="*/ 5 h 8"/>
                    <a:gd name="T8" fmla="*/ 3 w 6"/>
                    <a:gd name="T9" fmla="*/ 8 h 8"/>
                    <a:gd name="T10" fmla="*/ 4 w 6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4" y="2"/>
                      </a:move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6" y="5"/>
                      </a:lnTo>
                      <a:lnTo>
                        <a:pt x="3" y="8"/>
                      </a:lnTo>
                      <a:lnTo>
                        <a:pt x="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29" name="Freeform 177"/>
                <p:cNvSpPr>
                  <a:spLocks/>
                </p:cNvSpPr>
                <p:nvPr/>
              </p:nvSpPr>
              <p:spPr bwMode="auto">
                <a:xfrm>
                  <a:off x="2753" y="3159"/>
                  <a:ext cx="114" cy="55"/>
                </a:xfrm>
                <a:custGeom>
                  <a:avLst/>
                  <a:gdLst>
                    <a:gd name="T0" fmla="*/ 3 w 114"/>
                    <a:gd name="T1" fmla="*/ 48 h 55"/>
                    <a:gd name="T2" fmla="*/ 4 w 114"/>
                    <a:gd name="T3" fmla="*/ 50 h 55"/>
                    <a:gd name="T4" fmla="*/ 7 w 114"/>
                    <a:gd name="T5" fmla="*/ 53 h 55"/>
                    <a:gd name="T6" fmla="*/ 8 w 114"/>
                    <a:gd name="T7" fmla="*/ 53 h 55"/>
                    <a:gd name="T8" fmla="*/ 10 w 114"/>
                    <a:gd name="T9" fmla="*/ 54 h 55"/>
                    <a:gd name="T10" fmla="*/ 14 w 114"/>
                    <a:gd name="T11" fmla="*/ 55 h 55"/>
                    <a:gd name="T12" fmla="*/ 19 w 114"/>
                    <a:gd name="T13" fmla="*/ 55 h 55"/>
                    <a:gd name="T14" fmla="*/ 26 w 114"/>
                    <a:gd name="T15" fmla="*/ 55 h 55"/>
                    <a:gd name="T16" fmla="*/ 33 w 114"/>
                    <a:gd name="T17" fmla="*/ 55 h 55"/>
                    <a:gd name="T18" fmla="*/ 46 w 114"/>
                    <a:gd name="T19" fmla="*/ 53 h 55"/>
                    <a:gd name="T20" fmla="*/ 58 w 114"/>
                    <a:gd name="T21" fmla="*/ 47 h 55"/>
                    <a:gd name="T22" fmla="*/ 71 w 114"/>
                    <a:gd name="T23" fmla="*/ 41 h 55"/>
                    <a:gd name="T24" fmla="*/ 83 w 114"/>
                    <a:gd name="T25" fmla="*/ 34 h 55"/>
                    <a:gd name="T26" fmla="*/ 94 w 114"/>
                    <a:gd name="T27" fmla="*/ 28 h 55"/>
                    <a:gd name="T28" fmla="*/ 99 w 114"/>
                    <a:gd name="T29" fmla="*/ 24 h 55"/>
                    <a:gd name="T30" fmla="*/ 104 w 114"/>
                    <a:gd name="T31" fmla="*/ 20 h 55"/>
                    <a:gd name="T32" fmla="*/ 114 w 114"/>
                    <a:gd name="T33" fmla="*/ 11 h 55"/>
                    <a:gd name="T34" fmla="*/ 97 w 114"/>
                    <a:gd name="T35" fmla="*/ 3 h 55"/>
                    <a:gd name="T36" fmla="*/ 87 w 114"/>
                    <a:gd name="T37" fmla="*/ 1 h 55"/>
                    <a:gd name="T38" fmla="*/ 79 w 114"/>
                    <a:gd name="T39" fmla="*/ 0 h 55"/>
                    <a:gd name="T40" fmla="*/ 71 w 114"/>
                    <a:gd name="T41" fmla="*/ 1 h 55"/>
                    <a:gd name="T42" fmla="*/ 61 w 114"/>
                    <a:gd name="T43" fmla="*/ 3 h 55"/>
                    <a:gd name="T44" fmla="*/ 51 w 114"/>
                    <a:gd name="T45" fmla="*/ 4 h 55"/>
                    <a:gd name="T46" fmla="*/ 42 w 114"/>
                    <a:gd name="T47" fmla="*/ 7 h 55"/>
                    <a:gd name="T48" fmla="*/ 35 w 114"/>
                    <a:gd name="T49" fmla="*/ 11 h 55"/>
                    <a:gd name="T50" fmla="*/ 25 w 114"/>
                    <a:gd name="T51" fmla="*/ 15 h 55"/>
                    <a:gd name="T52" fmla="*/ 15 w 114"/>
                    <a:gd name="T53" fmla="*/ 23 h 55"/>
                    <a:gd name="T54" fmla="*/ 10 w 114"/>
                    <a:gd name="T55" fmla="*/ 27 h 55"/>
                    <a:gd name="T56" fmla="*/ 5 w 114"/>
                    <a:gd name="T57" fmla="*/ 31 h 55"/>
                    <a:gd name="T58" fmla="*/ 3 w 114"/>
                    <a:gd name="T59" fmla="*/ 35 h 55"/>
                    <a:gd name="T60" fmla="*/ 0 w 114"/>
                    <a:gd name="T61" fmla="*/ 40 h 55"/>
                    <a:gd name="T62" fmla="*/ 1 w 114"/>
                    <a:gd name="T63" fmla="*/ 44 h 55"/>
                    <a:gd name="T64" fmla="*/ 1 w 114"/>
                    <a:gd name="T65" fmla="*/ 47 h 55"/>
                    <a:gd name="T66" fmla="*/ 3 w 114"/>
                    <a:gd name="T67" fmla="*/ 48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4" h="55">
                      <a:moveTo>
                        <a:pt x="3" y="48"/>
                      </a:moveTo>
                      <a:lnTo>
                        <a:pt x="4" y="50"/>
                      </a:lnTo>
                      <a:lnTo>
                        <a:pt x="7" y="53"/>
                      </a:lnTo>
                      <a:lnTo>
                        <a:pt x="8" y="53"/>
                      </a:lnTo>
                      <a:lnTo>
                        <a:pt x="10" y="54"/>
                      </a:lnTo>
                      <a:lnTo>
                        <a:pt x="14" y="55"/>
                      </a:lnTo>
                      <a:lnTo>
                        <a:pt x="19" y="55"/>
                      </a:lnTo>
                      <a:lnTo>
                        <a:pt x="26" y="55"/>
                      </a:lnTo>
                      <a:lnTo>
                        <a:pt x="33" y="55"/>
                      </a:lnTo>
                      <a:lnTo>
                        <a:pt x="46" y="53"/>
                      </a:lnTo>
                      <a:lnTo>
                        <a:pt x="58" y="47"/>
                      </a:lnTo>
                      <a:lnTo>
                        <a:pt x="71" y="41"/>
                      </a:lnTo>
                      <a:lnTo>
                        <a:pt x="83" y="34"/>
                      </a:lnTo>
                      <a:lnTo>
                        <a:pt x="94" y="28"/>
                      </a:lnTo>
                      <a:lnTo>
                        <a:pt x="99" y="24"/>
                      </a:lnTo>
                      <a:lnTo>
                        <a:pt x="104" y="20"/>
                      </a:lnTo>
                      <a:lnTo>
                        <a:pt x="114" y="11"/>
                      </a:lnTo>
                      <a:lnTo>
                        <a:pt x="97" y="3"/>
                      </a:lnTo>
                      <a:lnTo>
                        <a:pt x="87" y="1"/>
                      </a:lnTo>
                      <a:lnTo>
                        <a:pt x="79" y="0"/>
                      </a:lnTo>
                      <a:lnTo>
                        <a:pt x="71" y="1"/>
                      </a:lnTo>
                      <a:lnTo>
                        <a:pt x="61" y="3"/>
                      </a:lnTo>
                      <a:lnTo>
                        <a:pt x="51" y="4"/>
                      </a:lnTo>
                      <a:lnTo>
                        <a:pt x="42" y="7"/>
                      </a:lnTo>
                      <a:lnTo>
                        <a:pt x="35" y="11"/>
                      </a:lnTo>
                      <a:lnTo>
                        <a:pt x="25" y="15"/>
                      </a:lnTo>
                      <a:lnTo>
                        <a:pt x="15" y="23"/>
                      </a:lnTo>
                      <a:lnTo>
                        <a:pt x="10" y="27"/>
                      </a:lnTo>
                      <a:lnTo>
                        <a:pt x="5" y="31"/>
                      </a:lnTo>
                      <a:lnTo>
                        <a:pt x="3" y="35"/>
                      </a:lnTo>
                      <a:lnTo>
                        <a:pt x="0" y="40"/>
                      </a:lnTo>
                      <a:lnTo>
                        <a:pt x="1" y="44"/>
                      </a:lnTo>
                      <a:lnTo>
                        <a:pt x="1" y="47"/>
                      </a:lnTo>
                      <a:lnTo>
                        <a:pt x="3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0" name="Freeform 178"/>
                <p:cNvSpPr>
                  <a:spLocks/>
                </p:cNvSpPr>
                <p:nvPr/>
              </p:nvSpPr>
              <p:spPr bwMode="auto">
                <a:xfrm>
                  <a:off x="2754" y="3206"/>
                  <a:ext cx="18" cy="11"/>
                </a:xfrm>
                <a:custGeom>
                  <a:avLst/>
                  <a:gdLst>
                    <a:gd name="T0" fmla="*/ 4 w 18"/>
                    <a:gd name="T1" fmla="*/ 0 h 11"/>
                    <a:gd name="T2" fmla="*/ 6 w 18"/>
                    <a:gd name="T3" fmla="*/ 1 h 11"/>
                    <a:gd name="T4" fmla="*/ 7 w 18"/>
                    <a:gd name="T5" fmla="*/ 3 h 11"/>
                    <a:gd name="T6" fmla="*/ 9 w 18"/>
                    <a:gd name="T7" fmla="*/ 4 h 11"/>
                    <a:gd name="T8" fmla="*/ 10 w 18"/>
                    <a:gd name="T9" fmla="*/ 4 h 11"/>
                    <a:gd name="T10" fmla="*/ 14 w 18"/>
                    <a:gd name="T11" fmla="*/ 6 h 11"/>
                    <a:gd name="T12" fmla="*/ 18 w 18"/>
                    <a:gd name="T13" fmla="*/ 6 h 11"/>
                    <a:gd name="T14" fmla="*/ 18 w 18"/>
                    <a:gd name="T15" fmla="*/ 11 h 11"/>
                    <a:gd name="T16" fmla="*/ 13 w 18"/>
                    <a:gd name="T17" fmla="*/ 11 h 11"/>
                    <a:gd name="T18" fmla="*/ 9 w 18"/>
                    <a:gd name="T19" fmla="*/ 10 h 11"/>
                    <a:gd name="T20" fmla="*/ 6 w 18"/>
                    <a:gd name="T21" fmla="*/ 8 h 11"/>
                    <a:gd name="T22" fmla="*/ 3 w 18"/>
                    <a:gd name="T23" fmla="*/ 7 h 11"/>
                    <a:gd name="T24" fmla="*/ 2 w 18"/>
                    <a:gd name="T25" fmla="*/ 6 h 11"/>
                    <a:gd name="T26" fmla="*/ 0 w 18"/>
                    <a:gd name="T27" fmla="*/ 4 h 11"/>
                    <a:gd name="T28" fmla="*/ 4 w 18"/>
                    <a:gd name="T2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" h="11">
                      <a:moveTo>
                        <a:pt x="4" y="0"/>
                      </a:moveTo>
                      <a:lnTo>
                        <a:pt x="6" y="1"/>
                      </a:lnTo>
                      <a:lnTo>
                        <a:pt x="7" y="3"/>
                      </a:lnTo>
                      <a:lnTo>
                        <a:pt x="9" y="4"/>
                      </a:lnTo>
                      <a:lnTo>
                        <a:pt x="10" y="4"/>
                      </a:lnTo>
                      <a:lnTo>
                        <a:pt x="14" y="6"/>
                      </a:lnTo>
                      <a:lnTo>
                        <a:pt x="18" y="6"/>
                      </a:lnTo>
                      <a:lnTo>
                        <a:pt x="18" y="11"/>
                      </a:lnTo>
                      <a:lnTo>
                        <a:pt x="13" y="11"/>
                      </a:lnTo>
                      <a:lnTo>
                        <a:pt x="9" y="10"/>
                      </a:lnTo>
                      <a:lnTo>
                        <a:pt x="6" y="8"/>
                      </a:lnTo>
                      <a:lnTo>
                        <a:pt x="3" y="7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1" name="Freeform 179"/>
                <p:cNvSpPr>
                  <a:spLocks/>
                </p:cNvSpPr>
                <p:nvPr/>
              </p:nvSpPr>
              <p:spPr bwMode="auto">
                <a:xfrm>
                  <a:off x="2772" y="3197"/>
                  <a:ext cx="53" cy="20"/>
                </a:xfrm>
                <a:custGeom>
                  <a:avLst/>
                  <a:gdLst>
                    <a:gd name="T0" fmla="*/ 0 w 53"/>
                    <a:gd name="T1" fmla="*/ 15 h 20"/>
                    <a:gd name="T2" fmla="*/ 7 w 53"/>
                    <a:gd name="T3" fmla="*/ 15 h 20"/>
                    <a:gd name="T4" fmla="*/ 14 w 53"/>
                    <a:gd name="T5" fmla="*/ 15 h 20"/>
                    <a:gd name="T6" fmla="*/ 25 w 53"/>
                    <a:gd name="T7" fmla="*/ 12 h 20"/>
                    <a:gd name="T8" fmla="*/ 38 w 53"/>
                    <a:gd name="T9" fmla="*/ 6 h 20"/>
                    <a:gd name="T10" fmla="*/ 50 w 53"/>
                    <a:gd name="T11" fmla="*/ 0 h 20"/>
                    <a:gd name="T12" fmla="*/ 53 w 53"/>
                    <a:gd name="T13" fmla="*/ 6 h 20"/>
                    <a:gd name="T14" fmla="*/ 39 w 53"/>
                    <a:gd name="T15" fmla="*/ 12 h 20"/>
                    <a:gd name="T16" fmla="*/ 27 w 53"/>
                    <a:gd name="T17" fmla="*/ 17 h 20"/>
                    <a:gd name="T18" fmla="*/ 14 w 53"/>
                    <a:gd name="T19" fmla="*/ 20 h 20"/>
                    <a:gd name="T20" fmla="*/ 7 w 53"/>
                    <a:gd name="T21" fmla="*/ 20 h 20"/>
                    <a:gd name="T22" fmla="*/ 0 w 53"/>
                    <a:gd name="T23" fmla="*/ 20 h 20"/>
                    <a:gd name="T24" fmla="*/ 0 w 53"/>
                    <a:gd name="T25" fmla="*/ 1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3" h="20">
                      <a:moveTo>
                        <a:pt x="0" y="15"/>
                      </a:moveTo>
                      <a:lnTo>
                        <a:pt x="7" y="15"/>
                      </a:lnTo>
                      <a:lnTo>
                        <a:pt x="14" y="15"/>
                      </a:lnTo>
                      <a:lnTo>
                        <a:pt x="25" y="12"/>
                      </a:lnTo>
                      <a:lnTo>
                        <a:pt x="38" y="6"/>
                      </a:lnTo>
                      <a:lnTo>
                        <a:pt x="50" y="0"/>
                      </a:lnTo>
                      <a:lnTo>
                        <a:pt x="53" y="6"/>
                      </a:lnTo>
                      <a:lnTo>
                        <a:pt x="39" y="12"/>
                      </a:lnTo>
                      <a:lnTo>
                        <a:pt x="27" y="17"/>
                      </a:lnTo>
                      <a:lnTo>
                        <a:pt x="14" y="20"/>
                      </a:lnTo>
                      <a:lnTo>
                        <a:pt x="7" y="20"/>
                      </a:lnTo>
                      <a:lnTo>
                        <a:pt x="0" y="2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2" name="Freeform 180"/>
                <p:cNvSpPr>
                  <a:spLocks/>
                </p:cNvSpPr>
                <p:nvPr/>
              </p:nvSpPr>
              <p:spPr bwMode="auto">
                <a:xfrm>
                  <a:off x="2772" y="3212"/>
                  <a:ext cx="1" cy="5"/>
                </a:xfrm>
                <a:custGeom>
                  <a:avLst/>
                  <a:gdLst>
                    <a:gd name="T0" fmla="*/ 5 h 5"/>
                    <a:gd name="T1" fmla="*/ 0 h 5"/>
                    <a:gd name="T2" fmla="*/ 5 h 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5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3" name="Freeform 181"/>
                <p:cNvSpPr>
                  <a:spLocks/>
                </p:cNvSpPr>
                <p:nvPr/>
              </p:nvSpPr>
              <p:spPr bwMode="auto">
                <a:xfrm>
                  <a:off x="2822" y="3167"/>
                  <a:ext cx="48" cy="36"/>
                </a:xfrm>
                <a:custGeom>
                  <a:avLst/>
                  <a:gdLst>
                    <a:gd name="T0" fmla="*/ 0 w 48"/>
                    <a:gd name="T1" fmla="*/ 30 h 36"/>
                    <a:gd name="T2" fmla="*/ 13 w 48"/>
                    <a:gd name="T3" fmla="*/ 23 h 36"/>
                    <a:gd name="T4" fmla="*/ 23 w 48"/>
                    <a:gd name="T5" fmla="*/ 17 h 36"/>
                    <a:gd name="T6" fmla="*/ 28 w 48"/>
                    <a:gd name="T7" fmla="*/ 13 h 36"/>
                    <a:gd name="T8" fmla="*/ 32 w 48"/>
                    <a:gd name="T9" fmla="*/ 10 h 36"/>
                    <a:gd name="T10" fmla="*/ 43 w 48"/>
                    <a:gd name="T11" fmla="*/ 0 h 36"/>
                    <a:gd name="T12" fmla="*/ 48 w 48"/>
                    <a:gd name="T13" fmla="*/ 5 h 36"/>
                    <a:gd name="T14" fmla="*/ 36 w 48"/>
                    <a:gd name="T15" fmla="*/ 15 h 36"/>
                    <a:gd name="T16" fmla="*/ 32 w 48"/>
                    <a:gd name="T17" fmla="*/ 19 h 36"/>
                    <a:gd name="T18" fmla="*/ 27 w 48"/>
                    <a:gd name="T19" fmla="*/ 22 h 36"/>
                    <a:gd name="T20" fmla="*/ 16 w 48"/>
                    <a:gd name="T21" fmla="*/ 29 h 36"/>
                    <a:gd name="T22" fmla="*/ 3 w 48"/>
                    <a:gd name="T23" fmla="*/ 36 h 36"/>
                    <a:gd name="T24" fmla="*/ 0 w 48"/>
                    <a:gd name="T25" fmla="*/ 3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8" h="36">
                      <a:moveTo>
                        <a:pt x="0" y="30"/>
                      </a:moveTo>
                      <a:lnTo>
                        <a:pt x="13" y="23"/>
                      </a:lnTo>
                      <a:lnTo>
                        <a:pt x="23" y="17"/>
                      </a:lnTo>
                      <a:lnTo>
                        <a:pt x="28" y="13"/>
                      </a:lnTo>
                      <a:lnTo>
                        <a:pt x="32" y="10"/>
                      </a:lnTo>
                      <a:lnTo>
                        <a:pt x="43" y="0"/>
                      </a:lnTo>
                      <a:lnTo>
                        <a:pt x="48" y="5"/>
                      </a:lnTo>
                      <a:lnTo>
                        <a:pt x="36" y="15"/>
                      </a:lnTo>
                      <a:lnTo>
                        <a:pt x="32" y="19"/>
                      </a:lnTo>
                      <a:lnTo>
                        <a:pt x="27" y="22"/>
                      </a:lnTo>
                      <a:lnTo>
                        <a:pt x="16" y="29"/>
                      </a:lnTo>
                      <a:lnTo>
                        <a:pt x="3" y="36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4" name="Freeform 182"/>
                <p:cNvSpPr>
                  <a:spLocks/>
                </p:cNvSpPr>
                <p:nvPr/>
              </p:nvSpPr>
              <p:spPr bwMode="auto">
                <a:xfrm>
                  <a:off x="2822" y="3197"/>
                  <a:ext cx="3" cy="6"/>
                </a:xfrm>
                <a:custGeom>
                  <a:avLst/>
                  <a:gdLst>
                    <a:gd name="T0" fmla="*/ 3 w 3"/>
                    <a:gd name="T1" fmla="*/ 6 h 6"/>
                    <a:gd name="T2" fmla="*/ 0 w 3"/>
                    <a:gd name="T3" fmla="*/ 0 h 6"/>
                    <a:gd name="T4" fmla="*/ 3 w 3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3" y="6"/>
                      </a:moveTo>
                      <a:lnTo>
                        <a:pt x="0" y="0"/>
                      </a:lnTo>
                      <a:lnTo>
                        <a:pt x="3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5" name="Freeform 183"/>
                <p:cNvSpPr>
                  <a:spLocks/>
                </p:cNvSpPr>
                <p:nvPr/>
              </p:nvSpPr>
              <p:spPr bwMode="auto">
                <a:xfrm>
                  <a:off x="2849" y="3159"/>
                  <a:ext cx="19" cy="14"/>
                </a:xfrm>
                <a:custGeom>
                  <a:avLst/>
                  <a:gdLst>
                    <a:gd name="T0" fmla="*/ 16 w 19"/>
                    <a:gd name="T1" fmla="*/ 14 h 14"/>
                    <a:gd name="T2" fmla="*/ 19 w 19"/>
                    <a:gd name="T3" fmla="*/ 8 h 14"/>
                    <a:gd name="T4" fmla="*/ 3 w 19"/>
                    <a:gd name="T5" fmla="*/ 0 h 14"/>
                    <a:gd name="T6" fmla="*/ 0 w 19"/>
                    <a:gd name="T7" fmla="*/ 5 h 14"/>
                    <a:gd name="T8" fmla="*/ 16 w 19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4">
                      <a:moveTo>
                        <a:pt x="16" y="14"/>
                      </a:moveTo>
                      <a:lnTo>
                        <a:pt x="19" y="8"/>
                      </a:lnTo>
                      <a:lnTo>
                        <a:pt x="3" y="0"/>
                      </a:lnTo>
                      <a:lnTo>
                        <a:pt x="0" y="5"/>
                      </a:lnTo>
                      <a:lnTo>
                        <a:pt x="16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6" name="Freeform 184"/>
                <p:cNvSpPr>
                  <a:spLocks/>
                </p:cNvSpPr>
                <p:nvPr/>
              </p:nvSpPr>
              <p:spPr bwMode="auto">
                <a:xfrm>
                  <a:off x="2865" y="3167"/>
                  <a:ext cx="7" cy="6"/>
                </a:xfrm>
                <a:custGeom>
                  <a:avLst/>
                  <a:gdLst>
                    <a:gd name="T0" fmla="*/ 5 w 7"/>
                    <a:gd name="T1" fmla="*/ 5 h 6"/>
                    <a:gd name="T2" fmla="*/ 7 w 7"/>
                    <a:gd name="T3" fmla="*/ 2 h 6"/>
                    <a:gd name="T4" fmla="*/ 3 w 7"/>
                    <a:gd name="T5" fmla="*/ 0 h 6"/>
                    <a:gd name="T6" fmla="*/ 0 w 7"/>
                    <a:gd name="T7" fmla="*/ 6 h 6"/>
                    <a:gd name="T8" fmla="*/ 0 w 7"/>
                    <a:gd name="T9" fmla="*/ 0 h 6"/>
                    <a:gd name="T10" fmla="*/ 5 w 7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5"/>
                      </a:moveTo>
                      <a:lnTo>
                        <a:pt x="7" y="2"/>
                      </a:lnTo>
                      <a:lnTo>
                        <a:pt x="3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5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7" name="Freeform 185"/>
                <p:cNvSpPr>
                  <a:spLocks/>
                </p:cNvSpPr>
                <p:nvPr/>
              </p:nvSpPr>
              <p:spPr bwMode="auto">
                <a:xfrm>
                  <a:off x="2813" y="3156"/>
                  <a:ext cx="39" cy="8"/>
                </a:xfrm>
                <a:custGeom>
                  <a:avLst/>
                  <a:gdLst>
                    <a:gd name="T0" fmla="*/ 37 w 39"/>
                    <a:gd name="T1" fmla="*/ 8 h 8"/>
                    <a:gd name="T2" fmla="*/ 27 w 39"/>
                    <a:gd name="T3" fmla="*/ 7 h 8"/>
                    <a:gd name="T4" fmla="*/ 19 w 39"/>
                    <a:gd name="T5" fmla="*/ 7 h 8"/>
                    <a:gd name="T6" fmla="*/ 11 w 39"/>
                    <a:gd name="T7" fmla="*/ 7 h 8"/>
                    <a:gd name="T8" fmla="*/ 1 w 39"/>
                    <a:gd name="T9" fmla="*/ 8 h 8"/>
                    <a:gd name="T10" fmla="*/ 0 w 39"/>
                    <a:gd name="T11" fmla="*/ 3 h 8"/>
                    <a:gd name="T12" fmla="*/ 9 w 39"/>
                    <a:gd name="T13" fmla="*/ 1 h 8"/>
                    <a:gd name="T14" fmla="*/ 19 w 39"/>
                    <a:gd name="T15" fmla="*/ 0 h 8"/>
                    <a:gd name="T16" fmla="*/ 29 w 39"/>
                    <a:gd name="T17" fmla="*/ 1 h 8"/>
                    <a:gd name="T18" fmla="*/ 39 w 39"/>
                    <a:gd name="T19" fmla="*/ 3 h 8"/>
                    <a:gd name="T20" fmla="*/ 37 w 39"/>
                    <a:gd name="T2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8">
                      <a:moveTo>
                        <a:pt x="37" y="8"/>
                      </a:moveTo>
                      <a:lnTo>
                        <a:pt x="27" y="7"/>
                      </a:lnTo>
                      <a:lnTo>
                        <a:pt x="19" y="7"/>
                      </a:lnTo>
                      <a:lnTo>
                        <a:pt x="11" y="7"/>
                      </a:lnTo>
                      <a:lnTo>
                        <a:pt x="1" y="8"/>
                      </a:lnTo>
                      <a:lnTo>
                        <a:pt x="0" y="3"/>
                      </a:lnTo>
                      <a:lnTo>
                        <a:pt x="9" y="1"/>
                      </a:lnTo>
                      <a:lnTo>
                        <a:pt x="19" y="0"/>
                      </a:lnTo>
                      <a:lnTo>
                        <a:pt x="29" y="1"/>
                      </a:lnTo>
                      <a:lnTo>
                        <a:pt x="39" y="3"/>
                      </a:lnTo>
                      <a:lnTo>
                        <a:pt x="37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8" name="Freeform 186"/>
                <p:cNvSpPr>
                  <a:spLocks/>
                </p:cNvSpPr>
                <p:nvPr/>
              </p:nvSpPr>
              <p:spPr bwMode="auto">
                <a:xfrm>
                  <a:off x="2849" y="3159"/>
                  <a:ext cx="3" cy="5"/>
                </a:xfrm>
                <a:custGeom>
                  <a:avLst/>
                  <a:gdLst>
                    <a:gd name="T0" fmla="*/ 3 w 3"/>
                    <a:gd name="T1" fmla="*/ 0 h 5"/>
                    <a:gd name="T2" fmla="*/ 1 w 3"/>
                    <a:gd name="T3" fmla="*/ 5 h 5"/>
                    <a:gd name="T4" fmla="*/ 0 w 3"/>
                    <a:gd name="T5" fmla="*/ 5 h 5"/>
                    <a:gd name="T6" fmla="*/ 3 w 3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lnTo>
                        <a:pt x="1" y="5"/>
                      </a:lnTo>
                      <a:lnTo>
                        <a:pt x="0" y="5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39" name="Freeform 187"/>
                <p:cNvSpPr>
                  <a:spLocks/>
                </p:cNvSpPr>
                <p:nvPr/>
              </p:nvSpPr>
              <p:spPr bwMode="auto">
                <a:xfrm>
                  <a:off x="2776" y="3159"/>
                  <a:ext cx="38" cy="18"/>
                </a:xfrm>
                <a:custGeom>
                  <a:avLst/>
                  <a:gdLst>
                    <a:gd name="T0" fmla="*/ 38 w 38"/>
                    <a:gd name="T1" fmla="*/ 5 h 18"/>
                    <a:gd name="T2" fmla="*/ 28 w 38"/>
                    <a:gd name="T3" fmla="*/ 7 h 18"/>
                    <a:gd name="T4" fmla="*/ 20 w 38"/>
                    <a:gd name="T5" fmla="*/ 10 h 18"/>
                    <a:gd name="T6" fmla="*/ 13 w 38"/>
                    <a:gd name="T7" fmla="*/ 14 h 18"/>
                    <a:gd name="T8" fmla="*/ 3 w 38"/>
                    <a:gd name="T9" fmla="*/ 18 h 18"/>
                    <a:gd name="T10" fmla="*/ 0 w 38"/>
                    <a:gd name="T11" fmla="*/ 13 h 18"/>
                    <a:gd name="T12" fmla="*/ 10 w 38"/>
                    <a:gd name="T13" fmla="*/ 8 h 18"/>
                    <a:gd name="T14" fmla="*/ 17 w 38"/>
                    <a:gd name="T15" fmla="*/ 4 h 18"/>
                    <a:gd name="T16" fmla="*/ 27 w 38"/>
                    <a:gd name="T17" fmla="*/ 1 h 18"/>
                    <a:gd name="T18" fmla="*/ 37 w 38"/>
                    <a:gd name="T19" fmla="*/ 0 h 18"/>
                    <a:gd name="T20" fmla="*/ 38 w 38"/>
                    <a:gd name="T21" fmla="*/ 5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18">
                      <a:moveTo>
                        <a:pt x="38" y="5"/>
                      </a:moveTo>
                      <a:lnTo>
                        <a:pt x="28" y="7"/>
                      </a:lnTo>
                      <a:lnTo>
                        <a:pt x="20" y="10"/>
                      </a:lnTo>
                      <a:lnTo>
                        <a:pt x="13" y="14"/>
                      </a:lnTo>
                      <a:lnTo>
                        <a:pt x="3" y="18"/>
                      </a:lnTo>
                      <a:lnTo>
                        <a:pt x="0" y="13"/>
                      </a:lnTo>
                      <a:lnTo>
                        <a:pt x="10" y="8"/>
                      </a:lnTo>
                      <a:lnTo>
                        <a:pt x="17" y="4"/>
                      </a:lnTo>
                      <a:lnTo>
                        <a:pt x="27" y="1"/>
                      </a:lnTo>
                      <a:lnTo>
                        <a:pt x="37" y="0"/>
                      </a:lnTo>
                      <a:lnTo>
                        <a:pt x="38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0" name="Freeform 188"/>
                <p:cNvSpPr>
                  <a:spLocks/>
                </p:cNvSpPr>
                <p:nvPr/>
              </p:nvSpPr>
              <p:spPr bwMode="auto">
                <a:xfrm>
                  <a:off x="2813" y="3159"/>
                  <a:ext cx="1" cy="5"/>
                </a:xfrm>
                <a:custGeom>
                  <a:avLst/>
                  <a:gdLst>
                    <a:gd name="T0" fmla="*/ 0 w 1"/>
                    <a:gd name="T1" fmla="*/ 0 h 5"/>
                    <a:gd name="T2" fmla="*/ 1 w 1"/>
                    <a:gd name="T3" fmla="*/ 5 h 5"/>
                    <a:gd name="T4" fmla="*/ 0 w 1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5">
                      <a:moveTo>
                        <a:pt x="0" y="0"/>
                      </a:moveTo>
                      <a:lnTo>
                        <a:pt x="1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1" name="Freeform 189"/>
                <p:cNvSpPr>
                  <a:spLocks/>
                </p:cNvSpPr>
                <p:nvPr/>
              </p:nvSpPr>
              <p:spPr bwMode="auto">
                <a:xfrm>
                  <a:off x="2750" y="3172"/>
                  <a:ext cx="31" cy="37"/>
                </a:xfrm>
                <a:custGeom>
                  <a:avLst/>
                  <a:gdLst>
                    <a:gd name="T0" fmla="*/ 31 w 31"/>
                    <a:gd name="T1" fmla="*/ 5 h 37"/>
                    <a:gd name="T2" fmla="*/ 19 w 31"/>
                    <a:gd name="T3" fmla="*/ 12 h 37"/>
                    <a:gd name="T4" fmla="*/ 15 w 31"/>
                    <a:gd name="T5" fmla="*/ 15 h 37"/>
                    <a:gd name="T6" fmla="*/ 11 w 31"/>
                    <a:gd name="T7" fmla="*/ 20 h 37"/>
                    <a:gd name="T8" fmla="*/ 7 w 31"/>
                    <a:gd name="T9" fmla="*/ 24 h 37"/>
                    <a:gd name="T10" fmla="*/ 6 w 31"/>
                    <a:gd name="T11" fmla="*/ 27 h 37"/>
                    <a:gd name="T12" fmla="*/ 7 w 31"/>
                    <a:gd name="T13" fmla="*/ 31 h 37"/>
                    <a:gd name="T14" fmla="*/ 7 w 31"/>
                    <a:gd name="T15" fmla="*/ 32 h 37"/>
                    <a:gd name="T16" fmla="*/ 8 w 31"/>
                    <a:gd name="T17" fmla="*/ 34 h 37"/>
                    <a:gd name="T18" fmla="*/ 4 w 31"/>
                    <a:gd name="T19" fmla="*/ 37 h 37"/>
                    <a:gd name="T20" fmla="*/ 1 w 31"/>
                    <a:gd name="T21" fmla="*/ 35 h 37"/>
                    <a:gd name="T22" fmla="*/ 0 w 31"/>
                    <a:gd name="T23" fmla="*/ 31 h 37"/>
                    <a:gd name="T24" fmla="*/ 0 w 31"/>
                    <a:gd name="T25" fmla="*/ 27 h 37"/>
                    <a:gd name="T26" fmla="*/ 3 w 31"/>
                    <a:gd name="T27" fmla="*/ 21 h 37"/>
                    <a:gd name="T28" fmla="*/ 6 w 31"/>
                    <a:gd name="T29" fmla="*/ 17 h 37"/>
                    <a:gd name="T30" fmla="*/ 11 w 31"/>
                    <a:gd name="T31" fmla="*/ 11 h 37"/>
                    <a:gd name="T32" fmla="*/ 17 w 31"/>
                    <a:gd name="T33" fmla="*/ 7 h 37"/>
                    <a:gd name="T34" fmla="*/ 26 w 31"/>
                    <a:gd name="T35" fmla="*/ 0 h 37"/>
                    <a:gd name="T36" fmla="*/ 31 w 31"/>
                    <a:gd name="T37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1" h="37">
                      <a:moveTo>
                        <a:pt x="31" y="5"/>
                      </a:moveTo>
                      <a:lnTo>
                        <a:pt x="19" y="12"/>
                      </a:lnTo>
                      <a:lnTo>
                        <a:pt x="15" y="15"/>
                      </a:lnTo>
                      <a:lnTo>
                        <a:pt x="11" y="20"/>
                      </a:lnTo>
                      <a:lnTo>
                        <a:pt x="7" y="24"/>
                      </a:lnTo>
                      <a:lnTo>
                        <a:pt x="6" y="27"/>
                      </a:lnTo>
                      <a:lnTo>
                        <a:pt x="7" y="31"/>
                      </a:lnTo>
                      <a:lnTo>
                        <a:pt x="7" y="32"/>
                      </a:lnTo>
                      <a:lnTo>
                        <a:pt x="8" y="34"/>
                      </a:lnTo>
                      <a:lnTo>
                        <a:pt x="4" y="37"/>
                      </a:lnTo>
                      <a:lnTo>
                        <a:pt x="1" y="35"/>
                      </a:lnTo>
                      <a:lnTo>
                        <a:pt x="0" y="31"/>
                      </a:lnTo>
                      <a:lnTo>
                        <a:pt x="0" y="27"/>
                      </a:lnTo>
                      <a:lnTo>
                        <a:pt x="3" y="21"/>
                      </a:lnTo>
                      <a:lnTo>
                        <a:pt x="6" y="17"/>
                      </a:lnTo>
                      <a:lnTo>
                        <a:pt x="11" y="11"/>
                      </a:lnTo>
                      <a:lnTo>
                        <a:pt x="17" y="7"/>
                      </a:lnTo>
                      <a:lnTo>
                        <a:pt x="26" y="0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2" name="Freeform 190"/>
                <p:cNvSpPr>
                  <a:spLocks/>
                </p:cNvSpPr>
                <p:nvPr/>
              </p:nvSpPr>
              <p:spPr bwMode="auto">
                <a:xfrm>
                  <a:off x="2776" y="3172"/>
                  <a:ext cx="5" cy="5"/>
                </a:xfrm>
                <a:custGeom>
                  <a:avLst/>
                  <a:gdLst>
                    <a:gd name="T0" fmla="*/ 0 w 5"/>
                    <a:gd name="T1" fmla="*/ 0 h 5"/>
                    <a:gd name="T2" fmla="*/ 5 w 5"/>
                    <a:gd name="T3" fmla="*/ 5 h 5"/>
                    <a:gd name="T4" fmla="*/ 3 w 5"/>
                    <a:gd name="T5" fmla="*/ 5 h 5"/>
                    <a:gd name="T6" fmla="*/ 0 w 5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5">
                      <a:moveTo>
                        <a:pt x="0" y="0"/>
                      </a:moveTo>
                      <a:lnTo>
                        <a:pt x="5" y="5"/>
                      </a:lnTo>
                      <a:lnTo>
                        <a:pt x="3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3" name="Freeform 191"/>
                <p:cNvSpPr>
                  <a:spLocks/>
                </p:cNvSpPr>
                <p:nvPr/>
              </p:nvSpPr>
              <p:spPr bwMode="auto">
                <a:xfrm>
                  <a:off x="2754" y="3206"/>
                  <a:ext cx="4" cy="4"/>
                </a:xfrm>
                <a:custGeom>
                  <a:avLst/>
                  <a:gdLst>
                    <a:gd name="T0" fmla="*/ 0 w 4"/>
                    <a:gd name="T1" fmla="*/ 3 h 4"/>
                    <a:gd name="T2" fmla="*/ 0 w 4"/>
                    <a:gd name="T3" fmla="*/ 4 h 4"/>
                    <a:gd name="T4" fmla="*/ 4 w 4"/>
                    <a:gd name="T5" fmla="*/ 0 h 4"/>
                    <a:gd name="T6" fmla="*/ 0 w 4"/>
                    <a:gd name="T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4" name="Freeform 192"/>
                <p:cNvSpPr>
                  <a:spLocks/>
                </p:cNvSpPr>
                <p:nvPr/>
              </p:nvSpPr>
              <p:spPr bwMode="auto">
                <a:xfrm>
                  <a:off x="2852" y="3177"/>
                  <a:ext cx="26" cy="17"/>
                </a:xfrm>
                <a:custGeom>
                  <a:avLst/>
                  <a:gdLst>
                    <a:gd name="T0" fmla="*/ 0 w 26"/>
                    <a:gd name="T1" fmla="*/ 10 h 17"/>
                    <a:gd name="T2" fmla="*/ 23 w 26"/>
                    <a:gd name="T3" fmla="*/ 17 h 17"/>
                    <a:gd name="T4" fmla="*/ 26 w 26"/>
                    <a:gd name="T5" fmla="*/ 9 h 17"/>
                    <a:gd name="T6" fmla="*/ 9 w 26"/>
                    <a:gd name="T7" fmla="*/ 0 h 17"/>
                    <a:gd name="T8" fmla="*/ 0 w 26"/>
                    <a:gd name="T9" fmla="*/ 1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7">
                      <a:moveTo>
                        <a:pt x="0" y="10"/>
                      </a:moveTo>
                      <a:lnTo>
                        <a:pt x="23" y="17"/>
                      </a:lnTo>
                      <a:lnTo>
                        <a:pt x="26" y="9"/>
                      </a:lnTo>
                      <a:lnTo>
                        <a:pt x="9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5" name="Freeform 193"/>
                <p:cNvSpPr>
                  <a:spLocks/>
                </p:cNvSpPr>
                <p:nvPr/>
              </p:nvSpPr>
              <p:spPr bwMode="auto">
                <a:xfrm>
                  <a:off x="2852" y="3177"/>
                  <a:ext cx="26" cy="17"/>
                </a:xfrm>
                <a:custGeom>
                  <a:avLst/>
                  <a:gdLst>
                    <a:gd name="T0" fmla="*/ 0 w 26"/>
                    <a:gd name="T1" fmla="*/ 10 h 17"/>
                    <a:gd name="T2" fmla="*/ 23 w 26"/>
                    <a:gd name="T3" fmla="*/ 17 h 17"/>
                    <a:gd name="T4" fmla="*/ 26 w 26"/>
                    <a:gd name="T5" fmla="*/ 9 h 17"/>
                    <a:gd name="T6" fmla="*/ 9 w 26"/>
                    <a:gd name="T7" fmla="*/ 0 h 17"/>
                    <a:gd name="T8" fmla="*/ 0 w 26"/>
                    <a:gd name="T9" fmla="*/ 1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7">
                      <a:moveTo>
                        <a:pt x="0" y="10"/>
                      </a:moveTo>
                      <a:lnTo>
                        <a:pt x="23" y="17"/>
                      </a:lnTo>
                      <a:lnTo>
                        <a:pt x="26" y="9"/>
                      </a:lnTo>
                      <a:lnTo>
                        <a:pt x="9" y="0"/>
                      </a:lnTo>
                      <a:lnTo>
                        <a:pt x="0" y="1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6" name="Freeform 194"/>
                <p:cNvSpPr>
                  <a:spLocks/>
                </p:cNvSpPr>
                <p:nvPr/>
              </p:nvSpPr>
              <p:spPr bwMode="auto">
                <a:xfrm>
                  <a:off x="2839" y="3184"/>
                  <a:ext cx="38" cy="25"/>
                </a:xfrm>
                <a:custGeom>
                  <a:avLst/>
                  <a:gdLst>
                    <a:gd name="T0" fmla="*/ 0 w 38"/>
                    <a:gd name="T1" fmla="*/ 12 h 25"/>
                    <a:gd name="T2" fmla="*/ 38 w 38"/>
                    <a:gd name="T3" fmla="*/ 25 h 25"/>
                    <a:gd name="T4" fmla="*/ 38 w 38"/>
                    <a:gd name="T5" fmla="*/ 13 h 25"/>
                    <a:gd name="T6" fmla="*/ 13 w 38"/>
                    <a:gd name="T7" fmla="*/ 0 h 25"/>
                    <a:gd name="T8" fmla="*/ 0 w 38"/>
                    <a:gd name="T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25">
                      <a:moveTo>
                        <a:pt x="0" y="12"/>
                      </a:moveTo>
                      <a:lnTo>
                        <a:pt x="38" y="25"/>
                      </a:lnTo>
                      <a:lnTo>
                        <a:pt x="38" y="13"/>
                      </a:lnTo>
                      <a:lnTo>
                        <a:pt x="13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7" name="Freeform 195"/>
                <p:cNvSpPr>
                  <a:spLocks/>
                </p:cNvSpPr>
                <p:nvPr/>
              </p:nvSpPr>
              <p:spPr bwMode="auto">
                <a:xfrm>
                  <a:off x="2839" y="3184"/>
                  <a:ext cx="38" cy="25"/>
                </a:xfrm>
                <a:custGeom>
                  <a:avLst/>
                  <a:gdLst>
                    <a:gd name="T0" fmla="*/ 0 w 38"/>
                    <a:gd name="T1" fmla="*/ 12 h 25"/>
                    <a:gd name="T2" fmla="*/ 38 w 38"/>
                    <a:gd name="T3" fmla="*/ 25 h 25"/>
                    <a:gd name="T4" fmla="*/ 38 w 38"/>
                    <a:gd name="T5" fmla="*/ 13 h 25"/>
                    <a:gd name="T6" fmla="*/ 13 w 38"/>
                    <a:gd name="T7" fmla="*/ 0 h 25"/>
                    <a:gd name="T8" fmla="*/ 0 w 38"/>
                    <a:gd name="T9" fmla="*/ 1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25">
                      <a:moveTo>
                        <a:pt x="0" y="12"/>
                      </a:moveTo>
                      <a:lnTo>
                        <a:pt x="38" y="25"/>
                      </a:lnTo>
                      <a:lnTo>
                        <a:pt x="38" y="13"/>
                      </a:lnTo>
                      <a:lnTo>
                        <a:pt x="13" y="0"/>
                      </a:lnTo>
                      <a:lnTo>
                        <a:pt x="0" y="12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8" name="Freeform 196"/>
                <p:cNvSpPr>
                  <a:spLocks/>
                </p:cNvSpPr>
                <p:nvPr/>
              </p:nvSpPr>
              <p:spPr bwMode="auto">
                <a:xfrm>
                  <a:off x="2831" y="3197"/>
                  <a:ext cx="44" cy="23"/>
                </a:xfrm>
                <a:custGeom>
                  <a:avLst/>
                  <a:gdLst>
                    <a:gd name="T0" fmla="*/ 44 w 44"/>
                    <a:gd name="T1" fmla="*/ 23 h 23"/>
                    <a:gd name="T2" fmla="*/ 0 w 44"/>
                    <a:gd name="T3" fmla="*/ 9 h 23"/>
                    <a:gd name="T4" fmla="*/ 9 w 44"/>
                    <a:gd name="T5" fmla="*/ 0 h 23"/>
                    <a:gd name="T6" fmla="*/ 44 w 44"/>
                    <a:gd name="T7" fmla="*/ 12 h 23"/>
                    <a:gd name="T8" fmla="*/ 44 w 44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23">
                      <a:moveTo>
                        <a:pt x="44" y="23"/>
                      </a:moveTo>
                      <a:lnTo>
                        <a:pt x="0" y="9"/>
                      </a:lnTo>
                      <a:lnTo>
                        <a:pt x="9" y="0"/>
                      </a:lnTo>
                      <a:lnTo>
                        <a:pt x="44" y="12"/>
                      </a:lnTo>
                      <a:lnTo>
                        <a:pt x="44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49" name="Freeform 197"/>
                <p:cNvSpPr>
                  <a:spLocks/>
                </p:cNvSpPr>
                <p:nvPr/>
              </p:nvSpPr>
              <p:spPr bwMode="auto">
                <a:xfrm>
                  <a:off x="2831" y="3197"/>
                  <a:ext cx="44" cy="23"/>
                </a:xfrm>
                <a:custGeom>
                  <a:avLst/>
                  <a:gdLst>
                    <a:gd name="T0" fmla="*/ 44 w 44"/>
                    <a:gd name="T1" fmla="*/ 23 h 23"/>
                    <a:gd name="T2" fmla="*/ 0 w 44"/>
                    <a:gd name="T3" fmla="*/ 9 h 23"/>
                    <a:gd name="T4" fmla="*/ 9 w 44"/>
                    <a:gd name="T5" fmla="*/ 0 h 23"/>
                    <a:gd name="T6" fmla="*/ 44 w 44"/>
                    <a:gd name="T7" fmla="*/ 12 h 23"/>
                    <a:gd name="T8" fmla="*/ 44 w 44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23">
                      <a:moveTo>
                        <a:pt x="44" y="23"/>
                      </a:moveTo>
                      <a:lnTo>
                        <a:pt x="0" y="9"/>
                      </a:lnTo>
                      <a:lnTo>
                        <a:pt x="9" y="0"/>
                      </a:lnTo>
                      <a:lnTo>
                        <a:pt x="44" y="12"/>
                      </a:lnTo>
                      <a:lnTo>
                        <a:pt x="44" y="23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0" name="Freeform 198"/>
                <p:cNvSpPr>
                  <a:spLocks/>
                </p:cNvSpPr>
                <p:nvPr/>
              </p:nvSpPr>
              <p:spPr bwMode="auto">
                <a:xfrm>
                  <a:off x="2824" y="3206"/>
                  <a:ext cx="53" cy="28"/>
                </a:xfrm>
                <a:custGeom>
                  <a:avLst/>
                  <a:gdLst>
                    <a:gd name="T0" fmla="*/ 53 w 53"/>
                    <a:gd name="T1" fmla="*/ 28 h 28"/>
                    <a:gd name="T2" fmla="*/ 0 w 53"/>
                    <a:gd name="T3" fmla="*/ 11 h 28"/>
                    <a:gd name="T4" fmla="*/ 7 w 53"/>
                    <a:gd name="T5" fmla="*/ 0 h 28"/>
                    <a:gd name="T6" fmla="*/ 53 w 53"/>
                    <a:gd name="T7" fmla="*/ 14 h 28"/>
                    <a:gd name="T8" fmla="*/ 53 w 53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28">
                      <a:moveTo>
                        <a:pt x="53" y="28"/>
                      </a:moveTo>
                      <a:lnTo>
                        <a:pt x="0" y="11"/>
                      </a:lnTo>
                      <a:lnTo>
                        <a:pt x="7" y="0"/>
                      </a:lnTo>
                      <a:lnTo>
                        <a:pt x="53" y="14"/>
                      </a:lnTo>
                      <a:lnTo>
                        <a:pt x="53" y="28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1" name="Freeform 199"/>
                <p:cNvSpPr>
                  <a:spLocks/>
                </p:cNvSpPr>
                <p:nvPr/>
              </p:nvSpPr>
              <p:spPr bwMode="auto">
                <a:xfrm>
                  <a:off x="2824" y="3206"/>
                  <a:ext cx="53" cy="28"/>
                </a:xfrm>
                <a:custGeom>
                  <a:avLst/>
                  <a:gdLst>
                    <a:gd name="T0" fmla="*/ 53 w 53"/>
                    <a:gd name="T1" fmla="*/ 28 h 28"/>
                    <a:gd name="T2" fmla="*/ 0 w 53"/>
                    <a:gd name="T3" fmla="*/ 11 h 28"/>
                    <a:gd name="T4" fmla="*/ 7 w 53"/>
                    <a:gd name="T5" fmla="*/ 0 h 28"/>
                    <a:gd name="T6" fmla="*/ 53 w 53"/>
                    <a:gd name="T7" fmla="*/ 14 h 28"/>
                    <a:gd name="T8" fmla="*/ 53 w 53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28">
                      <a:moveTo>
                        <a:pt x="53" y="28"/>
                      </a:moveTo>
                      <a:lnTo>
                        <a:pt x="0" y="11"/>
                      </a:lnTo>
                      <a:lnTo>
                        <a:pt x="7" y="0"/>
                      </a:lnTo>
                      <a:lnTo>
                        <a:pt x="53" y="14"/>
                      </a:lnTo>
                      <a:lnTo>
                        <a:pt x="53" y="2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2" name="Freeform 200"/>
                <p:cNvSpPr>
                  <a:spLocks/>
                </p:cNvSpPr>
                <p:nvPr/>
              </p:nvSpPr>
              <p:spPr bwMode="auto">
                <a:xfrm>
                  <a:off x="2817" y="3217"/>
                  <a:ext cx="58" cy="32"/>
                </a:xfrm>
                <a:custGeom>
                  <a:avLst/>
                  <a:gdLst>
                    <a:gd name="T0" fmla="*/ 57 w 58"/>
                    <a:gd name="T1" fmla="*/ 32 h 32"/>
                    <a:gd name="T2" fmla="*/ 58 w 58"/>
                    <a:gd name="T3" fmla="*/ 17 h 32"/>
                    <a:gd name="T4" fmla="*/ 8 w 58"/>
                    <a:gd name="T5" fmla="*/ 0 h 32"/>
                    <a:gd name="T6" fmla="*/ 0 w 58"/>
                    <a:gd name="T7" fmla="*/ 16 h 32"/>
                    <a:gd name="T8" fmla="*/ 57 w 58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32">
                      <a:moveTo>
                        <a:pt x="57" y="32"/>
                      </a:moveTo>
                      <a:lnTo>
                        <a:pt x="58" y="17"/>
                      </a:lnTo>
                      <a:lnTo>
                        <a:pt x="8" y="0"/>
                      </a:lnTo>
                      <a:lnTo>
                        <a:pt x="0" y="16"/>
                      </a:lnTo>
                      <a:lnTo>
                        <a:pt x="57" y="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3" name="Freeform 201"/>
                <p:cNvSpPr>
                  <a:spLocks/>
                </p:cNvSpPr>
                <p:nvPr/>
              </p:nvSpPr>
              <p:spPr bwMode="auto">
                <a:xfrm>
                  <a:off x="2817" y="3217"/>
                  <a:ext cx="58" cy="32"/>
                </a:xfrm>
                <a:custGeom>
                  <a:avLst/>
                  <a:gdLst>
                    <a:gd name="T0" fmla="*/ 57 w 58"/>
                    <a:gd name="T1" fmla="*/ 32 h 32"/>
                    <a:gd name="T2" fmla="*/ 58 w 58"/>
                    <a:gd name="T3" fmla="*/ 17 h 32"/>
                    <a:gd name="T4" fmla="*/ 8 w 58"/>
                    <a:gd name="T5" fmla="*/ 0 h 32"/>
                    <a:gd name="T6" fmla="*/ 0 w 58"/>
                    <a:gd name="T7" fmla="*/ 16 h 32"/>
                    <a:gd name="T8" fmla="*/ 57 w 58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32">
                      <a:moveTo>
                        <a:pt x="57" y="32"/>
                      </a:moveTo>
                      <a:lnTo>
                        <a:pt x="58" y="17"/>
                      </a:lnTo>
                      <a:lnTo>
                        <a:pt x="8" y="0"/>
                      </a:lnTo>
                      <a:lnTo>
                        <a:pt x="0" y="16"/>
                      </a:lnTo>
                      <a:lnTo>
                        <a:pt x="57" y="32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4" name="Freeform 202"/>
                <p:cNvSpPr>
                  <a:spLocks/>
                </p:cNvSpPr>
                <p:nvPr/>
              </p:nvSpPr>
              <p:spPr bwMode="auto">
                <a:xfrm>
                  <a:off x="2813" y="3229"/>
                  <a:ext cx="61" cy="34"/>
                </a:xfrm>
                <a:custGeom>
                  <a:avLst/>
                  <a:gdLst>
                    <a:gd name="T0" fmla="*/ 55 w 61"/>
                    <a:gd name="T1" fmla="*/ 34 h 34"/>
                    <a:gd name="T2" fmla="*/ 61 w 61"/>
                    <a:gd name="T3" fmla="*/ 18 h 34"/>
                    <a:gd name="T4" fmla="*/ 5 w 61"/>
                    <a:gd name="T5" fmla="*/ 0 h 34"/>
                    <a:gd name="T6" fmla="*/ 0 w 61"/>
                    <a:gd name="T7" fmla="*/ 17 h 34"/>
                    <a:gd name="T8" fmla="*/ 55 w 61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4">
                      <a:moveTo>
                        <a:pt x="55" y="34"/>
                      </a:moveTo>
                      <a:lnTo>
                        <a:pt x="61" y="18"/>
                      </a:lnTo>
                      <a:lnTo>
                        <a:pt x="5" y="0"/>
                      </a:lnTo>
                      <a:lnTo>
                        <a:pt x="0" y="17"/>
                      </a:lnTo>
                      <a:lnTo>
                        <a:pt x="55" y="34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5" name="Freeform 203"/>
                <p:cNvSpPr>
                  <a:spLocks/>
                </p:cNvSpPr>
                <p:nvPr/>
              </p:nvSpPr>
              <p:spPr bwMode="auto">
                <a:xfrm>
                  <a:off x="2813" y="3229"/>
                  <a:ext cx="61" cy="34"/>
                </a:xfrm>
                <a:custGeom>
                  <a:avLst/>
                  <a:gdLst>
                    <a:gd name="T0" fmla="*/ 55 w 61"/>
                    <a:gd name="T1" fmla="*/ 34 h 34"/>
                    <a:gd name="T2" fmla="*/ 61 w 61"/>
                    <a:gd name="T3" fmla="*/ 18 h 34"/>
                    <a:gd name="T4" fmla="*/ 5 w 61"/>
                    <a:gd name="T5" fmla="*/ 0 h 34"/>
                    <a:gd name="T6" fmla="*/ 0 w 61"/>
                    <a:gd name="T7" fmla="*/ 17 h 34"/>
                    <a:gd name="T8" fmla="*/ 55 w 61"/>
                    <a:gd name="T9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4">
                      <a:moveTo>
                        <a:pt x="55" y="34"/>
                      </a:moveTo>
                      <a:lnTo>
                        <a:pt x="61" y="18"/>
                      </a:lnTo>
                      <a:lnTo>
                        <a:pt x="5" y="0"/>
                      </a:lnTo>
                      <a:lnTo>
                        <a:pt x="0" y="17"/>
                      </a:lnTo>
                      <a:lnTo>
                        <a:pt x="55" y="3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6" name="Freeform 204"/>
                <p:cNvSpPr>
                  <a:spLocks/>
                </p:cNvSpPr>
                <p:nvPr/>
              </p:nvSpPr>
              <p:spPr bwMode="auto">
                <a:xfrm>
                  <a:off x="2810" y="3246"/>
                  <a:ext cx="58" cy="28"/>
                </a:xfrm>
                <a:custGeom>
                  <a:avLst/>
                  <a:gdLst>
                    <a:gd name="T0" fmla="*/ 53 w 58"/>
                    <a:gd name="T1" fmla="*/ 28 h 28"/>
                    <a:gd name="T2" fmla="*/ 58 w 58"/>
                    <a:gd name="T3" fmla="*/ 15 h 28"/>
                    <a:gd name="T4" fmla="*/ 5 w 58"/>
                    <a:gd name="T5" fmla="*/ 0 h 28"/>
                    <a:gd name="T6" fmla="*/ 0 w 58"/>
                    <a:gd name="T7" fmla="*/ 13 h 28"/>
                    <a:gd name="T8" fmla="*/ 53 w 58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28">
                      <a:moveTo>
                        <a:pt x="53" y="28"/>
                      </a:moveTo>
                      <a:lnTo>
                        <a:pt x="58" y="15"/>
                      </a:lnTo>
                      <a:lnTo>
                        <a:pt x="5" y="0"/>
                      </a:lnTo>
                      <a:lnTo>
                        <a:pt x="0" y="13"/>
                      </a:lnTo>
                      <a:lnTo>
                        <a:pt x="53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7" name="Freeform 205"/>
                <p:cNvSpPr>
                  <a:spLocks/>
                </p:cNvSpPr>
                <p:nvPr/>
              </p:nvSpPr>
              <p:spPr bwMode="auto">
                <a:xfrm>
                  <a:off x="2810" y="3246"/>
                  <a:ext cx="58" cy="28"/>
                </a:xfrm>
                <a:custGeom>
                  <a:avLst/>
                  <a:gdLst>
                    <a:gd name="T0" fmla="*/ 53 w 58"/>
                    <a:gd name="T1" fmla="*/ 28 h 28"/>
                    <a:gd name="T2" fmla="*/ 58 w 58"/>
                    <a:gd name="T3" fmla="*/ 15 h 28"/>
                    <a:gd name="T4" fmla="*/ 5 w 58"/>
                    <a:gd name="T5" fmla="*/ 0 h 28"/>
                    <a:gd name="T6" fmla="*/ 0 w 58"/>
                    <a:gd name="T7" fmla="*/ 13 h 28"/>
                    <a:gd name="T8" fmla="*/ 53 w 58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28">
                      <a:moveTo>
                        <a:pt x="53" y="28"/>
                      </a:moveTo>
                      <a:lnTo>
                        <a:pt x="58" y="15"/>
                      </a:lnTo>
                      <a:lnTo>
                        <a:pt x="5" y="0"/>
                      </a:lnTo>
                      <a:lnTo>
                        <a:pt x="0" y="13"/>
                      </a:lnTo>
                      <a:lnTo>
                        <a:pt x="53" y="2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8" name="Freeform 206"/>
                <p:cNvSpPr>
                  <a:spLocks/>
                </p:cNvSpPr>
                <p:nvPr/>
              </p:nvSpPr>
              <p:spPr bwMode="auto">
                <a:xfrm>
                  <a:off x="2807" y="3259"/>
                  <a:ext cx="56" cy="27"/>
                </a:xfrm>
                <a:custGeom>
                  <a:avLst/>
                  <a:gdLst>
                    <a:gd name="T0" fmla="*/ 49 w 56"/>
                    <a:gd name="T1" fmla="*/ 27 h 27"/>
                    <a:gd name="T2" fmla="*/ 56 w 56"/>
                    <a:gd name="T3" fmla="*/ 17 h 27"/>
                    <a:gd name="T4" fmla="*/ 3 w 56"/>
                    <a:gd name="T5" fmla="*/ 0 h 27"/>
                    <a:gd name="T6" fmla="*/ 0 w 56"/>
                    <a:gd name="T7" fmla="*/ 11 h 27"/>
                    <a:gd name="T8" fmla="*/ 49 w 56"/>
                    <a:gd name="T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27">
                      <a:moveTo>
                        <a:pt x="49" y="27"/>
                      </a:moveTo>
                      <a:lnTo>
                        <a:pt x="56" y="17"/>
                      </a:lnTo>
                      <a:lnTo>
                        <a:pt x="3" y="0"/>
                      </a:lnTo>
                      <a:lnTo>
                        <a:pt x="0" y="11"/>
                      </a:lnTo>
                      <a:lnTo>
                        <a:pt x="49" y="27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59" name="Freeform 207"/>
                <p:cNvSpPr>
                  <a:spLocks/>
                </p:cNvSpPr>
                <p:nvPr/>
              </p:nvSpPr>
              <p:spPr bwMode="auto">
                <a:xfrm>
                  <a:off x="2807" y="3259"/>
                  <a:ext cx="56" cy="27"/>
                </a:xfrm>
                <a:custGeom>
                  <a:avLst/>
                  <a:gdLst>
                    <a:gd name="T0" fmla="*/ 49 w 56"/>
                    <a:gd name="T1" fmla="*/ 27 h 27"/>
                    <a:gd name="T2" fmla="*/ 56 w 56"/>
                    <a:gd name="T3" fmla="*/ 17 h 27"/>
                    <a:gd name="T4" fmla="*/ 3 w 56"/>
                    <a:gd name="T5" fmla="*/ 0 h 27"/>
                    <a:gd name="T6" fmla="*/ 0 w 56"/>
                    <a:gd name="T7" fmla="*/ 11 h 27"/>
                    <a:gd name="T8" fmla="*/ 49 w 56"/>
                    <a:gd name="T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27">
                      <a:moveTo>
                        <a:pt x="49" y="27"/>
                      </a:moveTo>
                      <a:lnTo>
                        <a:pt x="56" y="17"/>
                      </a:lnTo>
                      <a:lnTo>
                        <a:pt x="3" y="0"/>
                      </a:lnTo>
                      <a:lnTo>
                        <a:pt x="0" y="11"/>
                      </a:lnTo>
                      <a:lnTo>
                        <a:pt x="49" y="27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0" name="Freeform 208"/>
                <p:cNvSpPr>
                  <a:spLocks/>
                </p:cNvSpPr>
                <p:nvPr/>
              </p:nvSpPr>
              <p:spPr bwMode="auto">
                <a:xfrm>
                  <a:off x="2807" y="3270"/>
                  <a:ext cx="49" cy="24"/>
                </a:xfrm>
                <a:custGeom>
                  <a:avLst/>
                  <a:gdLst>
                    <a:gd name="T0" fmla="*/ 40 w 49"/>
                    <a:gd name="T1" fmla="*/ 24 h 24"/>
                    <a:gd name="T2" fmla="*/ 3 w 49"/>
                    <a:gd name="T3" fmla="*/ 13 h 24"/>
                    <a:gd name="T4" fmla="*/ 0 w 49"/>
                    <a:gd name="T5" fmla="*/ 0 h 24"/>
                    <a:gd name="T6" fmla="*/ 49 w 49"/>
                    <a:gd name="T7" fmla="*/ 14 h 24"/>
                    <a:gd name="T8" fmla="*/ 40 w 49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4">
                      <a:moveTo>
                        <a:pt x="40" y="24"/>
                      </a:moveTo>
                      <a:lnTo>
                        <a:pt x="3" y="13"/>
                      </a:lnTo>
                      <a:lnTo>
                        <a:pt x="0" y="0"/>
                      </a:lnTo>
                      <a:lnTo>
                        <a:pt x="49" y="14"/>
                      </a:lnTo>
                      <a:lnTo>
                        <a:pt x="40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1" name="Freeform 209"/>
                <p:cNvSpPr>
                  <a:spLocks/>
                </p:cNvSpPr>
                <p:nvPr/>
              </p:nvSpPr>
              <p:spPr bwMode="auto">
                <a:xfrm>
                  <a:off x="2807" y="3270"/>
                  <a:ext cx="49" cy="24"/>
                </a:xfrm>
                <a:custGeom>
                  <a:avLst/>
                  <a:gdLst>
                    <a:gd name="T0" fmla="*/ 40 w 49"/>
                    <a:gd name="T1" fmla="*/ 24 h 24"/>
                    <a:gd name="T2" fmla="*/ 3 w 49"/>
                    <a:gd name="T3" fmla="*/ 13 h 24"/>
                    <a:gd name="T4" fmla="*/ 0 w 49"/>
                    <a:gd name="T5" fmla="*/ 0 h 24"/>
                    <a:gd name="T6" fmla="*/ 49 w 49"/>
                    <a:gd name="T7" fmla="*/ 14 h 24"/>
                    <a:gd name="T8" fmla="*/ 40 w 49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4">
                      <a:moveTo>
                        <a:pt x="40" y="24"/>
                      </a:moveTo>
                      <a:lnTo>
                        <a:pt x="3" y="13"/>
                      </a:lnTo>
                      <a:lnTo>
                        <a:pt x="0" y="0"/>
                      </a:lnTo>
                      <a:lnTo>
                        <a:pt x="49" y="14"/>
                      </a:lnTo>
                      <a:lnTo>
                        <a:pt x="40" y="2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2" name="Freeform 210"/>
                <p:cNvSpPr>
                  <a:spLocks/>
                </p:cNvSpPr>
                <p:nvPr/>
              </p:nvSpPr>
              <p:spPr bwMode="auto">
                <a:xfrm>
                  <a:off x="2811" y="3283"/>
                  <a:ext cx="36" cy="15"/>
                </a:xfrm>
                <a:custGeom>
                  <a:avLst/>
                  <a:gdLst>
                    <a:gd name="T0" fmla="*/ 14 w 36"/>
                    <a:gd name="T1" fmla="*/ 14 h 15"/>
                    <a:gd name="T2" fmla="*/ 10 w 36"/>
                    <a:gd name="T3" fmla="*/ 13 h 15"/>
                    <a:gd name="T4" fmla="*/ 6 w 36"/>
                    <a:gd name="T5" fmla="*/ 10 h 15"/>
                    <a:gd name="T6" fmla="*/ 3 w 36"/>
                    <a:gd name="T7" fmla="*/ 5 h 15"/>
                    <a:gd name="T8" fmla="*/ 0 w 36"/>
                    <a:gd name="T9" fmla="*/ 0 h 15"/>
                    <a:gd name="T10" fmla="*/ 36 w 36"/>
                    <a:gd name="T11" fmla="*/ 11 h 15"/>
                    <a:gd name="T12" fmla="*/ 31 w 36"/>
                    <a:gd name="T13" fmla="*/ 14 h 15"/>
                    <a:gd name="T14" fmla="*/ 25 w 36"/>
                    <a:gd name="T15" fmla="*/ 15 h 15"/>
                    <a:gd name="T16" fmla="*/ 20 w 36"/>
                    <a:gd name="T17" fmla="*/ 15 h 15"/>
                    <a:gd name="T18" fmla="*/ 14 w 36"/>
                    <a:gd name="T1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5">
                      <a:moveTo>
                        <a:pt x="14" y="14"/>
                      </a:moveTo>
                      <a:lnTo>
                        <a:pt x="10" y="13"/>
                      </a:lnTo>
                      <a:lnTo>
                        <a:pt x="6" y="10"/>
                      </a:lnTo>
                      <a:lnTo>
                        <a:pt x="3" y="5"/>
                      </a:lnTo>
                      <a:lnTo>
                        <a:pt x="0" y="0"/>
                      </a:lnTo>
                      <a:lnTo>
                        <a:pt x="36" y="11"/>
                      </a:lnTo>
                      <a:lnTo>
                        <a:pt x="31" y="14"/>
                      </a:lnTo>
                      <a:lnTo>
                        <a:pt x="25" y="15"/>
                      </a:lnTo>
                      <a:lnTo>
                        <a:pt x="20" y="15"/>
                      </a:lnTo>
                      <a:lnTo>
                        <a:pt x="14" y="14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3" name="Freeform 211"/>
                <p:cNvSpPr>
                  <a:spLocks/>
                </p:cNvSpPr>
                <p:nvPr/>
              </p:nvSpPr>
              <p:spPr bwMode="auto">
                <a:xfrm>
                  <a:off x="2811" y="3283"/>
                  <a:ext cx="36" cy="15"/>
                </a:xfrm>
                <a:custGeom>
                  <a:avLst/>
                  <a:gdLst>
                    <a:gd name="T0" fmla="*/ 14 w 36"/>
                    <a:gd name="T1" fmla="*/ 14 h 15"/>
                    <a:gd name="T2" fmla="*/ 10 w 36"/>
                    <a:gd name="T3" fmla="*/ 13 h 15"/>
                    <a:gd name="T4" fmla="*/ 6 w 36"/>
                    <a:gd name="T5" fmla="*/ 10 h 15"/>
                    <a:gd name="T6" fmla="*/ 3 w 36"/>
                    <a:gd name="T7" fmla="*/ 5 h 15"/>
                    <a:gd name="T8" fmla="*/ 0 w 36"/>
                    <a:gd name="T9" fmla="*/ 0 h 15"/>
                    <a:gd name="T10" fmla="*/ 36 w 36"/>
                    <a:gd name="T11" fmla="*/ 11 h 15"/>
                    <a:gd name="T12" fmla="*/ 31 w 36"/>
                    <a:gd name="T13" fmla="*/ 14 h 15"/>
                    <a:gd name="T14" fmla="*/ 25 w 36"/>
                    <a:gd name="T15" fmla="*/ 15 h 15"/>
                    <a:gd name="T16" fmla="*/ 20 w 36"/>
                    <a:gd name="T17" fmla="*/ 15 h 15"/>
                    <a:gd name="T18" fmla="*/ 14 w 36"/>
                    <a:gd name="T1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5">
                      <a:moveTo>
                        <a:pt x="14" y="14"/>
                      </a:moveTo>
                      <a:lnTo>
                        <a:pt x="10" y="13"/>
                      </a:lnTo>
                      <a:lnTo>
                        <a:pt x="6" y="10"/>
                      </a:lnTo>
                      <a:lnTo>
                        <a:pt x="3" y="5"/>
                      </a:lnTo>
                      <a:lnTo>
                        <a:pt x="0" y="0"/>
                      </a:lnTo>
                      <a:lnTo>
                        <a:pt x="36" y="11"/>
                      </a:lnTo>
                      <a:lnTo>
                        <a:pt x="31" y="14"/>
                      </a:lnTo>
                      <a:lnTo>
                        <a:pt x="25" y="15"/>
                      </a:lnTo>
                      <a:lnTo>
                        <a:pt x="20" y="15"/>
                      </a:lnTo>
                      <a:lnTo>
                        <a:pt x="14" y="1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4" name="Freeform 212"/>
                <p:cNvSpPr>
                  <a:spLocks/>
                </p:cNvSpPr>
                <p:nvPr/>
              </p:nvSpPr>
              <p:spPr bwMode="auto">
                <a:xfrm>
                  <a:off x="2875" y="3176"/>
                  <a:ext cx="10" cy="60"/>
                </a:xfrm>
                <a:custGeom>
                  <a:avLst/>
                  <a:gdLst>
                    <a:gd name="T0" fmla="*/ 6 w 10"/>
                    <a:gd name="T1" fmla="*/ 0 h 60"/>
                    <a:gd name="T2" fmla="*/ 7 w 10"/>
                    <a:gd name="T3" fmla="*/ 8 h 60"/>
                    <a:gd name="T4" fmla="*/ 9 w 10"/>
                    <a:gd name="T5" fmla="*/ 16 h 60"/>
                    <a:gd name="T6" fmla="*/ 10 w 10"/>
                    <a:gd name="T7" fmla="*/ 23 h 60"/>
                    <a:gd name="T8" fmla="*/ 10 w 10"/>
                    <a:gd name="T9" fmla="*/ 30 h 60"/>
                    <a:gd name="T10" fmla="*/ 9 w 10"/>
                    <a:gd name="T11" fmla="*/ 44 h 60"/>
                    <a:gd name="T12" fmla="*/ 6 w 10"/>
                    <a:gd name="T13" fmla="*/ 60 h 60"/>
                    <a:gd name="T14" fmla="*/ 0 w 10"/>
                    <a:gd name="T15" fmla="*/ 58 h 60"/>
                    <a:gd name="T16" fmla="*/ 3 w 10"/>
                    <a:gd name="T17" fmla="*/ 44 h 60"/>
                    <a:gd name="T18" fmla="*/ 3 w 10"/>
                    <a:gd name="T19" fmla="*/ 30 h 60"/>
                    <a:gd name="T20" fmla="*/ 3 w 10"/>
                    <a:gd name="T21" fmla="*/ 24 h 60"/>
                    <a:gd name="T22" fmla="*/ 3 w 10"/>
                    <a:gd name="T23" fmla="*/ 17 h 60"/>
                    <a:gd name="T24" fmla="*/ 2 w 10"/>
                    <a:gd name="T25" fmla="*/ 10 h 60"/>
                    <a:gd name="T26" fmla="*/ 0 w 10"/>
                    <a:gd name="T27" fmla="*/ 1 h 60"/>
                    <a:gd name="T28" fmla="*/ 6 w 10"/>
                    <a:gd name="T2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" h="60">
                      <a:moveTo>
                        <a:pt x="6" y="0"/>
                      </a:moveTo>
                      <a:lnTo>
                        <a:pt x="7" y="8"/>
                      </a:lnTo>
                      <a:lnTo>
                        <a:pt x="9" y="16"/>
                      </a:lnTo>
                      <a:lnTo>
                        <a:pt x="10" y="23"/>
                      </a:lnTo>
                      <a:lnTo>
                        <a:pt x="10" y="30"/>
                      </a:lnTo>
                      <a:lnTo>
                        <a:pt x="9" y="44"/>
                      </a:lnTo>
                      <a:lnTo>
                        <a:pt x="6" y="60"/>
                      </a:lnTo>
                      <a:lnTo>
                        <a:pt x="0" y="58"/>
                      </a:lnTo>
                      <a:lnTo>
                        <a:pt x="3" y="44"/>
                      </a:lnTo>
                      <a:lnTo>
                        <a:pt x="3" y="30"/>
                      </a:lnTo>
                      <a:lnTo>
                        <a:pt x="3" y="24"/>
                      </a:lnTo>
                      <a:lnTo>
                        <a:pt x="3" y="17"/>
                      </a:lnTo>
                      <a:lnTo>
                        <a:pt x="2" y="10"/>
                      </a:lnTo>
                      <a:lnTo>
                        <a:pt x="0" y="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5" name="Freeform 213"/>
                <p:cNvSpPr>
                  <a:spLocks/>
                </p:cNvSpPr>
                <p:nvPr/>
              </p:nvSpPr>
              <p:spPr bwMode="auto">
                <a:xfrm>
                  <a:off x="2860" y="3234"/>
                  <a:ext cx="21" cy="44"/>
                </a:xfrm>
                <a:custGeom>
                  <a:avLst/>
                  <a:gdLst>
                    <a:gd name="T0" fmla="*/ 21 w 21"/>
                    <a:gd name="T1" fmla="*/ 2 h 44"/>
                    <a:gd name="T2" fmla="*/ 18 w 21"/>
                    <a:gd name="T3" fmla="*/ 15 h 44"/>
                    <a:gd name="T4" fmla="*/ 15 w 21"/>
                    <a:gd name="T5" fmla="*/ 23 h 44"/>
                    <a:gd name="T6" fmla="*/ 11 w 21"/>
                    <a:gd name="T7" fmla="*/ 33 h 44"/>
                    <a:gd name="T8" fmla="*/ 5 w 21"/>
                    <a:gd name="T9" fmla="*/ 44 h 44"/>
                    <a:gd name="T10" fmla="*/ 0 w 21"/>
                    <a:gd name="T11" fmla="*/ 42 h 44"/>
                    <a:gd name="T12" fmla="*/ 5 w 21"/>
                    <a:gd name="T13" fmla="*/ 30 h 44"/>
                    <a:gd name="T14" fmla="*/ 10 w 21"/>
                    <a:gd name="T15" fmla="*/ 22 h 44"/>
                    <a:gd name="T16" fmla="*/ 12 w 21"/>
                    <a:gd name="T17" fmla="*/ 12 h 44"/>
                    <a:gd name="T18" fmla="*/ 15 w 21"/>
                    <a:gd name="T19" fmla="*/ 0 h 44"/>
                    <a:gd name="T20" fmla="*/ 21 w 21"/>
                    <a:gd name="T21" fmla="*/ 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21" y="2"/>
                      </a:moveTo>
                      <a:lnTo>
                        <a:pt x="18" y="15"/>
                      </a:lnTo>
                      <a:lnTo>
                        <a:pt x="15" y="23"/>
                      </a:lnTo>
                      <a:lnTo>
                        <a:pt x="11" y="33"/>
                      </a:lnTo>
                      <a:lnTo>
                        <a:pt x="5" y="44"/>
                      </a:lnTo>
                      <a:lnTo>
                        <a:pt x="0" y="42"/>
                      </a:lnTo>
                      <a:lnTo>
                        <a:pt x="5" y="30"/>
                      </a:lnTo>
                      <a:lnTo>
                        <a:pt x="10" y="22"/>
                      </a:lnTo>
                      <a:lnTo>
                        <a:pt x="12" y="12"/>
                      </a:lnTo>
                      <a:lnTo>
                        <a:pt x="15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6" name="Freeform 214"/>
                <p:cNvSpPr>
                  <a:spLocks/>
                </p:cNvSpPr>
                <p:nvPr/>
              </p:nvSpPr>
              <p:spPr bwMode="auto">
                <a:xfrm>
                  <a:off x="2875" y="3234"/>
                  <a:ext cx="6" cy="2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lnTo>
                        <a:pt x="0" y="0"/>
                      </a:ln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7" name="Freeform 215"/>
                <p:cNvSpPr>
                  <a:spLocks/>
                </p:cNvSpPr>
                <p:nvPr/>
              </p:nvSpPr>
              <p:spPr bwMode="auto">
                <a:xfrm>
                  <a:off x="2833" y="3276"/>
                  <a:ext cx="32" cy="27"/>
                </a:xfrm>
                <a:custGeom>
                  <a:avLst/>
                  <a:gdLst>
                    <a:gd name="T0" fmla="*/ 32 w 32"/>
                    <a:gd name="T1" fmla="*/ 2 h 27"/>
                    <a:gd name="T2" fmla="*/ 27 w 32"/>
                    <a:gd name="T3" fmla="*/ 11 h 27"/>
                    <a:gd name="T4" fmla="*/ 20 w 32"/>
                    <a:gd name="T5" fmla="*/ 20 h 27"/>
                    <a:gd name="T6" fmla="*/ 16 w 32"/>
                    <a:gd name="T7" fmla="*/ 22 h 27"/>
                    <a:gd name="T8" fmla="*/ 12 w 32"/>
                    <a:gd name="T9" fmla="*/ 25 h 27"/>
                    <a:gd name="T10" fmla="*/ 6 w 32"/>
                    <a:gd name="T11" fmla="*/ 27 h 27"/>
                    <a:gd name="T12" fmla="*/ 2 w 32"/>
                    <a:gd name="T13" fmla="*/ 27 h 27"/>
                    <a:gd name="T14" fmla="*/ 0 w 32"/>
                    <a:gd name="T15" fmla="*/ 21 h 27"/>
                    <a:gd name="T16" fmla="*/ 5 w 32"/>
                    <a:gd name="T17" fmla="*/ 21 h 27"/>
                    <a:gd name="T18" fmla="*/ 9 w 32"/>
                    <a:gd name="T19" fmla="*/ 20 h 27"/>
                    <a:gd name="T20" fmla="*/ 13 w 32"/>
                    <a:gd name="T21" fmla="*/ 17 h 27"/>
                    <a:gd name="T22" fmla="*/ 16 w 32"/>
                    <a:gd name="T23" fmla="*/ 15 h 27"/>
                    <a:gd name="T24" fmla="*/ 23 w 32"/>
                    <a:gd name="T25" fmla="*/ 8 h 27"/>
                    <a:gd name="T26" fmla="*/ 27 w 32"/>
                    <a:gd name="T27" fmla="*/ 0 h 27"/>
                    <a:gd name="T28" fmla="*/ 32 w 32"/>
                    <a:gd name="T29" fmla="*/ 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7">
                      <a:moveTo>
                        <a:pt x="32" y="2"/>
                      </a:moveTo>
                      <a:lnTo>
                        <a:pt x="27" y="11"/>
                      </a:lnTo>
                      <a:lnTo>
                        <a:pt x="20" y="20"/>
                      </a:lnTo>
                      <a:lnTo>
                        <a:pt x="16" y="22"/>
                      </a:lnTo>
                      <a:lnTo>
                        <a:pt x="12" y="25"/>
                      </a:lnTo>
                      <a:lnTo>
                        <a:pt x="6" y="27"/>
                      </a:lnTo>
                      <a:lnTo>
                        <a:pt x="2" y="27"/>
                      </a:lnTo>
                      <a:lnTo>
                        <a:pt x="0" y="21"/>
                      </a:lnTo>
                      <a:lnTo>
                        <a:pt x="5" y="21"/>
                      </a:lnTo>
                      <a:lnTo>
                        <a:pt x="9" y="20"/>
                      </a:lnTo>
                      <a:lnTo>
                        <a:pt x="13" y="17"/>
                      </a:lnTo>
                      <a:lnTo>
                        <a:pt x="16" y="15"/>
                      </a:lnTo>
                      <a:lnTo>
                        <a:pt x="23" y="8"/>
                      </a:lnTo>
                      <a:lnTo>
                        <a:pt x="27" y="0"/>
                      </a:lnTo>
                      <a:lnTo>
                        <a:pt x="32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8" name="Freeform 216"/>
                <p:cNvSpPr>
                  <a:spLocks/>
                </p:cNvSpPr>
                <p:nvPr/>
              </p:nvSpPr>
              <p:spPr bwMode="auto">
                <a:xfrm>
                  <a:off x="2860" y="3276"/>
                  <a:ext cx="5" cy="2"/>
                </a:xfrm>
                <a:custGeom>
                  <a:avLst/>
                  <a:gdLst>
                    <a:gd name="T0" fmla="*/ 5 w 5"/>
                    <a:gd name="T1" fmla="*/ 2 h 2"/>
                    <a:gd name="T2" fmla="*/ 0 w 5"/>
                    <a:gd name="T3" fmla="*/ 0 h 2"/>
                    <a:gd name="T4" fmla="*/ 5 w 5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lnTo>
                        <a:pt x="0" y="0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69" name="Freeform 217"/>
                <p:cNvSpPr>
                  <a:spLocks/>
                </p:cNvSpPr>
                <p:nvPr/>
              </p:nvSpPr>
              <p:spPr bwMode="auto">
                <a:xfrm>
                  <a:off x="2808" y="3284"/>
                  <a:ext cx="27" cy="19"/>
                </a:xfrm>
                <a:custGeom>
                  <a:avLst/>
                  <a:gdLst>
                    <a:gd name="T0" fmla="*/ 25 w 27"/>
                    <a:gd name="T1" fmla="*/ 19 h 19"/>
                    <a:gd name="T2" fmla="*/ 17 w 27"/>
                    <a:gd name="T3" fmla="*/ 17 h 19"/>
                    <a:gd name="T4" fmla="*/ 10 w 27"/>
                    <a:gd name="T5" fmla="*/ 14 h 19"/>
                    <a:gd name="T6" fmla="*/ 7 w 27"/>
                    <a:gd name="T7" fmla="*/ 13 h 19"/>
                    <a:gd name="T8" fmla="*/ 5 w 27"/>
                    <a:gd name="T9" fmla="*/ 10 h 19"/>
                    <a:gd name="T10" fmla="*/ 2 w 27"/>
                    <a:gd name="T11" fmla="*/ 6 h 19"/>
                    <a:gd name="T12" fmla="*/ 0 w 27"/>
                    <a:gd name="T13" fmla="*/ 3 h 19"/>
                    <a:gd name="T14" fmla="*/ 5 w 27"/>
                    <a:gd name="T15" fmla="*/ 0 h 19"/>
                    <a:gd name="T16" fmla="*/ 6 w 27"/>
                    <a:gd name="T17" fmla="*/ 3 h 19"/>
                    <a:gd name="T18" fmla="*/ 9 w 27"/>
                    <a:gd name="T19" fmla="*/ 6 h 19"/>
                    <a:gd name="T20" fmla="*/ 10 w 27"/>
                    <a:gd name="T21" fmla="*/ 7 h 19"/>
                    <a:gd name="T22" fmla="*/ 13 w 27"/>
                    <a:gd name="T23" fmla="*/ 9 h 19"/>
                    <a:gd name="T24" fmla="*/ 18 w 27"/>
                    <a:gd name="T25" fmla="*/ 12 h 19"/>
                    <a:gd name="T26" fmla="*/ 27 w 27"/>
                    <a:gd name="T27" fmla="*/ 13 h 19"/>
                    <a:gd name="T28" fmla="*/ 25 w 27"/>
                    <a:gd name="T2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7" h="19">
                      <a:moveTo>
                        <a:pt x="25" y="19"/>
                      </a:moveTo>
                      <a:lnTo>
                        <a:pt x="17" y="17"/>
                      </a:lnTo>
                      <a:lnTo>
                        <a:pt x="10" y="14"/>
                      </a:lnTo>
                      <a:lnTo>
                        <a:pt x="7" y="13"/>
                      </a:lnTo>
                      <a:lnTo>
                        <a:pt x="5" y="10"/>
                      </a:lnTo>
                      <a:lnTo>
                        <a:pt x="2" y="6"/>
                      </a:lnTo>
                      <a:lnTo>
                        <a:pt x="0" y="3"/>
                      </a:lnTo>
                      <a:lnTo>
                        <a:pt x="5" y="0"/>
                      </a:lnTo>
                      <a:lnTo>
                        <a:pt x="6" y="3"/>
                      </a:lnTo>
                      <a:lnTo>
                        <a:pt x="9" y="6"/>
                      </a:lnTo>
                      <a:lnTo>
                        <a:pt x="10" y="7"/>
                      </a:lnTo>
                      <a:lnTo>
                        <a:pt x="13" y="9"/>
                      </a:lnTo>
                      <a:lnTo>
                        <a:pt x="18" y="12"/>
                      </a:lnTo>
                      <a:lnTo>
                        <a:pt x="27" y="13"/>
                      </a:lnTo>
                      <a:lnTo>
                        <a:pt x="25" y="1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0" name="Freeform 218"/>
                <p:cNvSpPr>
                  <a:spLocks/>
                </p:cNvSpPr>
                <p:nvPr/>
              </p:nvSpPr>
              <p:spPr bwMode="auto">
                <a:xfrm>
                  <a:off x="2833" y="3297"/>
                  <a:ext cx="2" cy="6"/>
                </a:xfrm>
                <a:custGeom>
                  <a:avLst/>
                  <a:gdLst>
                    <a:gd name="T0" fmla="*/ 2 w 2"/>
                    <a:gd name="T1" fmla="*/ 6 h 6"/>
                    <a:gd name="T2" fmla="*/ 0 w 2"/>
                    <a:gd name="T3" fmla="*/ 6 h 6"/>
                    <a:gd name="T4" fmla="*/ 2 w 2"/>
                    <a:gd name="T5" fmla="*/ 0 h 6"/>
                    <a:gd name="T6" fmla="*/ 0 w 2"/>
                    <a:gd name="T7" fmla="*/ 0 h 6"/>
                    <a:gd name="T8" fmla="*/ 2 w 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6">
                      <a:moveTo>
                        <a:pt x="2" y="6"/>
                      </a:moveTo>
                      <a:lnTo>
                        <a:pt x="0" y="6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1" name="Freeform 219"/>
                <p:cNvSpPr>
                  <a:spLocks/>
                </p:cNvSpPr>
                <p:nvPr/>
              </p:nvSpPr>
              <p:spPr bwMode="auto">
                <a:xfrm>
                  <a:off x="2804" y="3244"/>
                  <a:ext cx="11" cy="42"/>
                </a:xfrm>
                <a:custGeom>
                  <a:avLst/>
                  <a:gdLst>
                    <a:gd name="T0" fmla="*/ 3 w 11"/>
                    <a:gd name="T1" fmla="*/ 42 h 42"/>
                    <a:gd name="T2" fmla="*/ 2 w 11"/>
                    <a:gd name="T3" fmla="*/ 37 h 42"/>
                    <a:gd name="T4" fmla="*/ 2 w 11"/>
                    <a:gd name="T5" fmla="*/ 33 h 42"/>
                    <a:gd name="T6" fmla="*/ 0 w 11"/>
                    <a:gd name="T7" fmla="*/ 27 h 42"/>
                    <a:gd name="T8" fmla="*/ 2 w 11"/>
                    <a:gd name="T9" fmla="*/ 22 h 42"/>
                    <a:gd name="T10" fmla="*/ 3 w 11"/>
                    <a:gd name="T11" fmla="*/ 12 h 42"/>
                    <a:gd name="T12" fmla="*/ 6 w 11"/>
                    <a:gd name="T13" fmla="*/ 0 h 42"/>
                    <a:gd name="T14" fmla="*/ 11 w 11"/>
                    <a:gd name="T15" fmla="*/ 2 h 42"/>
                    <a:gd name="T16" fmla="*/ 9 w 11"/>
                    <a:gd name="T17" fmla="*/ 13 h 42"/>
                    <a:gd name="T18" fmla="*/ 7 w 11"/>
                    <a:gd name="T19" fmla="*/ 23 h 42"/>
                    <a:gd name="T20" fmla="*/ 6 w 11"/>
                    <a:gd name="T21" fmla="*/ 27 h 42"/>
                    <a:gd name="T22" fmla="*/ 7 w 11"/>
                    <a:gd name="T23" fmla="*/ 32 h 42"/>
                    <a:gd name="T24" fmla="*/ 7 w 11"/>
                    <a:gd name="T25" fmla="*/ 36 h 42"/>
                    <a:gd name="T26" fmla="*/ 9 w 11"/>
                    <a:gd name="T27" fmla="*/ 40 h 42"/>
                    <a:gd name="T28" fmla="*/ 3 w 11"/>
                    <a:gd name="T29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42">
                      <a:moveTo>
                        <a:pt x="3" y="42"/>
                      </a:moveTo>
                      <a:lnTo>
                        <a:pt x="2" y="37"/>
                      </a:lnTo>
                      <a:lnTo>
                        <a:pt x="2" y="33"/>
                      </a:lnTo>
                      <a:lnTo>
                        <a:pt x="0" y="27"/>
                      </a:lnTo>
                      <a:lnTo>
                        <a:pt x="2" y="22"/>
                      </a:lnTo>
                      <a:lnTo>
                        <a:pt x="3" y="12"/>
                      </a:lnTo>
                      <a:lnTo>
                        <a:pt x="6" y="0"/>
                      </a:lnTo>
                      <a:lnTo>
                        <a:pt x="11" y="2"/>
                      </a:lnTo>
                      <a:lnTo>
                        <a:pt x="9" y="13"/>
                      </a:lnTo>
                      <a:lnTo>
                        <a:pt x="7" y="23"/>
                      </a:lnTo>
                      <a:lnTo>
                        <a:pt x="6" y="27"/>
                      </a:lnTo>
                      <a:lnTo>
                        <a:pt x="7" y="32"/>
                      </a:lnTo>
                      <a:lnTo>
                        <a:pt x="7" y="36"/>
                      </a:lnTo>
                      <a:lnTo>
                        <a:pt x="9" y="40"/>
                      </a:lnTo>
                      <a:lnTo>
                        <a:pt x="3" y="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2" name="Freeform 220"/>
                <p:cNvSpPr>
                  <a:spLocks/>
                </p:cNvSpPr>
                <p:nvPr/>
              </p:nvSpPr>
              <p:spPr bwMode="auto">
                <a:xfrm>
                  <a:off x="2807" y="3284"/>
                  <a:ext cx="6" cy="3"/>
                </a:xfrm>
                <a:custGeom>
                  <a:avLst/>
                  <a:gdLst>
                    <a:gd name="T0" fmla="*/ 1 w 6"/>
                    <a:gd name="T1" fmla="*/ 3 h 3"/>
                    <a:gd name="T2" fmla="*/ 0 w 6"/>
                    <a:gd name="T3" fmla="*/ 3 h 3"/>
                    <a:gd name="T4" fmla="*/ 0 w 6"/>
                    <a:gd name="T5" fmla="*/ 2 h 3"/>
                    <a:gd name="T6" fmla="*/ 6 w 6"/>
                    <a:gd name="T7" fmla="*/ 0 h 3"/>
                    <a:gd name="T8" fmla="*/ 1 w 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3">
                      <a:moveTo>
                        <a:pt x="1" y="3"/>
                      </a:move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6" y="0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3" name="Freeform 221"/>
                <p:cNvSpPr>
                  <a:spLocks/>
                </p:cNvSpPr>
                <p:nvPr/>
              </p:nvSpPr>
              <p:spPr bwMode="auto">
                <a:xfrm>
                  <a:off x="2810" y="3207"/>
                  <a:ext cx="19" cy="39"/>
                </a:xfrm>
                <a:custGeom>
                  <a:avLst/>
                  <a:gdLst>
                    <a:gd name="T0" fmla="*/ 0 w 19"/>
                    <a:gd name="T1" fmla="*/ 37 h 39"/>
                    <a:gd name="T2" fmla="*/ 3 w 19"/>
                    <a:gd name="T3" fmla="*/ 27 h 39"/>
                    <a:gd name="T4" fmla="*/ 5 w 19"/>
                    <a:gd name="T5" fmla="*/ 19 h 39"/>
                    <a:gd name="T6" fmla="*/ 10 w 19"/>
                    <a:gd name="T7" fmla="*/ 10 h 39"/>
                    <a:gd name="T8" fmla="*/ 15 w 19"/>
                    <a:gd name="T9" fmla="*/ 0 h 39"/>
                    <a:gd name="T10" fmla="*/ 19 w 19"/>
                    <a:gd name="T11" fmla="*/ 5 h 39"/>
                    <a:gd name="T12" fmla="*/ 14 w 19"/>
                    <a:gd name="T13" fmla="*/ 13 h 39"/>
                    <a:gd name="T14" fmla="*/ 11 w 19"/>
                    <a:gd name="T15" fmla="*/ 22 h 39"/>
                    <a:gd name="T16" fmla="*/ 8 w 19"/>
                    <a:gd name="T17" fmla="*/ 30 h 39"/>
                    <a:gd name="T18" fmla="*/ 5 w 19"/>
                    <a:gd name="T19" fmla="*/ 39 h 39"/>
                    <a:gd name="T20" fmla="*/ 0 w 19"/>
                    <a:gd name="T21" fmla="*/ 3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" h="39">
                      <a:moveTo>
                        <a:pt x="0" y="37"/>
                      </a:moveTo>
                      <a:lnTo>
                        <a:pt x="3" y="27"/>
                      </a:lnTo>
                      <a:lnTo>
                        <a:pt x="5" y="19"/>
                      </a:lnTo>
                      <a:lnTo>
                        <a:pt x="10" y="10"/>
                      </a:lnTo>
                      <a:lnTo>
                        <a:pt x="15" y="0"/>
                      </a:lnTo>
                      <a:lnTo>
                        <a:pt x="19" y="5"/>
                      </a:lnTo>
                      <a:lnTo>
                        <a:pt x="14" y="13"/>
                      </a:lnTo>
                      <a:lnTo>
                        <a:pt x="11" y="22"/>
                      </a:lnTo>
                      <a:lnTo>
                        <a:pt x="8" y="30"/>
                      </a:lnTo>
                      <a:lnTo>
                        <a:pt x="5" y="39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4" name="Freeform 222"/>
                <p:cNvSpPr>
                  <a:spLocks/>
                </p:cNvSpPr>
                <p:nvPr/>
              </p:nvSpPr>
              <p:spPr bwMode="auto">
                <a:xfrm>
                  <a:off x="2810" y="3244"/>
                  <a:ext cx="5" cy="2"/>
                </a:xfrm>
                <a:custGeom>
                  <a:avLst/>
                  <a:gdLst>
                    <a:gd name="T0" fmla="*/ 0 w 5"/>
                    <a:gd name="T1" fmla="*/ 0 h 2"/>
                    <a:gd name="T2" fmla="*/ 5 w 5"/>
                    <a:gd name="T3" fmla="*/ 2 h 2"/>
                    <a:gd name="T4" fmla="*/ 0 w 5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5" name="Freeform 223"/>
                <p:cNvSpPr>
                  <a:spLocks/>
                </p:cNvSpPr>
                <p:nvPr/>
              </p:nvSpPr>
              <p:spPr bwMode="auto">
                <a:xfrm>
                  <a:off x="2825" y="3177"/>
                  <a:ext cx="32" cy="35"/>
                </a:xfrm>
                <a:custGeom>
                  <a:avLst/>
                  <a:gdLst>
                    <a:gd name="T0" fmla="*/ 0 w 32"/>
                    <a:gd name="T1" fmla="*/ 30 h 35"/>
                    <a:gd name="T2" fmla="*/ 6 w 32"/>
                    <a:gd name="T3" fmla="*/ 22 h 35"/>
                    <a:gd name="T4" fmla="*/ 13 w 32"/>
                    <a:gd name="T5" fmla="*/ 15 h 35"/>
                    <a:gd name="T6" fmla="*/ 20 w 32"/>
                    <a:gd name="T7" fmla="*/ 7 h 35"/>
                    <a:gd name="T8" fmla="*/ 28 w 32"/>
                    <a:gd name="T9" fmla="*/ 0 h 35"/>
                    <a:gd name="T10" fmla="*/ 32 w 32"/>
                    <a:gd name="T11" fmla="*/ 5 h 35"/>
                    <a:gd name="T12" fmla="*/ 22 w 32"/>
                    <a:gd name="T13" fmla="*/ 12 h 35"/>
                    <a:gd name="T14" fmla="*/ 17 w 32"/>
                    <a:gd name="T15" fmla="*/ 19 h 35"/>
                    <a:gd name="T16" fmla="*/ 10 w 32"/>
                    <a:gd name="T17" fmla="*/ 26 h 35"/>
                    <a:gd name="T18" fmla="*/ 4 w 32"/>
                    <a:gd name="T19" fmla="*/ 35 h 35"/>
                    <a:gd name="T20" fmla="*/ 0 w 32"/>
                    <a:gd name="T21" fmla="*/ 3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5">
                      <a:moveTo>
                        <a:pt x="0" y="30"/>
                      </a:moveTo>
                      <a:lnTo>
                        <a:pt x="6" y="22"/>
                      </a:lnTo>
                      <a:lnTo>
                        <a:pt x="13" y="15"/>
                      </a:lnTo>
                      <a:lnTo>
                        <a:pt x="20" y="7"/>
                      </a:lnTo>
                      <a:lnTo>
                        <a:pt x="28" y="0"/>
                      </a:lnTo>
                      <a:lnTo>
                        <a:pt x="32" y="5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10" y="26"/>
                      </a:lnTo>
                      <a:lnTo>
                        <a:pt x="4" y="35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6" name="Freeform 224"/>
                <p:cNvSpPr>
                  <a:spLocks/>
                </p:cNvSpPr>
                <p:nvPr/>
              </p:nvSpPr>
              <p:spPr bwMode="auto">
                <a:xfrm>
                  <a:off x="2825" y="3207"/>
                  <a:ext cx="4" cy="5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0 w 4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7" name="Freeform 225"/>
                <p:cNvSpPr>
                  <a:spLocks/>
                </p:cNvSpPr>
                <p:nvPr/>
              </p:nvSpPr>
              <p:spPr bwMode="auto">
                <a:xfrm>
                  <a:off x="2853" y="3169"/>
                  <a:ext cx="15" cy="13"/>
                </a:xfrm>
                <a:custGeom>
                  <a:avLst/>
                  <a:gdLst>
                    <a:gd name="T0" fmla="*/ 0 w 15"/>
                    <a:gd name="T1" fmla="*/ 8 h 13"/>
                    <a:gd name="T2" fmla="*/ 4 w 15"/>
                    <a:gd name="T3" fmla="*/ 13 h 13"/>
                    <a:gd name="T4" fmla="*/ 15 w 15"/>
                    <a:gd name="T5" fmla="*/ 4 h 13"/>
                    <a:gd name="T6" fmla="*/ 11 w 15"/>
                    <a:gd name="T7" fmla="*/ 0 h 13"/>
                    <a:gd name="T8" fmla="*/ 0 w 15"/>
                    <a:gd name="T9" fmla="*/ 8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0" y="8"/>
                      </a:moveTo>
                      <a:lnTo>
                        <a:pt x="4" y="13"/>
                      </a:lnTo>
                      <a:lnTo>
                        <a:pt x="15" y="4"/>
                      </a:lnTo>
                      <a:lnTo>
                        <a:pt x="11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8" name="Freeform 226"/>
                <p:cNvSpPr>
                  <a:spLocks/>
                </p:cNvSpPr>
                <p:nvPr/>
              </p:nvSpPr>
              <p:spPr bwMode="auto">
                <a:xfrm>
                  <a:off x="2853" y="3177"/>
                  <a:ext cx="4" cy="5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0 w 4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79" name="Freeform 227"/>
                <p:cNvSpPr>
                  <a:spLocks/>
                </p:cNvSpPr>
                <p:nvPr/>
              </p:nvSpPr>
              <p:spPr bwMode="auto">
                <a:xfrm>
                  <a:off x="2865" y="3169"/>
                  <a:ext cx="14" cy="11"/>
                </a:xfrm>
                <a:custGeom>
                  <a:avLst/>
                  <a:gdLst>
                    <a:gd name="T0" fmla="*/ 2 w 14"/>
                    <a:gd name="T1" fmla="*/ 0 h 11"/>
                    <a:gd name="T2" fmla="*/ 0 w 14"/>
                    <a:gd name="T3" fmla="*/ 5 h 11"/>
                    <a:gd name="T4" fmla="*/ 13 w 14"/>
                    <a:gd name="T5" fmla="*/ 11 h 11"/>
                    <a:gd name="T6" fmla="*/ 14 w 14"/>
                    <a:gd name="T7" fmla="*/ 5 h 11"/>
                    <a:gd name="T8" fmla="*/ 2 w 14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1">
                      <a:moveTo>
                        <a:pt x="2" y="0"/>
                      </a:moveTo>
                      <a:lnTo>
                        <a:pt x="0" y="5"/>
                      </a:lnTo>
                      <a:lnTo>
                        <a:pt x="13" y="11"/>
                      </a:lnTo>
                      <a:lnTo>
                        <a:pt x="14" y="5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0" name="Freeform 228"/>
                <p:cNvSpPr>
                  <a:spLocks/>
                </p:cNvSpPr>
                <p:nvPr/>
              </p:nvSpPr>
              <p:spPr bwMode="auto">
                <a:xfrm>
                  <a:off x="2864" y="3167"/>
                  <a:ext cx="4" cy="7"/>
                </a:xfrm>
                <a:custGeom>
                  <a:avLst/>
                  <a:gdLst>
                    <a:gd name="T0" fmla="*/ 0 w 4"/>
                    <a:gd name="T1" fmla="*/ 2 h 7"/>
                    <a:gd name="T2" fmla="*/ 1 w 4"/>
                    <a:gd name="T3" fmla="*/ 0 h 7"/>
                    <a:gd name="T4" fmla="*/ 3 w 4"/>
                    <a:gd name="T5" fmla="*/ 2 h 7"/>
                    <a:gd name="T6" fmla="*/ 1 w 4"/>
                    <a:gd name="T7" fmla="*/ 7 h 7"/>
                    <a:gd name="T8" fmla="*/ 4 w 4"/>
                    <a:gd name="T9" fmla="*/ 6 h 7"/>
                    <a:gd name="T10" fmla="*/ 0 w 4"/>
                    <a:gd name="T11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7">
                      <a:moveTo>
                        <a:pt x="0" y="2"/>
                      </a:moveTo>
                      <a:lnTo>
                        <a:pt x="1" y="0"/>
                      </a:lnTo>
                      <a:lnTo>
                        <a:pt x="3" y="2"/>
                      </a:lnTo>
                      <a:lnTo>
                        <a:pt x="1" y="7"/>
                      </a:lnTo>
                      <a:lnTo>
                        <a:pt x="4" y="6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1" name="Freeform 229"/>
                <p:cNvSpPr>
                  <a:spLocks/>
                </p:cNvSpPr>
                <p:nvPr/>
              </p:nvSpPr>
              <p:spPr bwMode="auto">
                <a:xfrm>
                  <a:off x="2875" y="3174"/>
                  <a:ext cx="6" cy="6"/>
                </a:xfrm>
                <a:custGeom>
                  <a:avLst/>
                  <a:gdLst>
                    <a:gd name="T0" fmla="*/ 4 w 6"/>
                    <a:gd name="T1" fmla="*/ 0 h 6"/>
                    <a:gd name="T2" fmla="*/ 6 w 6"/>
                    <a:gd name="T3" fmla="*/ 0 h 6"/>
                    <a:gd name="T4" fmla="*/ 6 w 6"/>
                    <a:gd name="T5" fmla="*/ 2 h 6"/>
                    <a:gd name="T6" fmla="*/ 0 w 6"/>
                    <a:gd name="T7" fmla="*/ 3 h 6"/>
                    <a:gd name="T8" fmla="*/ 3 w 6"/>
                    <a:gd name="T9" fmla="*/ 6 h 6"/>
                    <a:gd name="T10" fmla="*/ 4 w 6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4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0" y="3"/>
                      </a:lnTo>
                      <a:lnTo>
                        <a:pt x="3" y="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2" name="Freeform 230"/>
                <p:cNvSpPr>
                  <a:spLocks/>
                </p:cNvSpPr>
                <p:nvPr/>
              </p:nvSpPr>
              <p:spPr bwMode="auto">
                <a:xfrm>
                  <a:off x="2864" y="3152"/>
                  <a:ext cx="20" cy="30"/>
                </a:xfrm>
                <a:custGeom>
                  <a:avLst/>
                  <a:gdLst>
                    <a:gd name="T0" fmla="*/ 20 w 20"/>
                    <a:gd name="T1" fmla="*/ 0 h 30"/>
                    <a:gd name="T2" fmla="*/ 10 w 20"/>
                    <a:gd name="T3" fmla="*/ 2 h 30"/>
                    <a:gd name="T4" fmla="*/ 0 w 20"/>
                    <a:gd name="T5" fmla="*/ 21 h 30"/>
                    <a:gd name="T6" fmla="*/ 15 w 20"/>
                    <a:gd name="T7" fmla="*/ 30 h 30"/>
                    <a:gd name="T8" fmla="*/ 20 w 20"/>
                    <a:gd name="T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30">
                      <a:moveTo>
                        <a:pt x="20" y="0"/>
                      </a:moveTo>
                      <a:lnTo>
                        <a:pt x="10" y="2"/>
                      </a:lnTo>
                      <a:lnTo>
                        <a:pt x="0" y="21"/>
                      </a:lnTo>
                      <a:lnTo>
                        <a:pt x="15" y="3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3" name="Freeform 231"/>
                <p:cNvSpPr>
                  <a:spLocks/>
                </p:cNvSpPr>
                <p:nvPr/>
              </p:nvSpPr>
              <p:spPr bwMode="auto">
                <a:xfrm>
                  <a:off x="2872" y="3149"/>
                  <a:ext cx="13" cy="8"/>
                </a:xfrm>
                <a:custGeom>
                  <a:avLst/>
                  <a:gdLst>
                    <a:gd name="T0" fmla="*/ 13 w 13"/>
                    <a:gd name="T1" fmla="*/ 5 h 8"/>
                    <a:gd name="T2" fmla="*/ 10 w 13"/>
                    <a:gd name="T3" fmla="*/ 0 h 8"/>
                    <a:gd name="T4" fmla="*/ 0 w 13"/>
                    <a:gd name="T5" fmla="*/ 3 h 8"/>
                    <a:gd name="T6" fmla="*/ 3 w 13"/>
                    <a:gd name="T7" fmla="*/ 8 h 8"/>
                    <a:gd name="T8" fmla="*/ 13 w 13"/>
                    <a:gd name="T9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8">
                      <a:moveTo>
                        <a:pt x="13" y="5"/>
                      </a:moveTo>
                      <a:lnTo>
                        <a:pt x="10" y="0"/>
                      </a:lnTo>
                      <a:lnTo>
                        <a:pt x="0" y="3"/>
                      </a:lnTo>
                      <a:lnTo>
                        <a:pt x="3" y="8"/>
                      </a:lnTo>
                      <a:lnTo>
                        <a:pt x="13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4" name="Freeform 232"/>
                <p:cNvSpPr>
                  <a:spLocks/>
                </p:cNvSpPr>
                <p:nvPr/>
              </p:nvSpPr>
              <p:spPr bwMode="auto">
                <a:xfrm>
                  <a:off x="2861" y="3153"/>
                  <a:ext cx="16" cy="23"/>
                </a:xfrm>
                <a:custGeom>
                  <a:avLst/>
                  <a:gdLst>
                    <a:gd name="T0" fmla="*/ 16 w 16"/>
                    <a:gd name="T1" fmla="*/ 4 h 23"/>
                    <a:gd name="T2" fmla="*/ 10 w 16"/>
                    <a:gd name="T3" fmla="*/ 0 h 23"/>
                    <a:gd name="T4" fmla="*/ 0 w 16"/>
                    <a:gd name="T5" fmla="*/ 19 h 23"/>
                    <a:gd name="T6" fmla="*/ 6 w 16"/>
                    <a:gd name="T7" fmla="*/ 23 h 23"/>
                    <a:gd name="T8" fmla="*/ 16 w 16"/>
                    <a:gd name="T9" fmla="*/ 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3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0" y="19"/>
                      </a:lnTo>
                      <a:lnTo>
                        <a:pt x="6" y="23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5" name="Freeform 233"/>
                <p:cNvSpPr>
                  <a:spLocks/>
                </p:cNvSpPr>
                <p:nvPr/>
              </p:nvSpPr>
              <p:spPr bwMode="auto">
                <a:xfrm>
                  <a:off x="2871" y="3152"/>
                  <a:ext cx="6" cy="5"/>
                </a:xfrm>
                <a:custGeom>
                  <a:avLst/>
                  <a:gdLst>
                    <a:gd name="T0" fmla="*/ 1 w 6"/>
                    <a:gd name="T1" fmla="*/ 0 h 5"/>
                    <a:gd name="T2" fmla="*/ 0 w 6"/>
                    <a:gd name="T3" fmla="*/ 1 h 5"/>
                    <a:gd name="T4" fmla="*/ 6 w 6"/>
                    <a:gd name="T5" fmla="*/ 5 h 5"/>
                    <a:gd name="T6" fmla="*/ 4 w 6"/>
                    <a:gd name="T7" fmla="*/ 5 h 5"/>
                    <a:gd name="T8" fmla="*/ 1 w 6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1" y="0"/>
                      </a:moveTo>
                      <a:lnTo>
                        <a:pt x="0" y="1"/>
                      </a:lnTo>
                      <a:lnTo>
                        <a:pt x="6" y="5"/>
                      </a:lnTo>
                      <a:lnTo>
                        <a:pt x="4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6" name="Freeform 234"/>
                <p:cNvSpPr>
                  <a:spLocks/>
                </p:cNvSpPr>
                <p:nvPr/>
              </p:nvSpPr>
              <p:spPr bwMode="auto">
                <a:xfrm>
                  <a:off x="2861" y="3170"/>
                  <a:ext cx="20" cy="14"/>
                </a:xfrm>
                <a:custGeom>
                  <a:avLst/>
                  <a:gdLst>
                    <a:gd name="T0" fmla="*/ 4 w 20"/>
                    <a:gd name="T1" fmla="*/ 0 h 14"/>
                    <a:gd name="T2" fmla="*/ 0 w 20"/>
                    <a:gd name="T3" fmla="*/ 6 h 14"/>
                    <a:gd name="T4" fmla="*/ 16 w 20"/>
                    <a:gd name="T5" fmla="*/ 14 h 14"/>
                    <a:gd name="T6" fmla="*/ 20 w 20"/>
                    <a:gd name="T7" fmla="*/ 9 h 14"/>
                    <a:gd name="T8" fmla="*/ 4 w 20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14">
                      <a:moveTo>
                        <a:pt x="4" y="0"/>
                      </a:moveTo>
                      <a:lnTo>
                        <a:pt x="0" y="6"/>
                      </a:lnTo>
                      <a:lnTo>
                        <a:pt x="16" y="14"/>
                      </a:lnTo>
                      <a:lnTo>
                        <a:pt x="20" y="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7" name="Freeform 235"/>
                <p:cNvSpPr>
                  <a:spLocks/>
                </p:cNvSpPr>
                <p:nvPr/>
              </p:nvSpPr>
              <p:spPr bwMode="auto">
                <a:xfrm>
                  <a:off x="2860" y="3170"/>
                  <a:ext cx="7" cy="6"/>
                </a:xfrm>
                <a:custGeom>
                  <a:avLst/>
                  <a:gdLst>
                    <a:gd name="T0" fmla="*/ 1 w 7"/>
                    <a:gd name="T1" fmla="*/ 2 h 6"/>
                    <a:gd name="T2" fmla="*/ 0 w 7"/>
                    <a:gd name="T3" fmla="*/ 4 h 6"/>
                    <a:gd name="T4" fmla="*/ 1 w 7"/>
                    <a:gd name="T5" fmla="*/ 6 h 6"/>
                    <a:gd name="T6" fmla="*/ 5 w 7"/>
                    <a:gd name="T7" fmla="*/ 0 h 6"/>
                    <a:gd name="T8" fmla="*/ 7 w 7"/>
                    <a:gd name="T9" fmla="*/ 6 h 6"/>
                    <a:gd name="T10" fmla="*/ 1 w 7"/>
                    <a:gd name="T11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1" y="2"/>
                      </a:moveTo>
                      <a:lnTo>
                        <a:pt x="0" y="4"/>
                      </a:lnTo>
                      <a:lnTo>
                        <a:pt x="1" y="6"/>
                      </a:lnTo>
                      <a:lnTo>
                        <a:pt x="5" y="0"/>
                      </a:lnTo>
                      <a:lnTo>
                        <a:pt x="7" y="6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8" name="Freeform 236"/>
                <p:cNvSpPr>
                  <a:spLocks/>
                </p:cNvSpPr>
                <p:nvPr/>
              </p:nvSpPr>
              <p:spPr bwMode="auto">
                <a:xfrm>
                  <a:off x="2877" y="3150"/>
                  <a:ext cx="9" cy="33"/>
                </a:xfrm>
                <a:custGeom>
                  <a:avLst/>
                  <a:gdLst>
                    <a:gd name="T0" fmla="*/ 0 w 9"/>
                    <a:gd name="T1" fmla="*/ 30 h 33"/>
                    <a:gd name="T2" fmla="*/ 5 w 9"/>
                    <a:gd name="T3" fmla="*/ 33 h 33"/>
                    <a:gd name="T4" fmla="*/ 9 w 9"/>
                    <a:gd name="T5" fmla="*/ 3 h 33"/>
                    <a:gd name="T6" fmla="*/ 4 w 9"/>
                    <a:gd name="T7" fmla="*/ 0 h 33"/>
                    <a:gd name="T8" fmla="*/ 0 w 9"/>
                    <a:gd name="T9" fmla="*/ 3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33">
                      <a:moveTo>
                        <a:pt x="0" y="30"/>
                      </a:moveTo>
                      <a:lnTo>
                        <a:pt x="5" y="33"/>
                      </a:lnTo>
                      <a:lnTo>
                        <a:pt x="9" y="3"/>
                      </a:lnTo>
                      <a:lnTo>
                        <a:pt x="4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89" name="Freeform 237"/>
                <p:cNvSpPr>
                  <a:spLocks/>
                </p:cNvSpPr>
                <p:nvPr/>
              </p:nvSpPr>
              <p:spPr bwMode="auto">
                <a:xfrm>
                  <a:off x="2877" y="3179"/>
                  <a:ext cx="5" cy="8"/>
                </a:xfrm>
                <a:custGeom>
                  <a:avLst/>
                  <a:gdLst>
                    <a:gd name="T0" fmla="*/ 0 w 5"/>
                    <a:gd name="T1" fmla="*/ 5 h 8"/>
                    <a:gd name="T2" fmla="*/ 5 w 5"/>
                    <a:gd name="T3" fmla="*/ 8 h 8"/>
                    <a:gd name="T4" fmla="*/ 5 w 5"/>
                    <a:gd name="T5" fmla="*/ 4 h 8"/>
                    <a:gd name="T6" fmla="*/ 0 w 5"/>
                    <a:gd name="T7" fmla="*/ 1 h 8"/>
                    <a:gd name="T8" fmla="*/ 4 w 5"/>
                    <a:gd name="T9" fmla="*/ 0 h 8"/>
                    <a:gd name="T10" fmla="*/ 0 w 5"/>
                    <a:gd name="T11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0" y="5"/>
                      </a:moveTo>
                      <a:lnTo>
                        <a:pt x="5" y="8"/>
                      </a:lnTo>
                      <a:lnTo>
                        <a:pt x="5" y="4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0" name="Freeform 238"/>
                <p:cNvSpPr>
                  <a:spLocks/>
                </p:cNvSpPr>
                <p:nvPr/>
              </p:nvSpPr>
              <p:spPr bwMode="auto">
                <a:xfrm>
                  <a:off x="2881" y="3147"/>
                  <a:ext cx="7" cy="7"/>
                </a:xfrm>
                <a:custGeom>
                  <a:avLst/>
                  <a:gdLst>
                    <a:gd name="T0" fmla="*/ 5 w 7"/>
                    <a:gd name="T1" fmla="*/ 6 h 7"/>
                    <a:gd name="T2" fmla="*/ 7 w 7"/>
                    <a:gd name="T3" fmla="*/ 0 h 7"/>
                    <a:gd name="T4" fmla="*/ 1 w 7"/>
                    <a:gd name="T5" fmla="*/ 2 h 7"/>
                    <a:gd name="T6" fmla="*/ 4 w 7"/>
                    <a:gd name="T7" fmla="*/ 7 h 7"/>
                    <a:gd name="T8" fmla="*/ 0 w 7"/>
                    <a:gd name="T9" fmla="*/ 3 h 7"/>
                    <a:gd name="T10" fmla="*/ 5 w 7"/>
                    <a:gd name="T11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5" y="6"/>
                      </a:moveTo>
                      <a:lnTo>
                        <a:pt x="7" y="0"/>
                      </a:lnTo>
                      <a:lnTo>
                        <a:pt x="1" y="2"/>
                      </a:lnTo>
                      <a:lnTo>
                        <a:pt x="4" y="7"/>
                      </a:lnTo>
                      <a:lnTo>
                        <a:pt x="0" y="3"/>
                      </a:lnTo>
                      <a:lnTo>
                        <a:pt x="5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1" name="Freeform 239"/>
                <p:cNvSpPr>
                  <a:spLocks/>
                </p:cNvSpPr>
                <p:nvPr/>
              </p:nvSpPr>
              <p:spPr bwMode="auto">
                <a:xfrm>
                  <a:off x="2817" y="3324"/>
                  <a:ext cx="436" cy="496"/>
                </a:xfrm>
                <a:custGeom>
                  <a:avLst/>
                  <a:gdLst>
                    <a:gd name="T0" fmla="*/ 0 w 436"/>
                    <a:gd name="T1" fmla="*/ 39 h 496"/>
                    <a:gd name="T2" fmla="*/ 4 w 436"/>
                    <a:gd name="T3" fmla="*/ 86 h 496"/>
                    <a:gd name="T4" fmla="*/ 30 w 436"/>
                    <a:gd name="T5" fmla="*/ 164 h 496"/>
                    <a:gd name="T6" fmla="*/ 53 w 436"/>
                    <a:gd name="T7" fmla="*/ 198 h 496"/>
                    <a:gd name="T8" fmla="*/ 85 w 436"/>
                    <a:gd name="T9" fmla="*/ 230 h 496"/>
                    <a:gd name="T10" fmla="*/ 125 w 436"/>
                    <a:gd name="T11" fmla="*/ 254 h 496"/>
                    <a:gd name="T12" fmla="*/ 175 w 436"/>
                    <a:gd name="T13" fmla="*/ 267 h 496"/>
                    <a:gd name="T14" fmla="*/ 210 w 436"/>
                    <a:gd name="T15" fmla="*/ 265 h 496"/>
                    <a:gd name="T16" fmla="*/ 245 w 436"/>
                    <a:gd name="T17" fmla="*/ 258 h 496"/>
                    <a:gd name="T18" fmla="*/ 282 w 436"/>
                    <a:gd name="T19" fmla="*/ 231 h 496"/>
                    <a:gd name="T20" fmla="*/ 302 w 436"/>
                    <a:gd name="T21" fmla="*/ 204 h 496"/>
                    <a:gd name="T22" fmla="*/ 304 w 436"/>
                    <a:gd name="T23" fmla="*/ 187 h 496"/>
                    <a:gd name="T24" fmla="*/ 299 w 436"/>
                    <a:gd name="T25" fmla="*/ 150 h 496"/>
                    <a:gd name="T26" fmla="*/ 276 w 436"/>
                    <a:gd name="T27" fmla="*/ 133 h 496"/>
                    <a:gd name="T28" fmla="*/ 251 w 436"/>
                    <a:gd name="T29" fmla="*/ 136 h 496"/>
                    <a:gd name="T30" fmla="*/ 224 w 436"/>
                    <a:gd name="T31" fmla="*/ 158 h 496"/>
                    <a:gd name="T32" fmla="*/ 214 w 436"/>
                    <a:gd name="T33" fmla="*/ 188 h 496"/>
                    <a:gd name="T34" fmla="*/ 215 w 436"/>
                    <a:gd name="T35" fmla="*/ 224 h 496"/>
                    <a:gd name="T36" fmla="*/ 229 w 436"/>
                    <a:gd name="T37" fmla="*/ 254 h 496"/>
                    <a:gd name="T38" fmla="*/ 250 w 436"/>
                    <a:gd name="T39" fmla="*/ 274 h 496"/>
                    <a:gd name="T40" fmla="*/ 308 w 436"/>
                    <a:gd name="T41" fmla="*/ 301 h 496"/>
                    <a:gd name="T42" fmla="*/ 361 w 436"/>
                    <a:gd name="T43" fmla="*/ 318 h 496"/>
                    <a:gd name="T44" fmla="*/ 403 w 436"/>
                    <a:gd name="T45" fmla="*/ 335 h 496"/>
                    <a:gd name="T46" fmla="*/ 425 w 436"/>
                    <a:gd name="T47" fmla="*/ 366 h 496"/>
                    <a:gd name="T48" fmla="*/ 429 w 436"/>
                    <a:gd name="T49" fmla="*/ 401 h 496"/>
                    <a:gd name="T50" fmla="*/ 421 w 436"/>
                    <a:gd name="T51" fmla="*/ 441 h 496"/>
                    <a:gd name="T52" fmla="*/ 406 w 436"/>
                    <a:gd name="T53" fmla="*/ 465 h 496"/>
                    <a:gd name="T54" fmla="*/ 368 w 436"/>
                    <a:gd name="T55" fmla="*/ 490 h 496"/>
                    <a:gd name="T56" fmla="*/ 340 w 436"/>
                    <a:gd name="T57" fmla="*/ 496 h 496"/>
                    <a:gd name="T58" fmla="*/ 304 w 436"/>
                    <a:gd name="T59" fmla="*/ 489 h 496"/>
                    <a:gd name="T60" fmla="*/ 285 w 436"/>
                    <a:gd name="T61" fmla="*/ 473 h 496"/>
                    <a:gd name="T62" fmla="*/ 300 w 436"/>
                    <a:gd name="T63" fmla="*/ 478 h 496"/>
                    <a:gd name="T64" fmla="*/ 329 w 436"/>
                    <a:gd name="T65" fmla="*/ 490 h 496"/>
                    <a:gd name="T66" fmla="*/ 360 w 436"/>
                    <a:gd name="T67" fmla="*/ 490 h 496"/>
                    <a:gd name="T68" fmla="*/ 397 w 436"/>
                    <a:gd name="T69" fmla="*/ 473 h 496"/>
                    <a:gd name="T70" fmla="*/ 423 w 436"/>
                    <a:gd name="T71" fmla="*/ 445 h 496"/>
                    <a:gd name="T72" fmla="*/ 435 w 436"/>
                    <a:gd name="T73" fmla="*/ 396 h 496"/>
                    <a:gd name="T74" fmla="*/ 431 w 436"/>
                    <a:gd name="T75" fmla="*/ 362 h 496"/>
                    <a:gd name="T76" fmla="*/ 411 w 436"/>
                    <a:gd name="T77" fmla="*/ 334 h 496"/>
                    <a:gd name="T78" fmla="*/ 377 w 436"/>
                    <a:gd name="T79" fmla="*/ 318 h 496"/>
                    <a:gd name="T80" fmla="*/ 335 w 436"/>
                    <a:gd name="T81" fmla="*/ 302 h 496"/>
                    <a:gd name="T82" fmla="*/ 282 w 436"/>
                    <a:gd name="T83" fmla="*/ 285 h 496"/>
                    <a:gd name="T84" fmla="*/ 240 w 436"/>
                    <a:gd name="T85" fmla="*/ 257 h 496"/>
                    <a:gd name="T86" fmla="*/ 221 w 436"/>
                    <a:gd name="T87" fmla="*/ 220 h 496"/>
                    <a:gd name="T88" fmla="*/ 219 w 436"/>
                    <a:gd name="T89" fmla="*/ 184 h 496"/>
                    <a:gd name="T90" fmla="*/ 229 w 436"/>
                    <a:gd name="T91" fmla="*/ 154 h 496"/>
                    <a:gd name="T92" fmla="*/ 257 w 436"/>
                    <a:gd name="T93" fmla="*/ 131 h 496"/>
                    <a:gd name="T94" fmla="*/ 282 w 436"/>
                    <a:gd name="T95" fmla="*/ 128 h 496"/>
                    <a:gd name="T96" fmla="*/ 300 w 436"/>
                    <a:gd name="T97" fmla="*/ 140 h 496"/>
                    <a:gd name="T98" fmla="*/ 310 w 436"/>
                    <a:gd name="T99" fmla="*/ 165 h 496"/>
                    <a:gd name="T100" fmla="*/ 310 w 436"/>
                    <a:gd name="T101" fmla="*/ 191 h 496"/>
                    <a:gd name="T102" fmla="*/ 295 w 436"/>
                    <a:gd name="T103" fmla="*/ 221 h 496"/>
                    <a:gd name="T104" fmla="*/ 261 w 436"/>
                    <a:gd name="T105" fmla="*/ 248 h 496"/>
                    <a:gd name="T106" fmla="*/ 224 w 436"/>
                    <a:gd name="T107" fmla="*/ 260 h 496"/>
                    <a:gd name="T108" fmla="*/ 158 w 436"/>
                    <a:gd name="T109" fmla="*/ 260 h 496"/>
                    <a:gd name="T110" fmla="*/ 118 w 436"/>
                    <a:gd name="T111" fmla="*/ 244 h 496"/>
                    <a:gd name="T112" fmla="*/ 68 w 436"/>
                    <a:gd name="T113" fmla="*/ 205 h 496"/>
                    <a:gd name="T114" fmla="*/ 36 w 436"/>
                    <a:gd name="T115" fmla="*/ 160 h 496"/>
                    <a:gd name="T116" fmla="*/ 11 w 436"/>
                    <a:gd name="T117" fmla="*/ 90 h 496"/>
                    <a:gd name="T118" fmla="*/ 5 w 436"/>
                    <a:gd name="T119" fmla="*/ 34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36" h="496">
                      <a:moveTo>
                        <a:pt x="4" y="4"/>
                      </a:moveTo>
                      <a:lnTo>
                        <a:pt x="3" y="13"/>
                      </a:lnTo>
                      <a:lnTo>
                        <a:pt x="1" y="23"/>
                      </a:lnTo>
                      <a:lnTo>
                        <a:pt x="0" y="39"/>
                      </a:lnTo>
                      <a:lnTo>
                        <a:pt x="0" y="56"/>
                      </a:lnTo>
                      <a:lnTo>
                        <a:pt x="0" y="63"/>
                      </a:lnTo>
                      <a:lnTo>
                        <a:pt x="1" y="71"/>
                      </a:lnTo>
                      <a:lnTo>
                        <a:pt x="4" y="86"/>
                      </a:lnTo>
                      <a:lnTo>
                        <a:pt x="7" y="101"/>
                      </a:lnTo>
                      <a:lnTo>
                        <a:pt x="12" y="118"/>
                      </a:lnTo>
                      <a:lnTo>
                        <a:pt x="18" y="136"/>
                      </a:lnTo>
                      <a:lnTo>
                        <a:pt x="30" y="164"/>
                      </a:lnTo>
                      <a:lnTo>
                        <a:pt x="37" y="177"/>
                      </a:lnTo>
                      <a:lnTo>
                        <a:pt x="40" y="183"/>
                      </a:lnTo>
                      <a:lnTo>
                        <a:pt x="44" y="188"/>
                      </a:lnTo>
                      <a:lnTo>
                        <a:pt x="53" y="198"/>
                      </a:lnTo>
                      <a:lnTo>
                        <a:pt x="57" y="204"/>
                      </a:lnTo>
                      <a:lnTo>
                        <a:pt x="62" y="210"/>
                      </a:lnTo>
                      <a:lnTo>
                        <a:pt x="72" y="220"/>
                      </a:lnTo>
                      <a:lnTo>
                        <a:pt x="85" y="230"/>
                      </a:lnTo>
                      <a:lnTo>
                        <a:pt x="98" y="240"/>
                      </a:lnTo>
                      <a:lnTo>
                        <a:pt x="112" y="248"/>
                      </a:lnTo>
                      <a:lnTo>
                        <a:pt x="119" y="251"/>
                      </a:lnTo>
                      <a:lnTo>
                        <a:pt x="125" y="254"/>
                      </a:lnTo>
                      <a:lnTo>
                        <a:pt x="139" y="260"/>
                      </a:lnTo>
                      <a:lnTo>
                        <a:pt x="153" y="264"/>
                      </a:lnTo>
                      <a:lnTo>
                        <a:pt x="167" y="267"/>
                      </a:lnTo>
                      <a:lnTo>
                        <a:pt x="175" y="267"/>
                      </a:lnTo>
                      <a:lnTo>
                        <a:pt x="182" y="267"/>
                      </a:lnTo>
                      <a:lnTo>
                        <a:pt x="190" y="267"/>
                      </a:lnTo>
                      <a:lnTo>
                        <a:pt x="199" y="267"/>
                      </a:lnTo>
                      <a:lnTo>
                        <a:pt x="210" y="265"/>
                      </a:lnTo>
                      <a:lnTo>
                        <a:pt x="218" y="264"/>
                      </a:lnTo>
                      <a:lnTo>
                        <a:pt x="228" y="262"/>
                      </a:lnTo>
                      <a:lnTo>
                        <a:pt x="236" y="261"/>
                      </a:lnTo>
                      <a:lnTo>
                        <a:pt x="245" y="258"/>
                      </a:lnTo>
                      <a:lnTo>
                        <a:pt x="253" y="254"/>
                      </a:lnTo>
                      <a:lnTo>
                        <a:pt x="260" y="250"/>
                      </a:lnTo>
                      <a:lnTo>
                        <a:pt x="268" y="244"/>
                      </a:lnTo>
                      <a:lnTo>
                        <a:pt x="282" y="231"/>
                      </a:lnTo>
                      <a:lnTo>
                        <a:pt x="289" y="225"/>
                      </a:lnTo>
                      <a:lnTo>
                        <a:pt x="295" y="218"/>
                      </a:lnTo>
                      <a:lnTo>
                        <a:pt x="299" y="212"/>
                      </a:lnTo>
                      <a:lnTo>
                        <a:pt x="302" y="204"/>
                      </a:lnTo>
                      <a:lnTo>
                        <a:pt x="303" y="200"/>
                      </a:lnTo>
                      <a:lnTo>
                        <a:pt x="304" y="195"/>
                      </a:lnTo>
                      <a:lnTo>
                        <a:pt x="304" y="191"/>
                      </a:lnTo>
                      <a:lnTo>
                        <a:pt x="304" y="187"/>
                      </a:lnTo>
                      <a:lnTo>
                        <a:pt x="304" y="170"/>
                      </a:lnTo>
                      <a:lnTo>
                        <a:pt x="303" y="163"/>
                      </a:lnTo>
                      <a:lnTo>
                        <a:pt x="302" y="155"/>
                      </a:lnTo>
                      <a:lnTo>
                        <a:pt x="299" y="150"/>
                      </a:lnTo>
                      <a:lnTo>
                        <a:pt x="295" y="144"/>
                      </a:lnTo>
                      <a:lnTo>
                        <a:pt x="289" y="138"/>
                      </a:lnTo>
                      <a:lnTo>
                        <a:pt x="282" y="136"/>
                      </a:lnTo>
                      <a:lnTo>
                        <a:pt x="276" y="133"/>
                      </a:lnTo>
                      <a:lnTo>
                        <a:pt x="271" y="133"/>
                      </a:lnTo>
                      <a:lnTo>
                        <a:pt x="267" y="131"/>
                      </a:lnTo>
                      <a:lnTo>
                        <a:pt x="261" y="133"/>
                      </a:lnTo>
                      <a:lnTo>
                        <a:pt x="251" y="136"/>
                      </a:lnTo>
                      <a:lnTo>
                        <a:pt x="240" y="141"/>
                      </a:lnTo>
                      <a:lnTo>
                        <a:pt x="233" y="146"/>
                      </a:lnTo>
                      <a:lnTo>
                        <a:pt x="228" y="151"/>
                      </a:lnTo>
                      <a:lnTo>
                        <a:pt x="224" y="158"/>
                      </a:lnTo>
                      <a:lnTo>
                        <a:pt x="219" y="164"/>
                      </a:lnTo>
                      <a:lnTo>
                        <a:pt x="217" y="173"/>
                      </a:lnTo>
                      <a:lnTo>
                        <a:pt x="215" y="180"/>
                      </a:lnTo>
                      <a:lnTo>
                        <a:pt x="214" y="188"/>
                      </a:lnTo>
                      <a:lnTo>
                        <a:pt x="213" y="198"/>
                      </a:lnTo>
                      <a:lnTo>
                        <a:pt x="213" y="207"/>
                      </a:lnTo>
                      <a:lnTo>
                        <a:pt x="214" y="215"/>
                      </a:lnTo>
                      <a:lnTo>
                        <a:pt x="215" y="224"/>
                      </a:lnTo>
                      <a:lnTo>
                        <a:pt x="217" y="231"/>
                      </a:lnTo>
                      <a:lnTo>
                        <a:pt x="221" y="240"/>
                      </a:lnTo>
                      <a:lnTo>
                        <a:pt x="224" y="247"/>
                      </a:lnTo>
                      <a:lnTo>
                        <a:pt x="229" y="254"/>
                      </a:lnTo>
                      <a:lnTo>
                        <a:pt x="235" y="261"/>
                      </a:lnTo>
                      <a:lnTo>
                        <a:pt x="239" y="264"/>
                      </a:lnTo>
                      <a:lnTo>
                        <a:pt x="242" y="268"/>
                      </a:lnTo>
                      <a:lnTo>
                        <a:pt x="250" y="274"/>
                      </a:lnTo>
                      <a:lnTo>
                        <a:pt x="265" y="284"/>
                      </a:lnTo>
                      <a:lnTo>
                        <a:pt x="276" y="289"/>
                      </a:lnTo>
                      <a:lnTo>
                        <a:pt x="288" y="294"/>
                      </a:lnTo>
                      <a:lnTo>
                        <a:pt x="308" y="301"/>
                      </a:lnTo>
                      <a:lnTo>
                        <a:pt x="329" y="307"/>
                      </a:lnTo>
                      <a:lnTo>
                        <a:pt x="340" y="309"/>
                      </a:lnTo>
                      <a:lnTo>
                        <a:pt x="352" y="315"/>
                      </a:lnTo>
                      <a:lnTo>
                        <a:pt x="361" y="318"/>
                      </a:lnTo>
                      <a:lnTo>
                        <a:pt x="371" y="322"/>
                      </a:lnTo>
                      <a:lnTo>
                        <a:pt x="388" y="328"/>
                      </a:lnTo>
                      <a:lnTo>
                        <a:pt x="395" y="331"/>
                      </a:lnTo>
                      <a:lnTo>
                        <a:pt x="403" y="335"/>
                      </a:lnTo>
                      <a:lnTo>
                        <a:pt x="410" y="341"/>
                      </a:lnTo>
                      <a:lnTo>
                        <a:pt x="416" y="349"/>
                      </a:lnTo>
                      <a:lnTo>
                        <a:pt x="421" y="358"/>
                      </a:lnTo>
                      <a:lnTo>
                        <a:pt x="425" y="366"/>
                      </a:lnTo>
                      <a:lnTo>
                        <a:pt x="428" y="375"/>
                      </a:lnTo>
                      <a:lnTo>
                        <a:pt x="429" y="384"/>
                      </a:lnTo>
                      <a:lnTo>
                        <a:pt x="431" y="392"/>
                      </a:lnTo>
                      <a:lnTo>
                        <a:pt x="429" y="401"/>
                      </a:lnTo>
                      <a:lnTo>
                        <a:pt x="429" y="411"/>
                      </a:lnTo>
                      <a:lnTo>
                        <a:pt x="427" y="421"/>
                      </a:lnTo>
                      <a:lnTo>
                        <a:pt x="424" y="431"/>
                      </a:lnTo>
                      <a:lnTo>
                        <a:pt x="421" y="441"/>
                      </a:lnTo>
                      <a:lnTo>
                        <a:pt x="418" y="445"/>
                      </a:lnTo>
                      <a:lnTo>
                        <a:pt x="417" y="449"/>
                      </a:lnTo>
                      <a:lnTo>
                        <a:pt x="411" y="458"/>
                      </a:lnTo>
                      <a:lnTo>
                        <a:pt x="406" y="465"/>
                      </a:lnTo>
                      <a:lnTo>
                        <a:pt x="399" y="470"/>
                      </a:lnTo>
                      <a:lnTo>
                        <a:pt x="392" y="478"/>
                      </a:lnTo>
                      <a:lnTo>
                        <a:pt x="382" y="483"/>
                      </a:lnTo>
                      <a:lnTo>
                        <a:pt x="368" y="490"/>
                      </a:lnTo>
                      <a:lnTo>
                        <a:pt x="361" y="493"/>
                      </a:lnTo>
                      <a:lnTo>
                        <a:pt x="354" y="495"/>
                      </a:lnTo>
                      <a:lnTo>
                        <a:pt x="347" y="496"/>
                      </a:lnTo>
                      <a:lnTo>
                        <a:pt x="340" y="496"/>
                      </a:lnTo>
                      <a:lnTo>
                        <a:pt x="332" y="496"/>
                      </a:lnTo>
                      <a:lnTo>
                        <a:pt x="324" y="495"/>
                      </a:lnTo>
                      <a:lnTo>
                        <a:pt x="311" y="490"/>
                      </a:lnTo>
                      <a:lnTo>
                        <a:pt x="304" y="489"/>
                      </a:lnTo>
                      <a:lnTo>
                        <a:pt x="300" y="486"/>
                      </a:lnTo>
                      <a:lnTo>
                        <a:pt x="295" y="482"/>
                      </a:lnTo>
                      <a:lnTo>
                        <a:pt x="289" y="479"/>
                      </a:lnTo>
                      <a:lnTo>
                        <a:pt x="285" y="473"/>
                      </a:lnTo>
                      <a:lnTo>
                        <a:pt x="279" y="469"/>
                      </a:lnTo>
                      <a:lnTo>
                        <a:pt x="285" y="465"/>
                      </a:lnTo>
                      <a:lnTo>
                        <a:pt x="295" y="475"/>
                      </a:lnTo>
                      <a:lnTo>
                        <a:pt x="300" y="478"/>
                      </a:lnTo>
                      <a:lnTo>
                        <a:pt x="306" y="482"/>
                      </a:lnTo>
                      <a:lnTo>
                        <a:pt x="310" y="485"/>
                      </a:lnTo>
                      <a:lnTo>
                        <a:pt x="317" y="486"/>
                      </a:lnTo>
                      <a:lnTo>
                        <a:pt x="329" y="490"/>
                      </a:lnTo>
                      <a:lnTo>
                        <a:pt x="338" y="492"/>
                      </a:lnTo>
                      <a:lnTo>
                        <a:pt x="346" y="492"/>
                      </a:lnTo>
                      <a:lnTo>
                        <a:pt x="353" y="492"/>
                      </a:lnTo>
                      <a:lnTo>
                        <a:pt x="360" y="490"/>
                      </a:lnTo>
                      <a:lnTo>
                        <a:pt x="374" y="486"/>
                      </a:lnTo>
                      <a:lnTo>
                        <a:pt x="381" y="483"/>
                      </a:lnTo>
                      <a:lnTo>
                        <a:pt x="388" y="479"/>
                      </a:lnTo>
                      <a:lnTo>
                        <a:pt x="397" y="473"/>
                      </a:lnTo>
                      <a:lnTo>
                        <a:pt x="404" y="466"/>
                      </a:lnTo>
                      <a:lnTo>
                        <a:pt x="411" y="461"/>
                      </a:lnTo>
                      <a:lnTo>
                        <a:pt x="417" y="453"/>
                      </a:lnTo>
                      <a:lnTo>
                        <a:pt x="423" y="445"/>
                      </a:lnTo>
                      <a:lnTo>
                        <a:pt x="427" y="436"/>
                      </a:lnTo>
                      <a:lnTo>
                        <a:pt x="429" y="426"/>
                      </a:lnTo>
                      <a:lnTo>
                        <a:pt x="432" y="416"/>
                      </a:lnTo>
                      <a:lnTo>
                        <a:pt x="435" y="396"/>
                      </a:lnTo>
                      <a:lnTo>
                        <a:pt x="436" y="388"/>
                      </a:lnTo>
                      <a:lnTo>
                        <a:pt x="435" y="379"/>
                      </a:lnTo>
                      <a:lnTo>
                        <a:pt x="434" y="371"/>
                      </a:lnTo>
                      <a:lnTo>
                        <a:pt x="431" y="362"/>
                      </a:lnTo>
                      <a:lnTo>
                        <a:pt x="427" y="354"/>
                      </a:lnTo>
                      <a:lnTo>
                        <a:pt x="421" y="345"/>
                      </a:lnTo>
                      <a:lnTo>
                        <a:pt x="416" y="337"/>
                      </a:lnTo>
                      <a:lnTo>
                        <a:pt x="411" y="334"/>
                      </a:lnTo>
                      <a:lnTo>
                        <a:pt x="409" y="331"/>
                      </a:lnTo>
                      <a:lnTo>
                        <a:pt x="400" y="327"/>
                      </a:lnTo>
                      <a:lnTo>
                        <a:pt x="393" y="324"/>
                      </a:lnTo>
                      <a:lnTo>
                        <a:pt x="377" y="318"/>
                      </a:lnTo>
                      <a:lnTo>
                        <a:pt x="367" y="314"/>
                      </a:lnTo>
                      <a:lnTo>
                        <a:pt x="357" y="311"/>
                      </a:lnTo>
                      <a:lnTo>
                        <a:pt x="346" y="305"/>
                      </a:lnTo>
                      <a:lnTo>
                        <a:pt x="335" y="302"/>
                      </a:lnTo>
                      <a:lnTo>
                        <a:pt x="314" y="297"/>
                      </a:lnTo>
                      <a:lnTo>
                        <a:pt x="303" y="294"/>
                      </a:lnTo>
                      <a:lnTo>
                        <a:pt x="293" y="289"/>
                      </a:lnTo>
                      <a:lnTo>
                        <a:pt x="282" y="285"/>
                      </a:lnTo>
                      <a:lnTo>
                        <a:pt x="271" y="279"/>
                      </a:lnTo>
                      <a:lnTo>
                        <a:pt x="256" y="270"/>
                      </a:lnTo>
                      <a:lnTo>
                        <a:pt x="247" y="264"/>
                      </a:lnTo>
                      <a:lnTo>
                        <a:pt x="240" y="257"/>
                      </a:lnTo>
                      <a:lnTo>
                        <a:pt x="229" y="242"/>
                      </a:lnTo>
                      <a:lnTo>
                        <a:pt x="226" y="235"/>
                      </a:lnTo>
                      <a:lnTo>
                        <a:pt x="222" y="227"/>
                      </a:lnTo>
                      <a:lnTo>
                        <a:pt x="221" y="220"/>
                      </a:lnTo>
                      <a:lnTo>
                        <a:pt x="219" y="211"/>
                      </a:lnTo>
                      <a:lnTo>
                        <a:pt x="218" y="203"/>
                      </a:lnTo>
                      <a:lnTo>
                        <a:pt x="218" y="194"/>
                      </a:lnTo>
                      <a:lnTo>
                        <a:pt x="219" y="184"/>
                      </a:lnTo>
                      <a:lnTo>
                        <a:pt x="221" y="175"/>
                      </a:lnTo>
                      <a:lnTo>
                        <a:pt x="222" y="168"/>
                      </a:lnTo>
                      <a:lnTo>
                        <a:pt x="225" y="160"/>
                      </a:lnTo>
                      <a:lnTo>
                        <a:pt x="229" y="154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46" y="137"/>
                      </a:lnTo>
                      <a:lnTo>
                        <a:pt x="257" y="131"/>
                      </a:lnTo>
                      <a:lnTo>
                        <a:pt x="267" y="128"/>
                      </a:lnTo>
                      <a:lnTo>
                        <a:pt x="272" y="127"/>
                      </a:lnTo>
                      <a:lnTo>
                        <a:pt x="276" y="128"/>
                      </a:lnTo>
                      <a:lnTo>
                        <a:pt x="282" y="128"/>
                      </a:lnTo>
                      <a:lnTo>
                        <a:pt x="288" y="131"/>
                      </a:lnTo>
                      <a:lnTo>
                        <a:pt x="295" y="134"/>
                      </a:lnTo>
                      <a:lnTo>
                        <a:pt x="297" y="137"/>
                      </a:lnTo>
                      <a:lnTo>
                        <a:pt x="300" y="140"/>
                      </a:lnTo>
                      <a:lnTo>
                        <a:pt x="304" y="146"/>
                      </a:lnTo>
                      <a:lnTo>
                        <a:pt x="307" y="151"/>
                      </a:lnTo>
                      <a:lnTo>
                        <a:pt x="308" y="158"/>
                      </a:lnTo>
                      <a:lnTo>
                        <a:pt x="310" y="165"/>
                      </a:lnTo>
                      <a:lnTo>
                        <a:pt x="310" y="174"/>
                      </a:lnTo>
                      <a:lnTo>
                        <a:pt x="310" y="183"/>
                      </a:lnTo>
                      <a:lnTo>
                        <a:pt x="310" y="187"/>
                      </a:lnTo>
                      <a:lnTo>
                        <a:pt x="310" y="191"/>
                      </a:lnTo>
                      <a:lnTo>
                        <a:pt x="307" y="200"/>
                      </a:lnTo>
                      <a:lnTo>
                        <a:pt x="304" y="208"/>
                      </a:lnTo>
                      <a:lnTo>
                        <a:pt x="300" y="214"/>
                      </a:lnTo>
                      <a:lnTo>
                        <a:pt x="295" y="221"/>
                      </a:lnTo>
                      <a:lnTo>
                        <a:pt x="288" y="227"/>
                      </a:lnTo>
                      <a:lnTo>
                        <a:pt x="274" y="240"/>
                      </a:lnTo>
                      <a:lnTo>
                        <a:pt x="265" y="245"/>
                      </a:lnTo>
                      <a:lnTo>
                        <a:pt x="261" y="248"/>
                      </a:lnTo>
                      <a:lnTo>
                        <a:pt x="258" y="250"/>
                      </a:lnTo>
                      <a:lnTo>
                        <a:pt x="250" y="254"/>
                      </a:lnTo>
                      <a:lnTo>
                        <a:pt x="242" y="257"/>
                      </a:lnTo>
                      <a:lnTo>
                        <a:pt x="224" y="260"/>
                      </a:lnTo>
                      <a:lnTo>
                        <a:pt x="204" y="262"/>
                      </a:lnTo>
                      <a:lnTo>
                        <a:pt x="187" y="262"/>
                      </a:lnTo>
                      <a:lnTo>
                        <a:pt x="172" y="262"/>
                      </a:lnTo>
                      <a:lnTo>
                        <a:pt x="158" y="260"/>
                      </a:lnTo>
                      <a:lnTo>
                        <a:pt x="144" y="255"/>
                      </a:lnTo>
                      <a:lnTo>
                        <a:pt x="137" y="252"/>
                      </a:lnTo>
                      <a:lnTo>
                        <a:pt x="130" y="250"/>
                      </a:lnTo>
                      <a:lnTo>
                        <a:pt x="118" y="244"/>
                      </a:lnTo>
                      <a:lnTo>
                        <a:pt x="104" y="235"/>
                      </a:lnTo>
                      <a:lnTo>
                        <a:pt x="90" y="225"/>
                      </a:lnTo>
                      <a:lnTo>
                        <a:pt x="78" y="215"/>
                      </a:lnTo>
                      <a:lnTo>
                        <a:pt x="68" y="205"/>
                      </a:lnTo>
                      <a:lnTo>
                        <a:pt x="58" y="194"/>
                      </a:lnTo>
                      <a:lnTo>
                        <a:pt x="50" y="184"/>
                      </a:lnTo>
                      <a:lnTo>
                        <a:pt x="43" y="173"/>
                      </a:lnTo>
                      <a:lnTo>
                        <a:pt x="36" y="160"/>
                      </a:lnTo>
                      <a:lnTo>
                        <a:pt x="23" y="131"/>
                      </a:lnTo>
                      <a:lnTo>
                        <a:pt x="18" y="114"/>
                      </a:lnTo>
                      <a:lnTo>
                        <a:pt x="12" y="97"/>
                      </a:lnTo>
                      <a:lnTo>
                        <a:pt x="11" y="90"/>
                      </a:lnTo>
                      <a:lnTo>
                        <a:pt x="9" y="81"/>
                      </a:lnTo>
                      <a:lnTo>
                        <a:pt x="7" y="67"/>
                      </a:lnTo>
                      <a:lnTo>
                        <a:pt x="5" y="51"/>
                      </a:lnTo>
                      <a:lnTo>
                        <a:pt x="5" y="34"/>
                      </a:lnTo>
                      <a:lnTo>
                        <a:pt x="7" y="19"/>
                      </a:lnTo>
                      <a:lnTo>
                        <a:pt x="9" y="0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2" name="Freeform 240"/>
                <p:cNvSpPr>
                  <a:spLocks/>
                </p:cNvSpPr>
                <p:nvPr/>
              </p:nvSpPr>
              <p:spPr bwMode="auto">
                <a:xfrm>
                  <a:off x="2814" y="3327"/>
                  <a:ext cx="24" cy="133"/>
                </a:xfrm>
                <a:custGeom>
                  <a:avLst/>
                  <a:gdLst>
                    <a:gd name="T0" fmla="*/ 10 w 24"/>
                    <a:gd name="T1" fmla="*/ 1 h 133"/>
                    <a:gd name="T2" fmla="*/ 8 w 24"/>
                    <a:gd name="T3" fmla="*/ 11 h 133"/>
                    <a:gd name="T4" fmla="*/ 7 w 24"/>
                    <a:gd name="T5" fmla="*/ 20 h 133"/>
                    <a:gd name="T6" fmla="*/ 6 w 24"/>
                    <a:gd name="T7" fmla="*/ 36 h 133"/>
                    <a:gd name="T8" fmla="*/ 6 w 24"/>
                    <a:gd name="T9" fmla="*/ 53 h 133"/>
                    <a:gd name="T10" fmla="*/ 6 w 24"/>
                    <a:gd name="T11" fmla="*/ 60 h 133"/>
                    <a:gd name="T12" fmla="*/ 7 w 24"/>
                    <a:gd name="T13" fmla="*/ 67 h 133"/>
                    <a:gd name="T14" fmla="*/ 10 w 24"/>
                    <a:gd name="T15" fmla="*/ 83 h 133"/>
                    <a:gd name="T16" fmla="*/ 12 w 24"/>
                    <a:gd name="T17" fmla="*/ 98 h 133"/>
                    <a:gd name="T18" fmla="*/ 18 w 24"/>
                    <a:gd name="T19" fmla="*/ 114 h 133"/>
                    <a:gd name="T20" fmla="*/ 24 w 24"/>
                    <a:gd name="T21" fmla="*/ 131 h 133"/>
                    <a:gd name="T22" fmla="*/ 18 w 24"/>
                    <a:gd name="T23" fmla="*/ 133 h 133"/>
                    <a:gd name="T24" fmla="*/ 12 w 24"/>
                    <a:gd name="T25" fmla="*/ 115 h 133"/>
                    <a:gd name="T26" fmla="*/ 7 w 24"/>
                    <a:gd name="T27" fmla="*/ 100 h 133"/>
                    <a:gd name="T28" fmla="*/ 3 w 24"/>
                    <a:gd name="T29" fmla="*/ 84 h 133"/>
                    <a:gd name="T30" fmla="*/ 1 w 24"/>
                    <a:gd name="T31" fmla="*/ 68 h 133"/>
                    <a:gd name="T32" fmla="*/ 0 w 24"/>
                    <a:gd name="T33" fmla="*/ 60 h 133"/>
                    <a:gd name="T34" fmla="*/ 0 w 24"/>
                    <a:gd name="T35" fmla="*/ 53 h 133"/>
                    <a:gd name="T36" fmla="*/ 0 w 24"/>
                    <a:gd name="T37" fmla="*/ 36 h 133"/>
                    <a:gd name="T38" fmla="*/ 1 w 24"/>
                    <a:gd name="T39" fmla="*/ 18 h 133"/>
                    <a:gd name="T40" fmla="*/ 3 w 24"/>
                    <a:gd name="T41" fmla="*/ 10 h 133"/>
                    <a:gd name="T42" fmla="*/ 4 w 24"/>
                    <a:gd name="T43" fmla="*/ 0 h 133"/>
                    <a:gd name="T44" fmla="*/ 10 w 24"/>
                    <a:gd name="T45" fmla="*/ 1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133">
                      <a:moveTo>
                        <a:pt x="10" y="1"/>
                      </a:moveTo>
                      <a:lnTo>
                        <a:pt x="8" y="11"/>
                      </a:lnTo>
                      <a:lnTo>
                        <a:pt x="7" y="20"/>
                      </a:lnTo>
                      <a:lnTo>
                        <a:pt x="6" y="36"/>
                      </a:lnTo>
                      <a:lnTo>
                        <a:pt x="6" y="53"/>
                      </a:lnTo>
                      <a:lnTo>
                        <a:pt x="6" y="60"/>
                      </a:lnTo>
                      <a:lnTo>
                        <a:pt x="7" y="67"/>
                      </a:lnTo>
                      <a:lnTo>
                        <a:pt x="10" y="83"/>
                      </a:lnTo>
                      <a:lnTo>
                        <a:pt x="12" y="98"/>
                      </a:lnTo>
                      <a:lnTo>
                        <a:pt x="18" y="114"/>
                      </a:lnTo>
                      <a:lnTo>
                        <a:pt x="24" y="131"/>
                      </a:lnTo>
                      <a:lnTo>
                        <a:pt x="18" y="133"/>
                      </a:lnTo>
                      <a:lnTo>
                        <a:pt x="12" y="115"/>
                      </a:lnTo>
                      <a:lnTo>
                        <a:pt x="7" y="100"/>
                      </a:lnTo>
                      <a:lnTo>
                        <a:pt x="3" y="84"/>
                      </a:lnTo>
                      <a:lnTo>
                        <a:pt x="1" y="68"/>
                      </a:lnTo>
                      <a:lnTo>
                        <a:pt x="0" y="60"/>
                      </a:lnTo>
                      <a:lnTo>
                        <a:pt x="0" y="53"/>
                      </a:lnTo>
                      <a:lnTo>
                        <a:pt x="0" y="36"/>
                      </a:lnTo>
                      <a:lnTo>
                        <a:pt x="1" y="18"/>
                      </a:lnTo>
                      <a:lnTo>
                        <a:pt x="3" y="10"/>
                      </a:lnTo>
                      <a:lnTo>
                        <a:pt x="4" y="0"/>
                      </a:lnTo>
                      <a:lnTo>
                        <a:pt x="1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3" name="Freeform 241"/>
                <p:cNvSpPr>
                  <a:spLocks/>
                </p:cNvSpPr>
                <p:nvPr/>
              </p:nvSpPr>
              <p:spPr bwMode="auto">
                <a:xfrm>
                  <a:off x="2832" y="3458"/>
                  <a:ext cx="72" cy="97"/>
                </a:xfrm>
                <a:custGeom>
                  <a:avLst/>
                  <a:gdLst>
                    <a:gd name="T0" fmla="*/ 6 w 72"/>
                    <a:gd name="T1" fmla="*/ 0 h 97"/>
                    <a:gd name="T2" fmla="*/ 18 w 72"/>
                    <a:gd name="T3" fmla="*/ 29 h 97"/>
                    <a:gd name="T4" fmla="*/ 25 w 72"/>
                    <a:gd name="T5" fmla="*/ 41 h 97"/>
                    <a:gd name="T6" fmla="*/ 28 w 72"/>
                    <a:gd name="T7" fmla="*/ 46 h 97"/>
                    <a:gd name="T8" fmla="*/ 32 w 72"/>
                    <a:gd name="T9" fmla="*/ 51 h 97"/>
                    <a:gd name="T10" fmla="*/ 39 w 72"/>
                    <a:gd name="T11" fmla="*/ 63 h 97"/>
                    <a:gd name="T12" fmla="*/ 45 w 72"/>
                    <a:gd name="T13" fmla="*/ 69 h 97"/>
                    <a:gd name="T14" fmla="*/ 49 w 72"/>
                    <a:gd name="T15" fmla="*/ 73 h 97"/>
                    <a:gd name="T16" fmla="*/ 60 w 72"/>
                    <a:gd name="T17" fmla="*/ 83 h 97"/>
                    <a:gd name="T18" fmla="*/ 72 w 72"/>
                    <a:gd name="T19" fmla="*/ 93 h 97"/>
                    <a:gd name="T20" fmla="*/ 68 w 72"/>
                    <a:gd name="T21" fmla="*/ 97 h 97"/>
                    <a:gd name="T22" fmla="*/ 56 w 72"/>
                    <a:gd name="T23" fmla="*/ 87 h 97"/>
                    <a:gd name="T24" fmla="*/ 45 w 72"/>
                    <a:gd name="T25" fmla="*/ 77 h 97"/>
                    <a:gd name="T26" fmla="*/ 40 w 72"/>
                    <a:gd name="T27" fmla="*/ 73 h 97"/>
                    <a:gd name="T28" fmla="*/ 35 w 72"/>
                    <a:gd name="T29" fmla="*/ 67 h 97"/>
                    <a:gd name="T30" fmla="*/ 26 w 72"/>
                    <a:gd name="T31" fmla="*/ 56 h 97"/>
                    <a:gd name="T32" fmla="*/ 24 w 72"/>
                    <a:gd name="T33" fmla="*/ 50 h 97"/>
                    <a:gd name="T34" fmla="*/ 20 w 72"/>
                    <a:gd name="T35" fmla="*/ 44 h 97"/>
                    <a:gd name="T36" fmla="*/ 13 w 72"/>
                    <a:gd name="T37" fmla="*/ 31 h 97"/>
                    <a:gd name="T38" fmla="*/ 0 w 72"/>
                    <a:gd name="T39" fmla="*/ 2 h 97"/>
                    <a:gd name="T40" fmla="*/ 6 w 72"/>
                    <a:gd name="T41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97">
                      <a:moveTo>
                        <a:pt x="6" y="0"/>
                      </a:moveTo>
                      <a:lnTo>
                        <a:pt x="18" y="29"/>
                      </a:lnTo>
                      <a:lnTo>
                        <a:pt x="25" y="41"/>
                      </a:lnTo>
                      <a:lnTo>
                        <a:pt x="28" y="46"/>
                      </a:lnTo>
                      <a:lnTo>
                        <a:pt x="32" y="51"/>
                      </a:lnTo>
                      <a:lnTo>
                        <a:pt x="39" y="63"/>
                      </a:lnTo>
                      <a:lnTo>
                        <a:pt x="45" y="69"/>
                      </a:lnTo>
                      <a:lnTo>
                        <a:pt x="49" y="73"/>
                      </a:lnTo>
                      <a:lnTo>
                        <a:pt x="60" y="83"/>
                      </a:lnTo>
                      <a:lnTo>
                        <a:pt x="72" y="93"/>
                      </a:lnTo>
                      <a:lnTo>
                        <a:pt x="68" y="97"/>
                      </a:lnTo>
                      <a:lnTo>
                        <a:pt x="56" y="87"/>
                      </a:lnTo>
                      <a:lnTo>
                        <a:pt x="45" y="77"/>
                      </a:lnTo>
                      <a:lnTo>
                        <a:pt x="40" y="73"/>
                      </a:lnTo>
                      <a:lnTo>
                        <a:pt x="35" y="67"/>
                      </a:lnTo>
                      <a:lnTo>
                        <a:pt x="26" y="56"/>
                      </a:lnTo>
                      <a:lnTo>
                        <a:pt x="24" y="50"/>
                      </a:lnTo>
                      <a:lnTo>
                        <a:pt x="20" y="44"/>
                      </a:lnTo>
                      <a:lnTo>
                        <a:pt x="13" y="31"/>
                      </a:lnTo>
                      <a:lnTo>
                        <a:pt x="0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4" name="Freeform 242"/>
                <p:cNvSpPr>
                  <a:spLocks/>
                </p:cNvSpPr>
                <p:nvPr/>
              </p:nvSpPr>
              <p:spPr bwMode="auto">
                <a:xfrm>
                  <a:off x="2832" y="3458"/>
                  <a:ext cx="6" cy="2"/>
                </a:xfrm>
                <a:custGeom>
                  <a:avLst/>
                  <a:gdLst>
                    <a:gd name="T0" fmla="*/ 0 w 6"/>
                    <a:gd name="T1" fmla="*/ 2 h 2"/>
                    <a:gd name="T2" fmla="*/ 6 w 6"/>
                    <a:gd name="T3" fmla="*/ 0 h 2"/>
                    <a:gd name="T4" fmla="*/ 0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0" y="2"/>
                      </a:moveTo>
                      <a:lnTo>
                        <a:pt x="6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5" name="Freeform 243"/>
                <p:cNvSpPr>
                  <a:spLocks/>
                </p:cNvSpPr>
                <p:nvPr/>
              </p:nvSpPr>
              <p:spPr bwMode="auto">
                <a:xfrm>
                  <a:off x="2900" y="3551"/>
                  <a:ext cx="116" cy="43"/>
                </a:xfrm>
                <a:custGeom>
                  <a:avLst/>
                  <a:gdLst>
                    <a:gd name="T0" fmla="*/ 4 w 116"/>
                    <a:gd name="T1" fmla="*/ 0 h 43"/>
                    <a:gd name="T2" fmla="*/ 17 w 116"/>
                    <a:gd name="T3" fmla="*/ 10 h 43"/>
                    <a:gd name="T4" fmla="*/ 31 w 116"/>
                    <a:gd name="T5" fmla="*/ 18 h 43"/>
                    <a:gd name="T6" fmla="*/ 38 w 116"/>
                    <a:gd name="T7" fmla="*/ 21 h 43"/>
                    <a:gd name="T8" fmla="*/ 43 w 116"/>
                    <a:gd name="T9" fmla="*/ 24 h 43"/>
                    <a:gd name="T10" fmla="*/ 56 w 116"/>
                    <a:gd name="T11" fmla="*/ 30 h 43"/>
                    <a:gd name="T12" fmla="*/ 70 w 116"/>
                    <a:gd name="T13" fmla="*/ 34 h 43"/>
                    <a:gd name="T14" fmla="*/ 84 w 116"/>
                    <a:gd name="T15" fmla="*/ 37 h 43"/>
                    <a:gd name="T16" fmla="*/ 92 w 116"/>
                    <a:gd name="T17" fmla="*/ 37 h 43"/>
                    <a:gd name="T18" fmla="*/ 99 w 116"/>
                    <a:gd name="T19" fmla="*/ 37 h 43"/>
                    <a:gd name="T20" fmla="*/ 107 w 116"/>
                    <a:gd name="T21" fmla="*/ 37 h 43"/>
                    <a:gd name="T22" fmla="*/ 116 w 116"/>
                    <a:gd name="T23" fmla="*/ 37 h 43"/>
                    <a:gd name="T24" fmla="*/ 116 w 116"/>
                    <a:gd name="T25" fmla="*/ 43 h 43"/>
                    <a:gd name="T26" fmla="*/ 107 w 116"/>
                    <a:gd name="T27" fmla="*/ 43 h 43"/>
                    <a:gd name="T28" fmla="*/ 99 w 116"/>
                    <a:gd name="T29" fmla="*/ 43 h 43"/>
                    <a:gd name="T30" fmla="*/ 91 w 116"/>
                    <a:gd name="T31" fmla="*/ 43 h 43"/>
                    <a:gd name="T32" fmla="*/ 84 w 116"/>
                    <a:gd name="T33" fmla="*/ 43 h 43"/>
                    <a:gd name="T34" fmla="*/ 68 w 116"/>
                    <a:gd name="T35" fmla="*/ 40 h 43"/>
                    <a:gd name="T36" fmla="*/ 54 w 116"/>
                    <a:gd name="T37" fmla="*/ 35 h 43"/>
                    <a:gd name="T38" fmla="*/ 42 w 116"/>
                    <a:gd name="T39" fmla="*/ 30 h 43"/>
                    <a:gd name="T40" fmla="*/ 35 w 116"/>
                    <a:gd name="T41" fmla="*/ 27 h 43"/>
                    <a:gd name="T42" fmla="*/ 28 w 116"/>
                    <a:gd name="T43" fmla="*/ 24 h 43"/>
                    <a:gd name="T44" fmla="*/ 14 w 116"/>
                    <a:gd name="T45" fmla="*/ 14 h 43"/>
                    <a:gd name="T46" fmla="*/ 0 w 116"/>
                    <a:gd name="T47" fmla="*/ 4 h 43"/>
                    <a:gd name="T48" fmla="*/ 4 w 116"/>
                    <a:gd name="T4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6" h="43">
                      <a:moveTo>
                        <a:pt x="4" y="0"/>
                      </a:moveTo>
                      <a:lnTo>
                        <a:pt x="17" y="10"/>
                      </a:lnTo>
                      <a:lnTo>
                        <a:pt x="31" y="18"/>
                      </a:lnTo>
                      <a:lnTo>
                        <a:pt x="38" y="21"/>
                      </a:lnTo>
                      <a:lnTo>
                        <a:pt x="43" y="24"/>
                      </a:lnTo>
                      <a:lnTo>
                        <a:pt x="56" y="30"/>
                      </a:lnTo>
                      <a:lnTo>
                        <a:pt x="70" y="34"/>
                      </a:lnTo>
                      <a:lnTo>
                        <a:pt x="84" y="37"/>
                      </a:lnTo>
                      <a:lnTo>
                        <a:pt x="92" y="37"/>
                      </a:lnTo>
                      <a:lnTo>
                        <a:pt x="99" y="37"/>
                      </a:lnTo>
                      <a:lnTo>
                        <a:pt x="107" y="37"/>
                      </a:lnTo>
                      <a:lnTo>
                        <a:pt x="116" y="37"/>
                      </a:lnTo>
                      <a:lnTo>
                        <a:pt x="116" y="43"/>
                      </a:lnTo>
                      <a:lnTo>
                        <a:pt x="107" y="43"/>
                      </a:lnTo>
                      <a:lnTo>
                        <a:pt x="99" y="43"/>
                      </a:lnTo>
                      <a:lnTo>
                        <a:pt x="91" y="43"/>
                      </a:lnTo>
                      <a:lnTo>
                        <a:pt x="84" y="43"/>
                      </a:lnTo>
                      <a:lnTo>
                        <a:pt x="68" y="40"/>
                      </a:lnTo>
                      <a:lnTo>
                        <a:pt x="54" y="35"/>
                      </a:lnTo>
                      <a:lnTo>
                        <a:pt x="42" y="30"/>
                      </a:lnTo>
                      <a:lnTo>
                        <a:pt x="35" y="27"/>
                      </a:lnTo>
                      <a:lnTo>
                        <a:pt x="28" y="24"/>
                      </a:lnTo>
                      <a:lnTo>
                        <a:pt x="14" y="14"/>
                      </a:ln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6" name="Freeform 244"/>
                <p:cNvSpPr>
                  <a:spLocks/>
                </p:cNvSpPr>
                <p:nvPr/>
              </p:nvSpPr>
              <p:spPr bwMode="auto">
                <a:xfrm>
                  <a:off x="2900" y="3551"/>
                  <a:ext cx="4" cy="4"/>
                </a:xfrm>
                <a:custGeom>
                  <a:avLst/>
                  <a:gdLst>
                    <a:gd name="T0" fmla="*/ 0 w 4"/>
                    <a:gd name="T1" fmla="*/ 4 h 4"/>
                    <a:gd name="T2" fmla="*/ 4 w 4"/>
                    <a:gd name="T3" fmla="*/ 0 h 4"/>
                    <a:gd name="T4" fmla="*/ 0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lnTo>
                        <a:pt x="4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7" name="Freeform 245"/>
                <p:cNvSpPr>
                  <a:spLocks/>
                </p:cNvSpPr>
                <p:nvPr/>
              </p:nvSpPr>
              <p:spPr bwMode="auto">
                <a:xfrm>
                  <a:off x="3016" y="3565"/>
                  <a:ext cx="72" cy="29"/>
                </a:xfrm>
                <a:custGeom>
                  <a:avLst/>
                  <a:gdLst>
                    <a:gd name="T0" fmla="*/ 0 w 72"/>
                    <a:gd name="T1" fmla="*/ 23 h 29"/>
                    <a:gd name="T2" fmla="*/ 11 w 72"/>
                    <a:gd name="T3" fmla="*/ 21 h 29"/>
                    <a:gd name="T4" fmla="*/ 19 w 72"/>
                    <a:gd name="T5" fmla="*/ 20 h 29"/>
                    <a:gd name="T6" fmla="*/ 29 w 72"/>
                    <a:gd name="T7" fmla="*/ 19 h 29"/>
                    <a:gd name="T8" fmla="*/ 36 w 72"/>
                    <a:gd name="T9" fmla="*/ 17 h 29"/>
                    <a:gd name="T10" fmla="*/ 44 w 72"/>
                    <a:gd name="T11" fmla="*/ 14 h 29"/>
                    <a:gd name="T12" fmla="*/ 52 w 72"/>
                    <a:gd name="T13" fmla="*/ 11 h 29"/>
                    <a:gd name="T14" fmla="*/ 59 w 72"/>
                    <a:gd name="T15" fmla="*/ 6 h 29"/>
                    <a:gd name="T16" fmla="*/ 68 w 72"/>
                    <a:gd name="T17" fmla="*/ 0 h 29"/>
                    <a:gd name="T18" fmla="*/ 72 w 72"/>
                    <a:gd name="T19" fmla="*/ 4 h 29"/>
                    <a:gd name="T20" fmla="*/ 64 w 72"/>
                    <a:gd name="T21" fmla="*/ 11 h 29"/>
                    <a:gd name="T22" fmla="*/ 55 w 72"/>
                    <a:gd name="T23" fmla="*/ 16 h 29"/>
                    <a:gd name="T24" fmla="*/ 47 w 72"/>
                    <a:gd name="T25" fmla="*/ 20 h 29"/>
                    <a:gd name="T26" fmla="*/ 37 w 72"/>
                    <a:gd name="T27" fmla="*/ 23 h 29"/>
                    <a:gd name="T28" fmla="*/ 29 w 72"/>
                    <a:gd name="T29" fmla="*/ 26 h 29"/>
                    <a:gd name="T30" fmla="*/ 20 w 72"/>
                    <a:gd name="T31" fmla="*/ 27 h 29"/>
                    <a:gd name="T32" fmla="*/ 11 w 72"/>
                    <a:gd name="T33" fmla="*/ 27 h 29"/>
                    <a:gd name="T34" fmla="*/ 1 w 72"/>
                    <a:gd name="T35" fmla="*/ 29 h 29"/>
                    <a:gd name="T36" fmla="*/ 0 w 72"/>
                    <a:gd name="T37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2" h="29">
                      <a:moveTo>
                        <a:pt x="0" y="23"/>
                      </a:moveTo>
                      <a:lnTo>
                        <a:pt x="11" y="21"/>
                      </a:lnTo>
                      <a:lnTo>
                        <a:pt x="19" y="20"/>
                      </a:lnTo>
                      <a:lnTo>
                        <a:pt x="29" y="19"/>
                      </a:lnTo>
                      <a:lnTo>
                        <a:pt x="36" y="17"/>
                      </a:lnTo>
                      <a:lnTo>
                        <a:pt x="44" y="14"/>
                      </a:lnTo>
                      <a:lnTo>
                        <a:pt x="52" y="11"/>
                      </a:lnTo>
                      <a:lnTo>
                        <a:pt x="59" y="6"/>
                      </a:lnTo>
                      <a:lnTo>
                        <a:pt x="68" y="0"/>
                      </a:lnTo>
                      <a:lnTo>
                        <a:pt x="72" y="4"/>
                      </a:lnTo>
                      <a:lnTo>
                        <a:pt x="64" y="11"/>
                      </a:lnTo>
                      <a:lnTo>
                        <a:pt x="55" y="16"/>
                      </a:lnTo>
                      <a:lnTo>
                        <a:pt x="47" y="20"/>
                      </a:lnTo>
                      <a:lnTo>
                        <a:pt x="37" y="23"/>
                      </a:lnTo>
                      <a:lnTo>
                        <a:pt x="29" y="26"/>
                      </a:lnTo>
                      <a:lnTo>
                        <a:pt x="20" y="27"/>
                      </a:lnTo>
                      <a:lnTo>
                        <a:pt x="11" y="27"/>
                      </a:lnTo>
                      <a:lnTo>
                        <a:pt x="1" y="29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8" name="Freeform 246"/>
                <p:cNvSpPr>
                  <a:spLocks/>
                </p:cNvSpPr>
                <p:nvPr/>
              </p:nvSpPr>
              <p:spPr bwMode="auto">
                <a:xfrm>
                  <a:off x="3016" y="3588"/>
                  <a:ext cx="1" cy="6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6 h 6"/>
                    <a:gd name="T4" fmla="*/ 0 w 1"/>
                    <a:gd name="T5" fmla="*/ 0 h 6"/>
                    <a:gd name="T6" fmla="*/ 0 w 1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lnTo>
                        <a:pt x="1" y="6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999" name="Freeform 247"/>
                <p:cNvSpPr>
                  <a:spLocks/>
                </p:cNvSpPr>
                <p:nvPr/>
              </p:nvSpPr>
              <p:spPr bwMode="auto">
                <a:xfrm>
                  <a:off x="3084" y="3509"/>
                  <a:ext cx="40" cy="60"/>
                </a:xfrm>
                <a:custGeom>
                  <a:avLst/>
                  <a:gdLst>
                    <a:gd name="T0" fmla="*/ 0 w 40"/>
                    <a:gd name="T1" fmla="*/ 56 h 60"/>
                    <a:gd name="T2" fmla="*/ 14 w 40"/>
                    <a:gd name="T3" fmla="*/ 45 h 60"/>
                    <a:gd name="T4" fmla="*/ 19 w 40"/>
                    <a:gd name="T5" fmla="*/ 37 h 60"/>
                    <a:gd name="T6" fmla="*/ 25 w 40"/>
                    <a:gd name="T7" fmla="*/ 32 h 60"/>
                    <a:gd name="T8" fmla="*/ 29 w 40"/>
                    <a:gd name="T9" fmla="*/ 26 h 60"/>
                    <a:gd name="T10" fmla="*/ 32 w 40"/>
                    <a:gd name="T11" fmla="*/ 18 h 60"/>
                    <a:gd name="T12" fmla="*/ 33 w 40"/>
                    <a:gd name="T13" fmla="*/ 15 h 60"/>
                    <a:gd name="T14" fmla="*/ 35 w 40"/>
                    <a:gd name="T15" fmla="*/ 10 h 60"/>
                    <a:gd name="T16" fmla="*/ 35 w 40"/>
                    <a:gd name="T17" fmla="*/ 6 h 60"/>
                    <a:gd name="T18" fmla="*/ 35 w 40"/>
                    <a:gd name="T19" fmla="*/ 0 h 60"/>
                    <a:gd name="T20" fmla="*/ 40 w 40"/>
                    <a:gd name="T21" fmla="*/ 2 h 60"/>
                    <a:gd name="T22" fmla="*/ 40 w 40"/>
                    <a:gd name="T23" fmla="*/ 8 h 60"/>
                    <a:gd name="T24" fmla="*/ 40 w 40"/>
                    <a:gd name="T25" fmla="*/ 12 h 60"/>
                    <a:gd name="T26" fmla="*/ 39 w 40"/>
                    <a:gd name="T27" fmla="*/ 16 h 60"/>
                    <a:gd name="T28" fmla="*/ 37 w 40"/>
                    <a:gd name="T29" fmla="*/ 20 h 60"/>
                    <a:gd name="T30" fmla="*/ 33 w 40"/>
                    <a:gd name="T31" fmla="*/ 29 h 60"/>
                    <a:gd name="T32" fmla="*/ 29 w 40"/>
                    <a:gd name="T33" fmla="*/ 36 h 60"/>
                    <a:gd name="T34" fmla="*/ 23 w 40"/>
                    <a:gd name="T35" fmla="*/ 42 h 60"/>
                    <a:gd name="T36" fmla="*/ 18 w 40"/>
                    <a:gd name="T37" fmla="*/ 49 h 60"/>
                    <a:gd name="T38" fmla="*/ 4 w 40"/>
                    <a:gd name="T39" fmla="*/ 60 h 60"/>
                    <a:gd name="T40" fmla="*/ 0 w 40"/>
                    <a:gd name="T41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0" h="60">
                      <a:moveTo>
                        <a:pt x="0" y="56"/>
                      </a:moveTo>
                      <a:lnTo>
                        <a:pt x="14" y="45"/>
                      </a:lnTo>
                      <a:lnTo>
                        <a:pt x="19" y="37"/>
                      </a:lnTo>
                      <a:lnTo>
                        <a:pt x="25" y="32"/>
                      </a:lnTo>
                      <a:lnTo>
                        <a:pt x="29" y="26"/>
                      </a:lnTo>
                      <a:lnTo>
                        <a:pt x="32" y="18"/>
                      </a:lnTo>
                      <a:lnTo>
                        <a:pt x="33" y="15"/>
                      </a:lnTo>
                      <a:lnTo>
                        <a:pt x="35" y="10"/>
                      </a:lnTo>
                      <a:lnTo>
                        <a:pt x="35" y="6"/>
                      </a:lnTo>
                      <a:lnTo>
                        <a:pt x="35" y="0"/>
                      </a:lnTo>
                      <a:lnTo>
                        <a:pt x="40" y="2"/>
                      </a:lnTo>
                      <a:lnTo>
                        <a:pt x="40" y="8"/>
                      </a:lnTo>
                      <a:lnTo>
                        <a:pt x="40" y="12"/>
                      </a:lnTo>
                      <a:lnTo>
                        <a:pt x="39" y="16"/>
                      </a:lnTo>
                      <a:lnTo>
                        <a:pt x="37" y="20"/>
                      </a:lnTo>
                      <a:lnTo>
                        <a:pt x="33" y="29"/>
                      </a:lnTo>
                      <a:lnTo>
                        <a:pt x="29" y="36"/>
                      </a:lnTo>
                      <a:lnTo>
                        <a:pt x="23" y="42"/>
                      </a:lnTo>
                      <a:lnTo>
                        <a:pt x="18" y="49"/>
                      </a:lnTo>
                      <a:lnTo>
                        <a:pt x="4" y="6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0" name="Freeform 248"/>
                <p:cNvSpPr>
                  <a:spLocks/>
                </p:cNvSpPr>
                <p:nvPr/>
              </p:nvSpPr>
              <p:spPr bwMode="auto">
                <a:xfrm>
                  <a:off x="3084" y="3565"/>
                  <a:ext cx="4" cy="4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1" name="Freeform 249"/>
                <p:cNvSpPr>
                  <a:spLocks/>
                </p:cNvSpPr>
                <p:nvPr/>
              </p:nvSpPr>
              <p:spPr bwMode="auto">
                <a:xfrm>
                  <a:off x="3098" y="3457"/>
                  <a:ext cx="26" cy="54"/>
                </a:xfrm>
                <a:custGeom>
                  <a:avLst/>
                  <a:gdLst>
                    <a:gd name="T0" fmla="*/ 21 w 26"/>
                    <a:gd name="T1" fmla="*/ 54 h 54"/>
                    <a:gd name="T2" fmla="*/ 21 w 26"/>
                    <a:gd name="T3" fmla="*/ 38 h 54"/>
                    <a:gd name="T4" fmla="*/ 19 w 26"/>
                    <a:gd name="T5" fmla="*/ 31 h 54"/>
                    <a:gd name="T6" fmla="*/ 18 w 26"/>
                    <a:gd name="T7" fmla="*/ 24 h 54"/>
                    <a:gd name="T8" fmla="*/ 15 w 26"/>
                    <a:gd name="T9" fmla="*/ 18 h 54"/>
                    <a:gd name="T10" fmla="*/ 11 w 26"/>
                    <a:gd name="T11" fmla="*/ 13 h 54"/>
                    <a:gd name="T12" fmla="*/ 7 w 26"/>
                    <a:gd name="T13" fmla="*/ 8 h 54"/>
                    <a:gd name="T14" fmla="*/ 0 w 26"/>
                    <a:gd name="T15" fmla="*/ 4 h 54"/>
                    <a:gd name="T16" fmla="*/ 2 w 26"/>
                    <a:gd name="T17" fmla="*/ 0 h 54"/>
                    <a:gd name="T18" fmla="*/ 9 w 26"/>
                    <a:gd name="T19" fmla="*/ 4 h 54"/>
                    <a:gd name="T20" fmla="*/ 15 w 26"/>
                    <a:gd name="T21" fmla="*/ 8 h 54"/>
                    <a:gd name="T22" fmla="*/ 19 w 26"/>
                    <a:gd name="T23" fmla="*/ 15 h 54"/>
                    <a:gd name="T24" fmla="*/ 22 w 26"/>
                    <a:gd name="T25" fmla="*/ 22 h 54"/>
                    <a:gd name="T26" fmla="*/ 25 w 26"/>
                    <a:gd name="T27" fmla="*/ 30 h 54"/>
                    <a:gd name="T28" fmla="*/ 26 w 26"/>
                    <a:gd name="T29" fmla="*/ 37 h 54"/>
                    <a:gd name="T30" fmla="*/ 26 w 26"/>
                    <a:gd name="T31" fmla="*/ 54 h 54"/>
                    <a:gd name="T32" fmla="*/ 21 w 26"/>
                    <a:gd name="T33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6" h="54">
                      <a:moveTo>
                        <a:pt x="21" y="54"/>
                      </a:moveTo>
                      <a:lnTo>
                        <a:pt x="21" y="38"/>
                      </a:lnTo>
                      <a:lnTo>
                        <a:pt x="19" y="31"/>
                      </a:lnTo>
                      <a:lnTo>
                        <a:pt x="18" y="24"/>
                      </a:lnTo>
                      <a:lnTo>
                        <a:pt x="15" y="18"/>
                      </a:lnTo>
                      <a:lnTo>
                        <a:pt x="11" y="13"/>
                      </a:lnTo>
                      <a:lnTo>
                        <a:pt x="7" y="8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9" y="4"/>
                      </a:lnTo>
                      <a:lnTo>
                        <a:pt x="15" y="8"/>
                      </a:lnTo>
                      <a:lnTo>
                        <a:pt x="19" y="15"/>
                      </a:lnTo>
                      <a:lnTo>
                        <a:pt x="22" y="22"/>
                      </a:lnTo>
                      <a:lnTo>
                        <a:pt x="25" y="30"/>
                      </a:lnTo>
                      <a:lnTo>
                        <a:pt x="26" y="37"/>
                      </a:lnTo>
                      <a:lnTo>
                        <a:pt x="26" y="54"/>
                      </a:lnTo>
                      <a:lnTo>
                        <a:pt x="21" y="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2" name="Freeform 250"/>
                <p:cNvSpPr>
                  <a:spLocks/>
                </p:cNvSpPr>
                <p:nvPr/>
              </p:nvSpPr>
              <p:spPr bwMode="auto">
                <a:xfrm>
                  <a:off x="3119" y="3509"/>
                  <a:ext cx="5" cy="2"/>
                </a:xfrm>
                <a:custGeom>
                  <a:avLst/>
                  <a:gdLst>
                    <a:gd name="T0" fmla="*/ 5 w 5"/>
                    <a:gd name="T1" fmla="*/ 2 h 2"/>
                    <a:gd name="T2" fmla="*/ 0 w 5"/>
                    <a:gd name="T3" fmla="*/ 2 h 2"/>
                    <a:gd name="T4" fmla="*/ 0 w 5"/>
                    <a:gd name="T5" fmla="*/ 0 h 2"/>
                    <a:gd name="T6" fmla="*/ 5 w 5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3" name="Freeform 251"/>
                <p:cNvSpPr>
                  <a:spLocks/>
                </p:cNvSpPr>
                <p:nvPr/>
              </p:nvSpPr>
              <p:spPr bwMode="auto">
                <a:xfrm>
                  <a:off x="3056" y="3452"/>
                  <a:ext cx="44" cy="16"/>
                </a:xfrm>
                <a:custGeom>
                  <a:avLst/>
                  <a:gdLst>
                    <a:gd name="T0" fmla="*/ 43 w 44"/>
                    <a:gd name="T1" fmla="*/ 10 h 16"/>
                    <a:gd name="T2" fmla="*/ 37 w 44"/>
                    <a:gd name="T3" fmla="*/ 8 h 16"/>
                    <a:gd name="T4" fmla="*/ 32 w 44"/>
                    <a:gd name="T5" fmla="*/ 8 h 16"/>
                    <a:gd name="T6" fmla="*/ 28 w 44"/>
                    <a:gd name="T7" fmla="*/ 6 h 16"/>
                    <a:gd name="T8" fmla="*/ 24 w 44"/>
                    <a:gd name="T9" fmla="*/ 8 h 16"/>
                    <a:gd name="T10" fmla="*/ 14 w 44"/>
                    <a:gd name="T11" fmla="*/ 10 h 16"/>
                    <a:gd name="T12" fmla="*/ 3 w 44"/>
                    <a:gd name="T13" fmla="*/ 16 h 16"/>
                    <a:gd name="T14" fmla="*/ 0 w 44"/>
                    <a:gd name="T15" fmla="*/ 10 h 16"/>
                    <a:gd name="T16" fmla="*/ 11 w 44"/>
                    <a:gd name="T17" fmla="*/ 5 h 16"/>
                    <a:gd name="T18" fmla="*/ 21 w 44"/>
                    <a:gd name="T19" fmla="*/ 2 h 16"/>
                    <a:gd name="T20" fmla="*/ 26 w 44"/>
                    <a:gd name="T21" fmla="*/ 0 h 16"/>
                    <a:gd name="T22" fmla="*/ 33 w 44"/>
                    <a:gd name="T23" fmla="*/ 2 h 16"/>
                    <a:gd name="T24" fmla="*/ 39 w 44"/>
                    <a:gd name="T25" fmla="*/ 2 h 16"/>
                    <a:gd name="T26" fmla="*/ 44 w 44"/>
                    <a:gd name="T27" fmla="*/ 5 h 16"/>
                    <a:gd name="T28" fmla="*/ 43 w 44"/>
                    <a:gd name="T29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4" h="16">
                      <a:moveTo>
                        <a:pt x="43" y="10"/>
                      </a:moveTo>
                      <a:lnTo>
                        <a:pt x="37" y="8"/>
                      </a:lnTo>
                      <a:lnTo>
                        <a:pt x="32" y="8"/>
                      </a:lnTo>
                      <a:lnTo>
                        <a:pt x="28" y="6"/>
                      </a:lnTo>
                      <a:lnTo>
                        <a:pt x="24" y="8"/>
                      </a:lnTo>
                      <a:lnTo>
                        <a:pt x="14" y="10"/>
                      </a:lnTo>
                      <a:lnTo>
                        <a:pt x="3" y="16"/>
                      </a:lnTo>
                      <a:lnTo>
                        <a:pt x="0" y="10"/>
                      </a:lnTo>
                      <a:lnTo>
                        <a:pt x="11" y="5"/>
                      </a:lnTo>
                      <a:lnTo>
                        <a:pt x="21" y="2"/>
                      </a:lnTo>
                      <a:lnTo>
                        <a:pt x="26" y="0"/>
                      </a:lnTo>
                      <a:lnTo>
                        <a:pt x="33" y="2"/>
                      </a:lnTo>
                      <a:lnTo>
                        <a:pt x="39" y="2"/>
                      </a:lnTo>
                      <a:lnTo>
                        <a:pt x="44" y="5"/>
                      </a:lnTo>
                      <a:lnTo>
                        <a:pt x="43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4" name="Freeform 252"/>
                <p:cNvSpPr>
                  <a:spLocks/>
                </p:cNvSpPr>
                <p:nvPr/>
              </p:nvSpPr>
              <p:spPr bwMode="auto">
                <a:xfrm>
                  <a:off x="3098" y="3457"/>
                  <a:ext cx="2" cy="5"/>
                </a:xfrm>
                <a:custGeom>
                  <a:avLst/>
                  <a:gdLst>
                    <a:gd name="T0" fmla="*/ 2 w 2"/>
                    <a:gd name="T1" fmla="*/ 0 h 5"/>
                    <a:gd name="T2" fmla="*/ 1 w 2"/>
                    <a:gd name="T3" fmla="*/ 5 h 5"/>
                    <a:gd name="T4" fmla="*/ 0 w 2"/>
                    <a:gd name="T5" fmla="*/ 4 h 5"/>
                    <a:gd name="T6" fmla="*/ 2 w 2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">
                      <a:moveTo>
                        <a:pt x="2" y="0"/>
                      </a:move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5" name="Freeform 253"/>
                <p:cNvSpPr>
                  <a:spLocks/>
                </p:cNvSpPr>
                <p:nvPr/>
              </p:nvSpPr>
              <p:spPr bwMode="auto">
                <a:xfrm>
                  <a:off x="3027" y="3462"/>
                  <a:ext cx="33" cy="60"/>
                </a:xfrm>
                <a:custGeom>
                  <a:avLst/>
                  <a:gdLst>
                    <a:gd name="T0" fmla="*/ 33 w 33"/>
                    <a:gd name="T1" fmla="*/ 5 h 60"/>
                    <a:gd name="T2" fmla="*/ 25 w 33"/>
                    <a:gd name="T3" fmla="*/ 10 h 60"/>
                    <a:gd name="T4" fmla="*/ 19 w 33"/>
                    <a:gd name="T5" fmla="*/ 16 h 60"/>
                    <a:gd name="T6" fmla="*/ 15 w 33"/>
                    <a:gd name="T7" fmla="*/ 22 h 60"/>
                    <a:gd name="T8" fmla="*/ 12 w 33"/>
                    <a:gd name="T9" fmla="*/ 27 h 60"/>
                    <a:gd name="T10" fmla="*/ 9 w 33"/>
                    <a:gd name="T11" fmla="*/ 35 h 60"/>
                    <a:gd name="T12" fmla="*/ 8 w 33"/>
                    <a:gd name="T13" fmla="*/ 43 h 60"/>
                    <a:gd name="T14" fmla="*/ 7 w 33"/>
                    <a:gd name="T15" fmla="*/ 52 h 60"/>
                    <a:gd name="T16" fmla="*/ 5 w 33"/>
                    <a:gd name="T17" fmla="*/ 60 h 60"/>
                    <a:gd name="T18" fmla="*/ 0 w 33"/>
                    <a:gd name="T19" fmla="*/ 59 h 60"/>
                    <a:gd name="T20" fmla="*/ 1 w 33"/>
                    <a:gd name="T21" fmla="*/ 50 h 60"/>
                    <a:gd name="T22" fmla="*/ 1 w 33"/>
                    <a:gd name="T23" fmla="*/ 42 h 60"/>
                    <a:gd name="T24" fmla="*/ 4 w 33"/>
                    <a:gd name="T25" fmla="*/ 33 h 60"/>
                    <a:gd name="T26" fmla="*/ 7 w 33"/>
                    <a:gd name="T27" fmla="*/ 26 h 60"/>
                    <a:gd name="T28" fmla="*/ 11 w 33"/>
                    <a:gd name="T29" fmla="*/ 17 h 60"/>
                    <a:gd name="T30" fmla="*/ 15 w 33"/>
                    <a:gd name="T31" fmla="*/ 12 h 60"/>
                    <a:gd name="T32" fmla="*/ 22 w 33"/>
                    <a:gd name="T33" fmla="*/ 6 h 60"/>
                    <a:gd name="T34" fmla="*/ 29 w 33"/>
                    <a:gd name="T35" fmla="*/ 0 h 60"/>
                    <a:gd name="T36" fmla="*/ 33 w 33"/>
                    <a:gd name="T37" fmla="*/ 5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3" h="60">
                      <a:moveTo>
                        <a:pt x="33" y="5"/>
                      </a:moveTo>
                      <a:lnTo>
                        <a:pt x="25" y="10"/>
                      </a:lnTo>
                      <a:lnTo>
                        <a:pt x="19" y="16"/>
                      </a:lnTo>
                      <a:lnTo>
                        <a:pt x="15" y="22"/>
                      </a:lnTo>
                      <a:lnTo>
                        <a:pt x="12" y="27"/>
                      </a:lnTo>
                      <a:lnTo>
                        <a:pt x="9" y="35"/>
                      </a:lnTo>
                      <a:lnTo>
                        <a:pt x="8" y="43"/>
                      </a:lnTo>
                      <a:lnTo>
                        <a:pt x="7" y="52"/>
                      </a:lnTo>
                      <a:lnTo>
                        <a:pt x="5" y="60"/>
                      </a:lnTo>
                      <a:lnTo>
                        <a:pt x="0" y="59"/>
                      </a:lnTo>
                      <a:lnTo>
                        <a:pt x="1" y="50"/>
                      </a:lnTo>
                      <a:lnTo>
                        <a:pt x="1" y="42"/>
                      </a:lnTo>
                      <a:lnTo>
                        <a:pt x="4" y="33"/>
                      </a:lnTo>
                      <a:lnTo>
                        <a:pt x="7" y="26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22" y="6"/>
                      </a:lnTo>
                      <a:lnTo>
                        <a:pt x="29" y="0"/>
                      </a:lnTo>
                      <a:lnTo>
                        <a:pt x="33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6" name="Freeform 254"/>
                <p:cNvSpPr>
                  <a:spLocks/>
                </p:cNvSpPr>
                <p:nvPr/>
              </p:nvSpPr>
              <p:spPr bwMode="auto">
                <a:xfrm>
                  <a:off x="3056" y="3462"/>
                  <a:ext cx="4" cy="6"/>
                </a:xfrm>
                <a:custGeom>
                  <a:avLst/>
                  <a:gdLst>
                    <a:gd name="T0" fmla="*/ 0 w 4"/>
                    <a:gd name="T1" fmla="*/ 0 h 6"/>
                    <a:gd name="T2" fmla="*/ 4 w 4"/>
                    <a:gd name="T3" fmla="*/ 5 h 6"/>
                    <a:gd name="T4" fmla="*/ 3 w 4"/>
                    <a:gd name="T5" fmla="*/ 6 h 6"/>
                    <a:gd name="T6" fmla="*/ 0 w 4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6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3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7" name="Freeform 255"/>
                <p:cNvSpPr>
                  <a:spLocks/>
                </p:cNvSpPr>
                <p:nvPr/>
              </p:nvSpPr>
              <p:spPr bwMode="auto">
                <a:xfrm>
                  <a:off x="3027" y="3522"/>
                  <a:ext cx="28" cy="64"/>
                </a:xfrm>
                <a:custGeom>
                  <a:avLst/>
                  <a:gdLst>
                    <a:gd name="T0" fmla="*/ 5 w 28"/>
                    <a:gd name="T1" fmla="*/ 0 h 64"/>
                    <a:gd name="T2" fmla="*/ 5 w 28"/>
                    <a:gd name="T3" fmla="*/ 9 h 64"/>
                    <a:gd name="T4" fmla="*/ 7 w 28"/>
                    <a:gd name="T5" fmla="*/ 17 h 64"/>
                    <a:gd name="T6" fmla="*/ 8 w 28"/>
                    <a:gd name="T7" fmla="*/ 26 h 64"/>
                    <a:gd name="T8" fmla="*/ 9 w 28"/>
                    <a:gd name="T9" fmla="*/ 33 h 64"/>
                    <a:gd name="T10" fmla="*/ 12 w 28"/>
                    <a:gd name="T11" fmla="*/ 40 h 64"/>
                    <a:gd name="T12" fmla="*/ 16 w 28"/>
                    <a:gd name="T13" fmla="*/ 46 h 64"/>
                    <a:gd name="T14" fmla="*/ 22 w 28"/>
                    <a:gd name="T15" fmla="*/ 53 h 64"/>
                    <a:gd name="T16" fmla="*/ 28 w 28"/>
                    <a:gd name="T17" fmla="*/ 60 h 64"/>
                    <a:gd name="T18" fmla="*/ 23 w 28"/>
                    <a:gd name="T19" fmla="*/ 64 h 64"/>
                    <a:gd name="T20" fmla="*/ 16 w 28"/>
                    <a:gd name="T21" fmla="*/ 57 h 64"/>
                    <a:gd name="T22" fmla="*/ 12 w 28"/>
                    <a:gd name="T23" fmla="*/ 50 h 64"/>
                    <a:gd name="T24" fmla="*/ 8 w 28"/>
                    <a:gd name="T25" fmla="*/ 43 h 64"/>
                    <a:gd name="T26" fmla="*/ 4 w 28"/>
                    <a:gd name="T27" fmla="*/ 34 h 64"/>
                    <a:gd name="T28" fmla="*/ 1 w 28"/>
                    <a:gd name="T29" fmla="*/ 27 h 64"/>
                    <a:gd name="T30" fmla="*/ 0 w 28"/>
                    <a:gd name="T31" fmla="*/ 19 h 64"/>
                    <a:gd name="T32" fmla="*/ 0 w 28"/>
                    <a:gd name="T33" fmla="*/ 9 h 64"/>
                    <a:gd name="T34" fmla="*/ 0 w 28"/>
                    <a:gd name="T35" fmla="*/ 0 h 64"/>
                    <a:gd name="T36" fmla="*/ 5 w 28"/>
                    <a:gd name="T3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64">
                      <a:moveTo>
                        <a:pt x="5" y="0"/>
                      </a:moveTo>
                      <a:lnTo>
                        <a:pt x="5" y="9"/>
                      </a:lnTo>
                      <a:lnTo>
                        <a:pt x="7" y="17"/>
                      </a:lnTo>
                      <a:lnTo>
                        <a:pt x="8" y="26"/>
                      </a:lnTo>
                      <a:lnTo>
                        <a:pt x="9" y="33"/>
                      </a:lnTo>
                      <a:lnTo>
                        <a:pt x="12" y="40"/>
                      </a:lnTo>
                      <a:lnTo>
                        <a:pt x="16" y="46"/>
                      </a:lnTo>
                      <a:lnTo>
                        <a:pt x="22" y="53"/>
                      </a:lnTo>
                      <a:lnTo>
                        <a:pt x="28" y="60"/>
                      </a:lnTo>
                      <a:lnTo>
                        <a:pt x="23" y="64"/>
                      </a:lnTo>
                      <a:lnTo>
                        <a:pt x="16" y="57"/>
                      </a:lnTo>
                      <a:lnTo>
                        <a:pt x="12" y="50"/>
                      </a:lnTo>
                      <a:lnTo>
                        <a:pt x="8" y="43"/>
                      </a:lnTo>
                      <a:lnTo>
                        <a:pt x="4" y="34"/>
                      </a:lnTo>
                      <a:lnTo>
                        <a:pt x="1" y="27"/>
                      </a:lnTo>
                      <a:lnTo>
                        <a:pt x="0" y="19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8" name="Freeform 256"/>
                <p:cNvSpPr>
                  <a:spLocks/>
                </p:cNvSpPr>
                <p:nvPr/>
              </p:nvSpPr>
              <p:spPr bwMode="auto">
                <a:xfrm>
                  <a:off x="3027" y="3521"/>
                  <a:ext cx="5" cy="1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1 h 1"/>
                    <a:gd name="T4" fmla="*/ 5 w 5"/>
                    <a:gd name="T5" fmla="*/ 1 h 1"/>
                    <a:gd name="T6" fmla="*/ 0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5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09" name="Freeform 257"/>
                <p:cNvSpPr>
                  <a:spLocks/>
                </p:cNvSpPr>
                <p:nvPr/>
              </p:nvSpPr>
              <p:spPr bwMode="auto">
                <a:xfrm>
                  <a:off x="3050" y="3582"/>
                  <a:ext cx="34" cy="29"/>
                </a:xfrm>
                <a:custGeom>
                  <a:avLst/>
                  <a:gdLst>
                    <a:gd name="T0" fmla="*/ 5 w 34"/>
                    <a:gd name="T1" fmla="*/ 0 h 29"/>
                    <a:gd name="T2" fmla="*/ 7 w 34"/>
                    <a:gd name="T3" fmla="*/ 4 h 29"/>
                    <a:gd name="T4" fmla="*/ 12 w 34"/>
                    <a:gd name="T5" fmla="*/ 7 h 29"/>
                    <a:gd name="T6" fmla="*/ 18 w 34"/>
                    <a:gd name="T7" fmla="*/ 13 h 29"/>
                    <a:gd name="T8" fmla="*/ 34 w 34"/>
                    <a:gd name="T9" fmla="*/ 23 h 29"/>
                    <a:gd name="T10" fmla="*/ 31 w 34"/>
                    <a:gd name="T11" fmla="*/ 29 h 29"/>
                    <a:gd name="T12" fmla="*/ 14 w 34"/>
                    <a:gd name="T13" fmla="*/ 17 h 29"/>
                    <a:gd name="T14" fmla="*/ 7 w 34"/>
                    <a:gd name="T15" fmla="*/ 13 h 29"/>
                    <a:gd name="T16" fmla="*/ 3 w 34"/>
                    <a:gd name="T17" fmla="*/ 9 h 29"/>
                    <a:gd name="T18" fmla="*/ 0 w 34"/>
                    <a:gd name="T19" fmla="*/ 4 h 29"/>
                    <a:gd name="T20" fmla="*/ 5 w 34"/>
                    <a:gd name="T2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" h="29">
                      <a:moveTo>
                        <a:pt x="5" y="0"/>
                      </a:moveTo>
                      <a:lnTo>
                        <a:pt x="7" y="4"/>
                      </a:lnTo>
                      <a:lnTo>
                        <a:pt x="12" y="7"/>
                      </a:lnTo>
                      <a:lnTo>
                        <a:pt x="18" y="13"/>
                      </a:lnTo>
                      <a:lnTo>
                        <a:pt x="34" y="23"/>
                      </a:lnTo>
                      <a:lnTo>
                        <a:pt x="31" y="29"/>
                      </a:lnTo>
                      <a:lnTo>
                        <a:pt x="14" y="17"/>
                      </a:lnTo>
                      <a:lnTo>
                        <a:pt x="7" y="13"/>
                      </a:lnTo>
                      <a:lnTo>
                        <a:pt x="3" y="9"/>
                      </a:lnTo>
                      <a:lnTo>
                        <a:pt x="0" y="4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0" name="Freeform 258"/>
                <p:cNvSpPr>
                  <a:spLocks/>
                </p:cNvSpPr>
                <p:nvPr/>
              </p:nvSpPr>
              <p:spPr bwMode="auto">
                <a:xfrm>
                  <a:off x="3050" y="3582"/>
                  <a:ext cx="5" cy="4"/>
                </a:xfrm>
                <a:custGeom>
                  <a:avLst/>
                  <a:gdLst>
                    <a:gd name="T0" fmla="*/ 0 w 5"/>
                    <a:gd name="T1" fmla="*/ 4 h 4"/>
                    <a:gd name="T2" fmla="*/ 5 w 5"/>
                    <a:gd name="T3" fmla="*/ 0 h 4"/>
                    <a:gd name="T4" fmla="*/ 0 w 5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lnTo>
                        <a:pt x="5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1" name="Freeform 259"/>
                <p:cNvSpPr>
                  <a:spLocks/>
                </p:cNvSpPr>
                <p:nvPr/>
              </p:nvSpPr>
              <p:spPr bwMode="auto">
                <a:xfrm>
                  <a:off x="3081" y="3605"/>
                  <a:ext cx="89" cy="37"/>
                </a:xfrm>
                <a:custGeom>
                  <a:avLst/>
                  <a:gdLst>
                    <a:gd name="T0" fmla="*/ 3 w 89"/>
                    <a:gd name="T1" fmla="*/ 0 h 37"/>
                    <a:gd name="T2" fmla="*/ 14 w 89"/>
                    <a:gd name="T3" fmla="*/ 6 h 37"/>
                    <a:gd name="T4" fmla="*/ 24 w 89"/>
                    <a:gd name="T5" fmla="*/ 10 h 37"/>
                    <a:gd name="T6" fmla="*/ 44 w 89"/>
                    <a:gd name="T7" fmla="*/ 17 h 37"/>
                    <a:gd name="T8" fmla="*/ 65 w 89"/>
                    <a:gd name="T9" fmla="*/ 23 h 37"/>
                    <a:gd name="T10" fmla="*/ 78 w 89"/>
                    <a:gd name="T11" fmla="*/ 26 h 37"/>
                    <a:gd name="T12" fmla="*/ 89 w 89"/>
                    <a:gd name="T13" fmla="*/ 31 h 37"/>
                    <a:gd name="T14" fmla="*/ 88 w 89"/>
                    <a:gd name="T15" fmla="*/ 37 h 37"/>
                    <a:gd name="T16" fmla="*/ 75 w 89"/>
                    <a:gd name="T17" fmla="*/ 31 h 37"/>
                    <a:gd name="T18" fmla="*/ 64 w 89"/>
                    <a:gd name="T19" fmla="*/ 28 h 37"/>
                    <a:gd name="T20" fmla="*/ 43 w 89"/>
                    <a:gd name="T21" fmla="*/ 23 h 37"/>
                    <a:gd name="T22" fmla="*/ 22 w 89"/>
                    <a:gd name="T23" fmla="*/ 16 h 37"/>
                    <a:gd name="T24" fmla="*/ 11 w 89"/>
                    <a:gd name="T25" fmla="*/ 11 h 37"/>
                    <a:gd name="T26" fmla="*/ 0 w 89"/>
                    <a:gd name="T27" fmla="*/ 6 h 37"/>
                    <a:gd name="T28" fmla="*/ 3 w 89"/>
                    <a:gd name="T2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9" h="37">
                      <a:moveTo>
                        <a:pt x="3" y="0"/>
                      </a:moveTo>
                      <a:lnTo>
                        <a:pt x="14" y="6"/>
                      </a:lnTo>
                      <a:lnTo>
                        <a:pt x="24" y="10"/>
                      </a:lnTo>
                      <a:lnTo>
                        <a:pt x="44" y="17"/>
                      </a:lnTo>
                      <a:lnTo>
                        <a:pt x="65" y="23"/>
                      </a:lnTo>
                      <a:lnTo>
                        <a:pt x="78" y="26"/>
                      </a:lnTo>
                      <a:lnTo>
                        <a:pt x="89" y="31"/>
                      </a:lnTo>
                      <a:lnTo>
                        <a:pt x="88" y="37"/>
                      </a:lnTo>
                      <a:lnTo>
                        <a:pt x="75" y="31"/>
                      </a:lnTo>
                      <a:lnTo>
                        <a:pt x="64" y="28"/>
                      </a:lnTo>
                      <a:lnTo>
                        <a:pt x="43" y="23"/>
                      </a:lnTo>
                      <a:lnTo>
                        <a:pt x="22" y="16"/>
                      </a:lnTo>
                      <a:lnTo>
                        <a:pt x="11" y="11"/>
                      </a:lnTo>
                      <a:lnTo>
                        <a:pt x="0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2" name="Freeform 260"/>
                <p:cNvSpPr>
                  <a:spLocks/>
                </p:cNvSpPr>
                <p:nvPr/>
              </p:nvSpPr>
              <p:spPr bwMode="auto">
                <a:xfrm>
                  <a:off x="3081" y="3605"/>
                  <a:ext cx="3" cy="6"/>
                </a:xfrm>
                <a:custGeom>
                  <a:avLst/>
                  <a:gdLst>
                    <a:gd name="T0" fmla="*/ 0 w 3"/>
                    <a:gd name="T1" fmla="*/ 6 h 6"/>
                    <a:gd name="T2" fmla="*/ 3 w 3"/>
                    <a:gd name="T3" fmla="*/ 0 h 6"/>
                    <a:gd name="T4" fmla="*/ 0 w 3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lnTo>
                        <a:pt x="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3" name="Freeform 261"/>
                <p:cNvSpPr>
                  <a:spLocks/>
                </p:cNvSpPr>
                <p:nvPr/>
              </p:nvSpPr>
              <p:spPr bwMode="auto">
                <a:xfrm>
                  <a:off x="3169" y="3636"/>
                  <a:ext cx="66" cy="39"/>
                </a:xfrm>
                <a:custGeom>
                  <a:avLst/>
                  <a:gdLst>
                    <a:gd name="T0" fmla="*/ 1 w 66"/>
                    <a:gd name="T1" fmla="*/ 0 h 39"/>
                    <a:gd name="T2" fmla="*/ 11 w 66"/>
                    <a:gd name="T3" fmla="*/ 3 h 39"/>
                    <a:gd name="T4" fmla="*/ 19 w 66"/>
                    <a:gd name="T5" fmla="*/ 7 h 39"/>
                    <a:gd name="T6" fmla="*/ 37 w 66"/>
                    <a:gd name="T7" fmla="*/ 13 h 39"/>
                    <a:gd name="T8" fmla="*/ 44 w 66"/>
                    <a:gd name="T9" fmla="*/ 16 h 39"/>
                    <a:gd name="T10" fmla="*/ 52 w 66"/>
                    <a:gd name="T11" fmla="*/ 20 h 39"/>
                    <a:gd name="T12" fmla="*/ 59 w 66"/>
                    <a:gd name="T13" fmla="*/ 27 h 39"/>
                    <a:gd name="T14" fmla="*/ 66 w 66"/>
                    <a:gd name="T15" fmla="*/ 34 h 39"/>
                    <a:gd name="T16" fmla="*/ 62 w 66"/>
                    <a:gd name="T17" fmla="*/ 39 h 39"/>
                    <a:gd name="T18" fmla="*/ 55 w 66"/>
                    <a:gd name="T19" fmla="*/ 32 h 39"/>
                    <a:gd name="T20" fmla="*/ 48 w 66"/>
                    <a:gd name="T21" fmla="*/ 26 h 39"/>
                    <a:gd name="T22" fmla="*/ 41 w 66"/>
                    <a:gd name="T23" fmla="*/ 22 h 39"/>
                    <a:gd name="T24" fmla="*/ 34 w 66"/>
                    <a:gd name="T25" fmla="*/ 19 h 39"/>
                    <a:gd name="T26" fmla="*/ 18 w 66"/>
                    <a:gd name="T27" fmla="*/ 13 h 39"/>
                    <a:gd name="T28" fmla="*/ 8 w 66"/>
                    <a:gd name="T29" fmla="*/ 9 h 39"/>
                    <a:gd name="T30" fmla="*/ 0 w 66"/>
                    <a:gd name="T31" fmla="*/ 6 h 39"/>
                    <a:gd name="T32" fmla="*/ 1 w 66"/>
                    <a:gd name="T3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6" h="39">
                      <a:moveTo>
                        <a:pt x="1" y="0"/>
                      </a:moveTo>
                      <a:lnTo>
                        <a:pt x="11" y="3"/>
                      </a:lnTo>
                      <a:lnTo>
                        <a:pt x="19" y="7"/>
                      </a:lnTo>
                      <a:lnTo>
                        <a:pt x="37" y="13"/>
                      </a:lnTo>
                      <a:lnTo>
                        <a:pt x="44" y="16"/>
                      </a:lnTo>
                      <a:lnTo>
                        <a:pt x="52" y="20"/>
                      </a:lnTo>
                      <a:lnTo>
                        <a:pt x="59" y="27"/>
                      </a:lnTo>
                      <a:lnTo>
                        <a:pt x="66" y="34"/>
                      </a:lnTo>
                      <a:lnTo>
                        <a:pt x="62" y="39"/>
                      </a:lnTo>
                      <a:lnTo>
                        <a:pt x="55" y="32"/>
                      </a:lnTo>
                      <a:lnTo>
                        <a:pt x="48" y="26"/>
                      </a:lnTo>
                      <a:lnTo>
                        <a:pt x="41" y="22"/>
                      </a:lnTo>
                      <a:lnTo>
                        <a:pt x="34" y="19"/>
                      </a:lnTo>
                      <a:lnTo>
                        <a:pt x="18" y="13"/>
                      </a:lnTo>
                      <a:lnTo>
                        <a:pt x="8" y="9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4" name="Freeform 262"/>
                <p:cNvSpPr>
                  <a:spLocks/>
                </p:cNvSpPr>
                <p:nvPr/>
              </p:nvSpPr>
              <p:spPr bwMode="auto">
                <a:xfrm>
                  <a:off x="3169" y="3636"/>
                  <a:ext cx="1" cy="6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0 h 6"/>
                    <a:gd name="T4" fmla="*/ 0 w 1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5" name="Freeform 263"/>
                <p:cNvSpPr>
                  <a:spLocks/>
                </p:cNvSpPr>
                <p:nvPr/>
              </p:nvSpPr>
              <p:spPr bwMode="auto">
                <a:xfrm>
                  <a:off x="3231" y="3670"/>
                  <a:ext cx="20" cy="75"/>
                </a:xfrm>
                <a:custGeom>
                  <a:avLst/>
                  <a:gdLst>
                    <a:gd name="T0" fmla="*/ 4 w 20"/>
                    <a:gd name="T1" fmla="*/ 0 h 75"/>
                    <a:gd name="T2" fmla="*/ 10 w 20"/>
                    <a:gd name="T3" fmla="*/ 10 h 75"/>
                    <a:gd name="T4" fmla="*/ 14 w 20"/>
                    <a:gd name="T5" fmla="*/ 19 h 75"/>
                    <a:gd name="T6" fmla="*/ 17 w 20"/>
                    <a:gd name="T7" fmla="*/ 28 h 75"/>
                    <a:gd name="T8" fmla="*/ 18 w 20"/>
                    <a:gd name="T9" fmla="*/ 36 h 75"/>
                    <a:gd name="T10" fmla="*/ 20 w 20"/>
                    <a:gd name="T11" fmla="*/ 46 h 75"/>
                    <a:gd name="T12" fmla="*/ 18 w 20"/>
                    <a:gd name="T13" fmla="*/ 55 h 75"/>
                    <a:gd name="T14" fmla="*/ 18 w 20"/>
                    <a:gd name="T15" fmla="*/ 65 h 75"/>
                    <a:gd name="T16" fmla="*/ 15 w 20"/>
                    <a:gd name="T17" fmla="*/ 75 h 75"/>
                    <a:gd name="T18" fmla="*/ 10 w 20"/>
                    <a:gd name="T19" fmla="*/ 73 h 75"/>
                    <a:gd name="T20" fmla="*/ 11 w 20"/>
                    <a:gd name="T21" fmla="*/ 63 h 75"/>
                    <a:gd name="T22" fmla="*/ 13 w 20"/>
                    <a:gd name="T23" fmla="*/ 55 h 75"/>
                    <a:gd name="T24" fmla="*/ 13 w 20"/>
                    <a:gd name="T25" fmla="*/ 46 h 75"/>
                    <a:gd name="T26" fmla="*/ 13 w 20"/>
                    <a:gd name="T27" fmla="*/ 38 h 75"/>
                    <a:gd name="T28" fmla="*/ 11 w 20"/>
                    <a:gd name="T29" fmla="*/ 29 h 75"/>
                    <a:gd name="T30" fmla="*/ 9 w 20"/>
                    <a:gd name="T31" fmla="*/ 20 h 75"/>
                    <a:gd name="T32" fmla="*/ 4 w 20"/>
                    <a:gd name="T33" fmla="*/ 13 h 75"/>
                    <a:gd name="T34" fmla="*/ 0 w 20"/>
                    <a:gd name="T35" fmla="*/ 5 h 75"/>
                    <a:gd name="T36" fmla="*/ 4 w 20"/>
                    <a:gd name="T37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" h="75">
                      <a:moveTo>
                        <a:pt x="4" y="0"/>
                      </a:moveTo>
                      <a:lnTo>
                        <a:pt x="10" y="10"/>
                      </a:lnTo>
                      <a:lnTo>
                        <a:pt x="14" y="19"/>
                      </a:lnTo>
                      <a:lnTo>
                        <a:pt x="17" y="28"/>
                      </a:lnTo>
                      <a:lnTo>
                        <a:pt x="18" y="36"/>
                      </a:lnTo>
                      <a:lnTo>
                        <a:pt x="20" y="46"/>
                      </a:lnTo>
                      <a:lnTo>
                        <a:pt x="18" y="55"/>
                      </a:lnTo>
                      <a:lnTo>
                        <a:pt x="18" y="65"/>
                      </a:lnTo>
                      <a:lnTo>
                        <a:pt x="15" y="75"/>
                      </a:lnTo>
                      <a:lnTo>
                        <a:pt x="10" y="73"/>
                      </a:lnTo>
                      <a:lnTo>
                        <a:pt x="11" y="63"/>
                      </a:lnTo>
                      <a:lnTo>
                        <a:pt x="13" y="55"/>
                      </a:lnTo>
                      <a:lnTo>
                        <a:pt x="13" y="46"/>
                      </a:lnTo>
                      <a:lnTo>
                        <a:pt x="13" y="38"/>
                      </a:lnTo>
                      <a:lnTo>
                        <a:pt x="11" y="29"/>
                      </a:lnTo>
                      <a:lnTo>
                        <a:pt x="9" y="20"/>
                      </a:lnTo>
                      <a:lnTo>
                        <a:pt x="4" y="13"/>
                      </a:lnTo>
                      <a:lnTo>
                        <a:pt x="0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6" name="Freeform 264"/>
                <p:cNvSpPr>
                  <a:spLocks/>
                </p:cNvSpPr>
                <p:nvPr/>
              </p:nvSpPr>
              <p:spPr bwMode="auto">
                <a:xfrm>
                  <a:off x="3231" y="3670"/>
                  <a:ext cx="4" cy="5"/>
                </a:xfrm>
                <a:custGeom>
                  <a:avLst/>
                  <a:gdLst>
                    <a:gd name="T0" fmla="*/ 4 w 4"/>
                    <a:gd name="T1" fmla="*/ 0 h 5"/>
                    <a:gd name="T2" fmla="*/ 0 w 4"/>
                    <a:gd name="T3" fmla="*/ 5 h 5"/>
                    <a:gd name="T4" fmla="*/ 4 w 4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4" y="0"/>
                      </a:moveTo>
                      <a:lnTo>
                        <a:pt x="0" y="5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7" name="Freeform 265"/>
                <p:cNvSpPr>
                  <a:spLocks/>
                </p:cNvSpPr>
                <p:nvPr/>
              </p:nvSpPr>
              <p:spPr bwMode="auto">
                <a:xfrm>
                  <a:off x="3198" y="3743"/>
                  <a:ext cx="48" cy="66"/>
                </a:xfrm>
                <a:custGeom>
                  <a:avLst/>
                  <a:gdLst>
                    <a:gd name="T0" fmla="*/ 48 w 48"/>
                    <a:gd name="T1" fmla="*/ 2 h 66"/>
                    <a:gd name="T2" fmla="*/ 46 w 48"/>
                    <a:gd name="T3" fmla="*/ 13 h 66"/>
                    <a:gd name="T4" fmla="*/ 43 w 48"/>
                    <a:gd name="T5" fmla="*/ 23 h 66"/>
                    <a:gd name="T6" fmla="*/ 40 w 48"/>
                    <a:gd name="T7" fmla="*/ 27 h 66"/>
                    <a:gd name="T8" fmla="*/ 39 w 48"/>
                    <a:gd name="T9" fmla="*/ 32 h 66"/>
                    <a:gd name="T10" fmla="*/ 33 w 48"/>
                    <a:gd name="T11" fmla="*/ 40 h 66"/>
                    <a:gd name="T12" fmla="*/ 28 w 48"/>
                    <a:gd name="T13" fmla="*/ 47 h 66"/>
                    <a:gd name="T14" fmla="*/ 21 w 48"/>
                    <a:gd name="T15" fmla="*/ 54 h 66"/>
                    <a:gd name="T16" fmla="*/ 12 w 48"/>
                    <a:gd name="T17" fmla="*/ 60 h 66"/>
                    <a:gd name="T18" fmla="*/ 4 w 48"/>
                    <a:gd name="T19" fmla="*/ 66 h 66"/>
                    <a:gd name="T20" fmla="*/ 0 w 48"/>
                    <a:gd name="T21" fmla="*/ 61 h 66"/>
                    <a:gd name="T22" fmla="*/ 8 w 48"/>
                    <a:gd name="T23" fmla="*/ 56 h 66"/>
                    <a:gd name="T24" fmla="*/ 16 w 48"/>
                    <a:gd name="T25" fmla="*/ 50 h 66"/>
                    <a:gd name="T26" fmla="*/ 23 w 48"/>
                    <a:gd name="T27" fmla="*/ 43 h 66"/>
                    <a:gd name="T28" fmla="*/ 29 w 48"/>
                    <a:gd name="T29" fmla="*/ 36 h 66"/>
                    <a:gd name="T30" fmla="*/ 33 w 48"/>
                    <a:gd name="T31" fmla="*/ 29 h 66"/>
                    <a:gd name="T32" fmla="*/ 35 w 48"/>
                    <a:gd name="T33" fmla="*/ 24 h 66"/>
                    <a:gd name="T34" fmla="*/ 37 w 48"/>
                    <a:gd name="T35" fmla="*/ 20 h 66"/>
                    <a:gd name="T36" fmla="*/ 40 w 48"/>
                    <a:gd name="T37" fmla="*/ 12 h 66"/>
                    <a:gd name="T38" fmla="*/ 43 w 48"/>
                    <a:gd name="T39" fmla="*/ 0 h 66"/>
                    <a:gd name="T40" fmla="*/ 48 w 48"/>
                    <a:gd name="T41" fmla="*/ 2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8" h="66">
                      <a:moveTo>
                        <a:pt x="48" y="2"/>
                      </a:moveTo>
                      <a:lnTo>
                        <a:pt x="46" y="13"/>
                      </a:lnTo>
                      <a:lnTo>
                        <a:pt x="43" y="23"/>
                      </a:lnTo>
                      <a:lnTo>
                        <a:pt x="40" y="27"/>
                      </a:lnTo>
                      <a:lnTo>
                        <a:pt x="39" y="32"/>
                      </a:lnTo>
                      <a:lnTo>
                        <a:pt x="33" y="40"/>
                      </a:lnTo>
                      <a:lnTo>
                        <a:pt x="28" y="47"/>
                      </a:lnTo>
                      <a:lnTo>
                        <a:pt x="21" y="54"/>
                      </a:lnTo>
                      <a:lnTo>
                        <a:pt x="12" y="60"/>
                      </a:lnTo>
                      <a:lnTo>
                        <a:pt x="4" y="66"/>
                      </a:lnTo>
                      <a:lnTo>
                        <a:pt x="0" y="61"/>
                      </a:lnTo>
                      <a:lnTo>
                        <a:pt x="8" y="56"/>
                      </a:lnTo>
                      <a:lnTo>
                        <a:pt x="16" y="50"/>
                      </a:lnTo>
                      <a:lnTo>
                        <a:pt x="23" y="43"/>
                      </a:lnTo>
                      <a:lnTo>
                        <a:pt x="29" y="36"/>
                      </a:lnTo>
                      <a:lnTo>
                        <a:pt x="33" y="29"/>
                      </a:lnTo>
                      <a:lnTo>
                        <a:pt x="35" y="24"/>
                      </a:lnTo>
                      <a:lnTo>
                        <a:pt x="37" y="20"/>
                      </a:lnTo>
                      <a:lnTo>
                        <a:pt x="40" y="12"/>
                      </a:lnTo>
                      <a:lnTo>
                        <a:pt x="43" y="0"/>
                      </a:lnTo>
                      <a:lnTo>
                        <a:pt x="48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8" name="Freeform 266"/>
                <p:cNvSpPr>
                  <a:spLocks/>
                </p:cNvSpPr>
                <p:nvPr/>
              </p:nvSpPr>
              <p:spPr bwMode="auto">
                <a:xfrm>
                  <a:off x="3241" y="3743"/>
                  <a:ext cx="5" cy="4"/>
                </a:xfrm>
                <a:custGeom>
                  <a:avLst/>
                  <a:gdLst>
                    <a:gd name="T0" fmla="*/ 5 w 5"/>
                    <a:gd name="T1" fmla="*/ 2 h 4"/>
                    <a:gd name="T2" fmla="*/ 5 w 5"/>
                    <a:gd name="T3" fmla="*/ 4 h 4"/>
                    <a:gd name="T4" fmla="*/ 5 w 5"/>
                    <a:gd name="T5" fmla="*/ 2 h 4"/>
                    <a:gd name="T6" fmla="*/ 0 w 5"/>
                    <a:gd name="T7" fmla="*/ 0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lnTo>
                        <a:pt x="5" y="4"/>
                      </a:lnTo>
                      <a:lnTo>
                        <a:pt x="5" y="2"/>
                      </a:lnTo>
                      <a:lnTo>
                        <a:pt x="0" y="0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19" name="Freeform 267"/>
                <p:cNvSpPr>
                  <a:spLocks/>
                </p:cNvSpPr>
                <p:nvPr/>
              </p:nvSpPr>
              <p:spPr bwMode="auto">
                <a:xfrm>
                  <a:off x="3141" y="3804"/>
                  <a:ext cx="60" cy="19"/>
                </a:xfrm>
                <a:custGeom>
                  <a:avLst/>
                  <a:gdLst>
                    <a:gd name="T0" fmla="*/ 60 w 60"/>
                    <a:gd name="T1" fmla="*/ 6 h 19"/>
                    <a:gd name="T2" fmla="*/ 46 w 60"/>
                    <a:gd name="T3" fmla="*/ 13 h 19"/>
                    <a:gd name="T4" fmla="*/ 37 w 60"/>
                    <a:gd name="T5" fmla="*/ 16 h 19"/>
                    <a:gd name="T6" fmla="*/ 30 w 60"/>
                    <a:gd name="T7" fmla="*/ 18 h 19"/>
                    <a:gd name="T8" fmla="*/ 23 w 60"/>
                    <a:gd name="T9" fmla="*/ 19 h 19"/>
                    <a:gd name="T10" fmla="*/ 16 w 60"/>
                    <a:gd name="T11" fmla="*/ 19 h 19"/>
                    <a:gd name="T12" fmla="*/ 8 w 60"/>
                    <a:gd name="T13" fmla="*/ 19 h 19"/>
                    <a:gd name="T14" fmla="*/ 0 w 60"/>
                    <a:gd name="T15" fmla="*/ 18 h 19"/>
                    <a:gd name="T16" fmla="*/ 1 w 60"/>
                    <a:gd name="T17" fmla="*/ 12 h 19"/>
                    <a:gd name="T18" fmla="*/ 8 w 60"/>
                    <a:gd name="T19" fmla="*/ 13 h 19"/>
                    <a:gd name="T20" fmla="*/ 16 w 60"/>
                    <a:gd name="T21" fmla="*/ 13 h 19"/>
                    <a:gd name="T22" fmla="*/ 22 w 60"/>
                    <a:gd name="T23" fmla="*/ 13 h 19"/>
                    <a:gd name="T24" fmla="*/ 29 w 60"/>
                    <a:gd name="T25" fmla="*/ 12 h 19"/>
                    <a:gd name="T26" fmla="*/ 36 w 60"/>
                    <a:gd name="T27" fmla="*/ 10 h 19"/>
                    <a:gd name="T28" fmla="*/ 43 w 60"/>
                    <a:gd name="T29" fmla="*/ 8 h 19"/>
                    <a:gd name="T30" fmla="*/ 57 w 60"/>
                    <a:gd name="T31" fmla="*/ 0 h 19"/>
                    <a:gd name="T32" fmla="*/ 60 w 60"/>
                    <a:gd name="T33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0" h="19">
                      <a:moveTo>
                        <a:pt x="60" y="6"/>
                      </a:moveTo>
                      <a:lnTo>
                        <a:pt x="46" y="13"/>
                      </a:lnTo>
                      <a:lnTo>
                        <a:pt x="37" y="16"/>
                      </a:lnTo>
                      <a:lnTo>
                        <a:pt x="30" y="18"/>
                      </a:lnTo>
                      <a:lnTo>
                        <a:pt x="23" y="19"/>
                      </a:lnTo>
                      <a:lnTo>
                        <a:pt x="16" y="19"/>
                      </a:lnTo>
                      <a:lnTo>
                        <a:pt x="8" y="19"/>
                      </a:lnTo>
                      <a:lnTo>
                        <a:pt x="0" y="18"/>
                      </a:lnTo>
                      <a:lnTo>
                        <a:pt x="1" y="12"/>
                      </a:lnTo>
                      <a:lnTo>
                        <a:pt x="8" y="13"/>
                      </a:lnTo>
                      <a:lnTo>
                        <a:pt x="16" y="13"/>
                      </a:lnTo>
                      <a:lnTo>
                        <a:pt x="22" y="13"/>
                      </a:lnTo>
                      <a:lnTo>
                        <a:pt x="29" y="12"/>
                      </a:lnTo>
                      <a:lnTo>
                        <a:pt x="36" y="10"/>
                      </a:lnTo>
                      <a:lnTo>
                        <a:pt x="43" y="8"/>
                      </a:lnTo>
                      <a:lnTo>
                        <a:pt x="57" y="0"/>
                      </a:lnTo>
                      <a:lnTo>
                        <a:pt x="6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0" name="Freeform 268"/>
                <p:cNvSpPr>
                  <a:spLocks/>
                </p:cNvSpPr>
                <p:nvPr/>
              </p:nvSpPr>
              <p:spPr bwMode="auto">
                <a:xfrm>
                  <a:off x="3198" y="3804"/>
                  <a:ext cx="4" cy="6"/>
                </a:xfrm>
                <a:custGeom>
                  <a:avLst/>
                  <a:gdLst>
                    <a:gd name="T0" fmla="*/ 4 w 4"/>
                    <a:gd name="T1" fmla="*/ 5 h 6"/>
                    <a:gd name="T2" fmla="*/ 3 w 4"/>
                    <a:gd name="T3" fmla="*/ 6 h 6"/>
                    <a:gd name="T4" fmla="*/ 0 w 4"/>
                    <a:gd name="T5" fmla="*/ 0 h 6"/>
                    <a:gd name="T6" fmla="*/ 4 w 4"/>
                    <a:gd name="T7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6">
                      <a:moveTo>
                        <a:pt x="4" y="5"/>
                      </a:moveTo>
                      <a:lnTo>
                        <a:pt x="3" y="6"/>
                      </a:lnTo>
                      <a:lnTo>
                        <a:pt x="0" y="0"/>
                      </a:lnTo>
                      <a:lnTo>
                        <a:pt x="4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1" name="Freeform 269"/>
                <p:cNvSpPr>
                  <a:spLocks/>
                </p:cNvSpPr>
                <p:nvPr/>
              </p:nvSpPr>
              <p:spPr bwMode="auto">
                <a:xfrm>
                  <a:off x="3095" y="3790"/>
                  <a:ext cx="47" cy="32"/>
                </a:xfrm>
                <a:custGeom>
                  <a:avLst/>
                  <a:gdLst>
                    <a:gd name="T0" fmla="*/ 46 w 47"/>
                    <a:gd name="T1" fmla="*/ 32 h 32"/>
                    <a:gd name="T2" fmla="*/ 32 w 47"/>
                    <a:gd name="T3" fmla="*/ 27 h 32"/>
                    <a:gd name="T4" fmla="*/ 25 w 47"/>
                    <a:gd name="T5" fmla="*/ 26 h 32"/>
                    <a:gd name="T6" fmla="*/ 19 w 47"/>
                    <a:gd name="T7" fmla="*/ 22 h 32"/>
                    <a:gd name="T8" fmla="*/ 15 w 47"/>
                    <a:gd name="T9" fmla="*/ 19 h 32"/>
                    <a:gd name="T10" fmla="*/ 10 w 47"/>
                    <a:gd name="T11" fmla="*/ 14 h 32"/>
                    <a:gd name="T12" fmla="*/ 4 w 47"/>
                    <a:gd name="T13" fmla="*/ 10 h 32"/>
                    <a:gd name="T14" fmla="*/ 0 w 47"/>
                    <a:gd name="T15" fmla="*/ 4 h 32"/>
                    <a:gd name="T16" fmla="*/ 4 w 47"/>
                    <a:gd name="T17" fmla="*/ 0 h 32"/>
                    <a:gd name="T18" fmla="*/ 8 w 47"/>
                    <a:gd name="T19" fmla="*/ 6 h 32"/>
                    <a:gd name="T20" fmla="*/ 14 w 47"/>
                    <a:gd name="T21" fmla="*/ 10 h 32"/>
                    <a:gd name="T22" fmla="*/ 18 w 47"/>
                    <a:gd name="T23" fmla="*/ 14 h 32"/>
                    <a:gd name="T24" fmla="*/ 24 w 47"/>
                    <a:gd name="T25" fmla="*/ 17 h 32"/>
                    <a:gd name="T26" fmla="*/ 28 w 47"/>
                    <a:gd name="T27" fmla="*/ 20 h 32"/>
                    <a:gd name="T28" fmla="*/ 33 w 47"/>
                    <a:gd name="T29" fmla="*/ 22 h 32"/>
                    <a:gd name="T30" fmla="*/ 47 w 47"/>
                    <a:gd name="T31" fmla="*/ 26 h 32"/>
                    <a:gd name="T32" fmla="*/ 46 w 47"/>
                    <a:gd name="T3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7" h="32">
                      <a:moveTo>
                        <a:pt x="46" y="32"/>
                      </a:moveTo>
                      <a:lnTo>
                        <a:pt x="32" y="27"/>
                      </a:lnTo>
                      <a:lnTo>
                        <a:pt x="25" y="26"/>
                      </a:lnTo>
                      <a:lnTo>
                        <a:pt x="19" y="22"/>
                      </a:lnTo>
                      <a:lnTo>
                        <a:pt x="15" y="19"/>
                      </a:lnTo>
                      <a:lnTo>
                        <a:pt x="10" y="14"/>
                      </a:lnTo>
                      <a:lnTo>
                        <a:pt x="4" y="10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8" y="6"/>
                      </a:lnTo>
                      <a:lnTo>
                        <a:pt x="14" y="10"/>
                      </a:lnTo>
                      <a:lnTo>
                        <a:pt x="18" y="14"/>
                      </a:lnTo>
                      <a:lnTo>
                        <a:pt x="24" y="17"/>
                      </a:lnTo>
                      <a:lnTo>
                        <a:pt x="28" y="20"/>
                      </a:lnTo>
                      <a:lnTo>
                        <a:pt x="33" y="22"/>
                      </a:lnTo>
                      <a:lnTo>
                        <a:pt x="47" y="26"/>
                      </a:lnTo>
                      <a:lnTo>
                        <a:pt x="46" y="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2" name="Freeform 270"/>
                <p:cNvSpPr>
                  <a:spLocks/>
                </p:cNvSpPr>
                <p:nvPr/>
              </p:nvSpPr>
              <p:spPr bwMode="auto">
                <a:xfrm>
                  <a:off x="3141" y="3816"/>
                  <a:ext cx="1" cy="6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0 h 6"/>
                    <a:gd name="T4" fmla="*/ 0 w 1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lnTo>
                        <a:pt x="1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3" name="Freeform 271"/>
                <p:cNvSpPr>
                  <a:spLocks/>
                </p:cNvSpPr>
                <p:nvPr/>
              </p:nvSpPr>
              <p:spPr bwMode="auto">
                <a:xfrm>
                  <a:off x="3095" y="3786"/>
                  <a:ext cx="10" cy="8"/>
                </a:xfrm>
                <a:custGeom>
                  <a:avLst/>
                  <a:gdLst>
                    <a:gd name="T0" fmla="*/ 0 w 10"/>
                    <a:gd name="T1" fmla="*/ 4 h 8"/>
                    <a:gd name="T2" fmla="*/ 4 w 10"/>
                    <a:gd name="T3" fmla="*/ 8 h 8"/>
                    <a:gd name="T4" fmla="*/ 10 w 10"/>
                    <a:gd name="T5" fmla="*/ 4 h 8"/>
                    <a:gd name="T6" fmla="*/ 5 w 10"/>
                    <a:gd name="T7" fmla="*/ 0 h 8"/>
                    <a:gd name="T8" fmla="*/ 0 w 10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0" y="4"/>
                      </a:moveTo>
                      <a:lnTo>
                        <a:pt x="4" y="8"/>
                      </a:lnTo>
                      <a:lnTo>
                        <a:pt x="10" y="4"/>
                      </a:lnTo>
                      <a:lnTo>
                        <a:pt x="5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4" name="Freeform 272"/>
                <p:cNvSpPr>
                  <a:spLocks/>
                </p:cNvSpPr>
                <p:nvPr/>
              </p:nvSpPr>
              <p:spPr bwMode="auto">
                <a:xfrm>
                  <a:off x="3092" y="3790"/>
                  <a:ext cx="7" cy="4"/>
                </a:xfrm>
                <a:custGeom>
                  <a:avLst/>
                  <a:gdLst>
                    <a:gd name="T0" fmla="*/ 3 w 7"/>
                    <a:gd name="T1" fmla="*/ 4 h 4"/>
                    <a:gd name="T2" fmla="*/ 0 w 7"/>
                    <a:gd name="T3" fmla="*/ 2 h 4"/>
                    <a:gd name="T4" fmla="*/ 3 w 7"/>
                    <a:gd name="T5" fmla="*/ 0 h 4"/>
                    <a:gd name="T6" fmla="*/ 7 w 7"/>
                    <a:gd name="T7" fmla="*/ 4 h 4"/>
                    <a:gd name="T8" fmla="*/ 7 w 7"/>
                    <a:gd name="T9" fmla="*/ 0 h 4"/>
                    <a:gd name="T10" fmla="*/ 3 w 7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4">
                      <a:moveTo>
                        <a:pt x="3" y="4"/>
                      </a:move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7" y="4"/>
                      </a:lnTo>
                      <a:lnTo>
                        <a:pt x="7" y="0"/>
                      </a:lnTo>
                      <a:lnTo>
                        <a:pt x="3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5" name="Freeform 273"/>
                <p:cNvSpPr>
                  <a:spLocks/>
                </p:cNvSpPr>
                <p:nvPr/>
              </p:nvSpPr>
              <p:spPr bwMode="auto">
                <a:xfrm>
                  <a:off x="3100" y="3786"/>
                  <a:ext cx="48" cy="31"/>
                </a:xfrm>
                <a:custGeom>
                  <a:avLst/>
                  <a:gdLst>
                    <a:gd name="T0" fmla="*/ 5 w 48"/>
                    <a:gd name="T1" fmla="*/ 0 h 31"/>
                    <a:gd name="T2" fmla="*/ 14 w 48"/>
                    <a:gd name="T3" fmla="*/ 10 h 31"/>
                    <a:gd name="T4" fmla="*/ 19 w 48"/>
                    <a:gd name="T5" fmla="*/ 14 h 31"/>
                    <a:gd name="T6" fmla="*/ 24 w 48"/>
                    <a:gd name="T7" fmla="*/ 17 h 31"/>
                    <a:gd name="T8" fmla="*/ 28 w 48"/>
                    <a:gd name="T9" fmla="*/ 20 h 31"/>
                    <a:gd name="T10" fmla="*/ 34 w 48"/>
                    <a:gd name="T11" fmla="*/ 21 h 31"/>
                    <a:gd name="T12" fmla="*/ 48 w 48"/>
                    <a:gd name="T13" fmla="*/ 26 h 31"/>
                    <a:gd name="T14" fmla="*/ 46 w 48"/>
                    <a:gd name="T15" fmla="*/ 31 h 31"/>
                    <a:gd name="T16" fmla="*/ 32 w 48"/>
                    <a:gd name="T17" fmla="*/ 27 h 31"/>
                    <a:gd name="T18" fmla="*/ 27 w 48"/>
                    <a:gd name="T19" fmla="*/ 26 h 31"/>
                    <a:gd name="T20" fmla="*/ 21 w 48"/>
                    <a:gd name="T21" fmla="*/ 23 h 31"/>
                    <a:gd name="T22" fmla="*/ 16 w 48"/>
                    <a:gd name="T23" fmla="*/ 18 h 31"/>
                    <a:gd name="T24" fmla="*/ 10 w 48"/>
                    <a:gd name="T25" fmla="*/ 14 h 31"/>
                    <a:gd name="T26" fmla="*/ 0 w 48"/>
                    <a:gd name="T27" fmla="*/ 4 h 31"/>
                    <a:gd name="T28" fmla="*/ 5 w 48"/>
                    <a:gd name="T2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8" h="31">
                      <a:moveTo>
                        <a:pt x="5" y="0"/>
                      </a:moveTo>
                      <a:lnTo>
                        <a:pt x="14" y="10"/>
                      </a:lnTo>
                      <a:lnTo>
                        <a:pt x="19" y="14"/>
                      </a:lnTo>
                      <a:lnTo>
                        <a:pt x="24" y="17"/>
                      </a:lnTo>
                      <a:lnTo>
                        <a:pt x="28" y="20"/>
                      </a:lnTo>
                      <a:lnTo>
                        <a:pt x="34" y="21"/>
                      </a:lnTo>
                      <a:lnTo>
                        <a:pt x="48" y="26"/>
                      </a:lnTo>
                      <a:lnTo>
                        <a:pt x="46" y="31"/>
                      </a:lnTo>
                      <a:lnTo>
                        <a:pt x="32" y="27"/>
                      </a:lnTo>
                      <a:lnTo>
                        <a:pt x="27" y="26"/>
                      </a:lnTo>
                      <a:lnTo>
                        <a:pt x="21" y="23"/>
                      </a:lnTo>
                      <a:lnTo>
                        <a:pt x="16" y="18"/>
                      </a:lnTo>
                      <a:lnTo>
                        <a:pt x="10" y="14"/>
                      </a:lnTo>
                      <a:lnTo>
                        <a:pt x="0" y="4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6" name="Freeform 274"/>
                <p:cNvSpPr>
                  <a:spLocks/>
                </p:cNvSpPr>
                <p:nvPr/>
              </p:nvSpPr>
              <p:spPr bwMode="auto">
                <a:xfrm>
                  <a:off x="3100" y="3785"/>
                  <a:ext cx="5" cy="5"/>
                </a:xfrm>
                <a:custGeom>
                  <a:avLst/>
                  <a:gdLst>
                    <a:gd name="T0" fmla="*/ 0 w 5"/>
                    <a:gd name="T1" fmla="*/ 1 h 5"/>
                    <a:gd name="T2" fmla="*/ 3 w 5"/>
                    <a:gd name="T3" fmla="*/ 0 h 5"/>
                    <a:gd name="T4" fmla="*/ 5 w 5"/>
                    <a:gd name="T5" fmla="*/ 1 h 5"/>
                    <a:gd name="T6" fmla="*/ 0 w 5"/>
                    <a:gd name="T7" fmla="*/ 5 h 5"/>
                    <a:gd name="T8" fmla="*/ 5 w 5"/>
                    <a:gd name="T9" fmla="*/ 5 h 5"/>
                    <a:gd name="T10" fmla="*/ 0 w 5"/>
                    <a:gd name="T1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0" y="1"/>
                      </a:moveTo>
                      <a:lnTo>
                        <a:pt x="3" y="0"/>
                      </a:lnTo>
                      <a:lnTo>
                        <a:pt x="5" y="1"/>
                      </a:lnTo>
                      <a:lnTo>
                        <a:pt x="0" y="5"/>
                      </a:lnTo>
                      <a:lnTo>
                        <a:pt x="5" y="5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7" name="Freeform 275"/>
                <p:cNvSpPr>
                  <a:spLocks/>
                </p:cNvSpPr>
                <p:nvPr/>
              </p:nvSpPr>
              <p:spPr bwMode="auto">
                <a:xfrm>
                  <a:off x="3146" y="3800"/>
                  <a:ext cx="60" cy="19"/>
                </a:xfrm>
                <a:custGeom>
                  <a:avLst/>
                  <a:gdLst>
                    <a:gd name="T0" fmla="*/ 2 w 60"/>
                    <a:gd name="T1" fmla="*/ 12 h 19"/>
                    <a:gd name="T2" fmla="*/ 9 w 60"/>
                    <a:gd name="T3" fmla="*/ 13 h 19"/>
                    <a:gd name="T4" fmla="*/ 17 w 60"/>
                    <a:gd name="T5" fmla="*/ 13 h 19"/>
                    <a:gd name="T6" fmla="*/ 24 w 60"/>
                    <a:gd name="T7" fmla="*/ 13 h 19"/>
                    <a:gd name="T8" fmla="*/ 30 w 60"/>
                    <a:gd name="T9" fmla="*/ 12 h 19"/>
                    <a:gd name="T10" fmla="*/ 43 w 60"/>
                    <a:gd name="T11" fmla="*/ 7 h 19"/>
                    <a:gd name="T12" fmla="*/ 50 w 60"/>
                    <a:gd name="T13" fmla="*/ 4 h 19"/>
                    <a:gd name="T14" fmla="*/ 57 w 60"/>
                    <a:gd name="T15" fmla="*/ 0 h 19"/>
                    <a:gd name="T16" fmla="*/ 60 w 60"/>
                    <a:gd name="T17" fmla="*/ 6 h 19"/>
                    <a:gd name="T18" fmla="*/ 53 w 60"/>
                    <a:gd name="T19" fmla="*/ 10 h 19"/>
                    <a:gd name="T20" fmla="*/ 45 w 60"/>
                    <a:gd name="T21" fmla="*/ 13 h 19"/>
                    <a:gd name="T22" fmla="*/ 31 w 60"/>
                    <a:gd name="T23" fmla="*/ 17 h 19"/>
                    <a:gd name="T24" fmla="*/ 24 w 60"/>
                    <a:gd name="T25" fmla="*/ 19 h 19"/>
                    <a:gd name="T26" fmla="*/ 17 w 60"/>
                    <a:gd name="T27" fmla="*/ 19 h 19"/>
                    <a:gd name="T28" fmla="*/ 9 w 60"/>
                    <a:gd name="T29" fmla="*/ 19 h 19"/>
                    <a:gd name="T30" fmla="*/ 0 w 60"/>
                    <a:gd name="T31" fmla="*/ 17 h 19"/>
                    <a:gd name="T32" fmla="*/ 2 w 60"/>
                    <a:gd name="T33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0" h="19">
                      <a:moveTo>
                        <a:pt x="2" y="12"/>
                      </a:moveTo>
                      <a:lnTo>
                        <a:pt x="9" y="13"/>
                      </a:lnTo>
                      <a:lnTo>
                        <a:pt x="17" y="13"/>
                      </a:lnTo>
                      <a:lnTo>
                        <a:pt x="24" y="13"/>
                      </a:lnTo>
                      <a:lnTo>
                        <a:pt x="30" y="12"/>
                      </a:lnTo>
                      <a:lnTo>
                        <a:pt x="43" y="7"/>
                      </a:lnTo>
                      <a:lnTo>
                        <a:pt x="50" y="4"/>
                      </a:lnTo>
                      <a:lnTo>
                        <a:pt x="57" y="0"/>
                      </a:lnTo>
                      <a:lnTo>
                        <a:pt x="60" y="6"/>
                      </a:lnTo>
                      <a:lnTo>
                        <a:pt x="53" y="10"/>
                      </a:lnTo>
                      <a:lnTo>
                        <a:pt x="45" y="13"/>
                      </a:lnTo>
                      <a:lnTo>
                        <a:pt x="31" y="17"/>
                      </a:lnTo>
                      <a:lnTo>
                        <a:pt x="24" y="19"/>
                      </a:lnTo>
                      <a:lnTo>
                        <a:pt x="17" y="19"/>
                      </a:lnTo>
                      <a:lnTo>
                        <a:pt x="9" y="19"/>
                      </a:lnTo>
                      <a:lnTo>
                        <a:pt x="0" y="17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8" name="Freeform 276"/>
                <p:cNvSpPr>
                  <a:spLocks/>
                </p:cNvSpPr>
                <p:nvPr/>
              </p:nvSpPr>
              <p:spPr bwMode="auto">
                <a:xfrm>
                  <a:off x="3146" y="3812"/>
                  <a:ext cx="2" cy="5"/>
                </a:xfrm>
                <a:custGeom>
                  <a:avLst/>
                  <a:gdLst>
                    <a:gd name="T0" fmla="*/ 0 w 2"/>
                    <a:gd name="T1" fmla="*/ 5 h 5"/>
                    <a:gd name="T2" fmla="*/ 2 w 2"/>
                    <a:gd name="T3" fmla="*/ 5 h 5"/>
                    <a:gd name="T4" fmla="*/ 0 w 2"/>
                    <a:gd name="T5" fmla="*/ 5 h 5"/>
                    <a:gd name="T6" fmla="*/ 2 w 2"/>
                    <a:gd name="T7" fmla="*/ 0 h 5"/>
                    <a:gd name="T8" fmla="*/ 0 w 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5">
                      <a:moveTo>
                        <a:pt x="0" y="5"/>
                      </a:move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29" name="Freeform 277"/>
                <p:cNvSpPr>
                  <a:spLocks/>
                </p:cNvSpPr>
                <p:nvPr/>
              </p:nvSpPr>
              <p:spPr bwMode="auto">
                <a:xfrm>
                  <a:off x="3203" y="3739"/>
                  <a:ext cx="49" cy="65"/>
                </a:xfrm>
                <a:custGeom>
                  <a:avLst/>
                  <a:gdLst>
                    <a:gd name="T0" fmla="*/ 0 w 49"/>
                    <a:gd name="T1" fmla="*/ 61 h 65"/>
                    <a:gd name="T2" fmla="*/ 9 w 49"/>
                    <a:gd name="T3" fmla="*/ 55 h 65"/>
                    <a:gd name="T4" fmla="*/ 17 w 49"/>
                    <a:gd name="T5" fmla="*/ 50 h 65"/>
                    <a:gd name="T6" fmla="*/ 24 w 49"/>
                    <a:gd name="T7" fmla="*/ 43 h 65"/>
                    <a:gd name="T8" fmla="*/ 30 w 49"/>
                    <a:gd name="T9" fmla="*/ 36 h 65"/>
                    <a:gd name="T10" fmla="*/ 34 w 49"/>
                    <a:gd name="T11" fmla="*/ 28 h 65"/>
                    <a:gd name="T12" fmla="*/ 38 w 49"/>
                    <a:gd name="T13" fmla="*/ 20 h 65"/>
                    <a:gd name="T14" fmla="*/ 41 w 49"/>
                    <a:gd name="T15" fmla="*/ 11 h 65"/>
                    <a:gd name="T16" fmla="*/ 43 w 49"/>
                    <a:gd name="T17" fmla="*/ 0 h 65"/>
                    <a:gd name="T18" fmla="*/ 49 w 49"/>
                    <a:gd name="T19" fmla="*/ 1 h 65"/>
                    <a:gd name="T20" fmla="*/ 46 w 49"/>
                    <a:gd name="T21" fmla="*/ 13 h 65"/>
                    <a:gd name="T22" fmla="*/ 43 w 49"/>
                    <a:gd name="T23" fmla="*/ 23 h 65"/>
                    <a:gd name="T24" fmla="*/ 39 w 49"/>
                    <a:gd name="T25" fmla="*/ 31 h 65"/>
                    <a:gd name="T26" fmla="*/ 34 w 49"/>
                    <a:gd name="T27" fmla="*/ 40 h 65"/>
                    <a:gd name="T28" fmla="*/ 28 w 49"/>
                    <a:gd name="T29" fmla="*/ 47 h 65"/>
                    <a:gd name="T30" fmla="*/ 21 w 49"/>
                    <a:gd name="T31" fmla="*/ 54 h 65"/>
                    <a:gd name="T32" fmla="*/ 13 w 49"/>
                    <a:gd name="T33" fmla="*/ 60 h 65"/>
                    <a:gd name="T34" fmla="*/ 5 w 49"/>
                    <a:gd name="T35" fmla="*/ 65 h 65"/>
                    <a:gd name="T36" fmla="*/ 0 w 49"/>
                    <a:gd name="T37" fmla="*/ 6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9" h="65">
                      <a:moveTo>
                        <a:pt x="0" y="61"/>
                      </a:moveTo>
                      <a:lnTo>
                        <a:pt x="9" y="55"/>
                      </a:lnTo>
                      <a:lnTo>
                        <a:pt x="17" y="50"/>
                      </a:lnTo>
                      <a:lnTo>
                        <a:pt x="24" y="43"/>
                      </a:lnTo>
                      <a:lnTo>
                        <a:pt x="30" y="36"/>
                      </a:lnTo>
                      <a:lnTo>
                        <a:pt x="34" y="28"/>
                      </a:lnTo>
                      <a:lnTo>
                        <a:pt x="38" y="20"/>
                      </a:lnTo>
                      <a:lnTo>
                        <a:pt x="41" y="11"/>
                      </a:lnTo>
                      <a:lnTo>
                        <a:pt x="43" y="0"/>
                      </a:lnTo>
                      <a:lnTo>
                        <a:pt x="49" y="1"/>
                      </a:lnTo>
                      <a:lnTo>
                        <a:pt x="46" y="13"/>
                      </a:lnTo>
                      <a:lnTo>
                        <a:pt x="43" y="23"/>
                      </a:lnTo>
                      <a:lnTo>
                        <a:pt x="39" y="31"/>
                      </a:lnTo>
                      <a:lnTo>
                        <a:pt x="34" y="40"/>
                      </a:lnTo>
                      <a:lnTo>
                        <a:pt x="28" y="47"/>
                      </a:lnTo>
                      <a:lnTo>
                        <a:pt x="21" y="54"/>
                      </a:lnTo>
                      <a:lnTo>
                        <a:pt x="13" y="60"/>
                      </a:lnTo>
                      <a:lnTo>
                        <a:pt x="5" y="6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0" name="Freeform 278"/>
                <p:cNvSpPr>
                  <a:spLocks/>
                </p:cNvSpPr>
                <p:nvPr/>
              </p:nvSpPr>
              <p:spPr bwMode="auto">
                <a:xfrm>
                  <a:off x="3203" y="3800"/>
                  <a:ext cx="5" cy="6"/>
                </a:xfrm>
                <a:custGeom>
                  <a:avLst/>
                  <a:gdLst>
                    <a:gd name="T0" fmla="*/ 3 w 5"/>
                    <a:gd name="T1" fmla="*/ 6 h 6"/>
                    <a:gd name="T2" fmla="*/ 5 w 5"/>
                    <a:gd name="T3" fmla="*/ 4 h 6"/>
                    <a:gd name="T4" fmla="*/ 0 w 5"/>
                    <a:gd name="T5" fmla="*/ 0 h 6"/>
                    <a:gd name="T6" fmla="*/ 3 w 5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6">
                      <a:moveTo>
                        <a:pt x="3" y="6"/>
                      </a:moveTo>
                      <a:lnTo>
                        <a:pt x="5" y="4"/>
                      </a:lnTo>
                      <a:lnTo>
                        <a:pt x="0" y="0"/>
                      </a:lnTo>
                      <a:lnTo>
                        <a:pt x="3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1" name="Freeform 279"/>
                <p:cNvSpPr>
                  <a:spLocks/>
                </p:cNvSpPr>
                <p:nvPr/>
              </p:nvSpPr>
              <p:spPr bwMode="auto">
                <a:xfrm>
                  <a:off x="3237" y="3666"/>
                  <a:ext cx="19" cy="74"/>
                </a:xfrm>
                <a:custGeom>
                  <a:avLst/>
                  <a:gdLst>
                    <a:gd name="T0" fmla="*/ 9 w 19"/>
                    <a:gd name="T1" fmla="*/ 73 h 74"/>
                    <a:gd name="T2" fmla="*/ 12 w 19"/>
                    <a:gd name="T3" fmla="*/ 54 h 74"/>
                    <a:gd name="T4" fmla="*/ 14 w 19"/>
                    <a:gd name="T5" fmla="*/ 46 h 74"/>
                    <a:gd name="T6" fmla="*/ 12 w 19"/>
                    <a:gd name="T7" fmla="*/ 37 h 74"/>
                    <a:gd name="T8" fmla="*/ 11 w 19"/>
                    <a:gd name="T9" fmla="*/ 29 h 74"/>
                    <a:gd name="T10" fmla="*/ 8 w 19"/>
                    <a:gd name="T11" fmla="*/ 22 h 74"/>
                    <a:gd name="T12" fmla="*/ 4 w 19"/>
                    <a:gd name="T13" fmla="*/ 13 h 74"/>
                    <a:gd name="T14" fmla="*/ 0 w 19"/>
                    <a:gd name="T15" fmla="*/ 4 h 74"/>
                    <a:gd name="T16" fmla="*/ 4 w 19"/>
                    <a:gd name="T17" fmla="*/ 0 h 74"/>
                    <a:gd name="T18" fmla="*/ 9 w 19"/>
                    <a:gd name="T19" fmla="*/ 10 h 74"/>
                    <a:gd name="T20" fmla="*/ 14 w 19"/>
                    <a:gd name="T21" fmla="*/ 19 h 74"/>
                    <a:gd name="T22" fmla="*/ 16 w 19"/>
                    <a:gd name="T23" fmla="*/ 27 h 74"/>
                    <a:gd name="T24" fmla="*/ 18 w 19"/>
                    <a:gd name="T25" fmla="*/ 36 h 74"/>
                    <a:gd name="T26" fmla="*/ 19 w 19"/>
                    <a:gd name="T27" fmla="*/ 46 h 74"/>
                    <a:gd name="T28" fmla="*/ 18 w 19"/>
                    <a:gd name="T29" fmla="*/ 56 h 74"/>
                    <a:gd name="T30" fmla="*/ 15 w 19"/>
                    <a:gd name="T31" fmla="*/ 74 h 74"/>
                    <a:gd name="T32" fmla="*/ 9 w 19"/>
                    <a:gd name="T33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" h="74">
                      <a:moveTo>
                        <a:pt x="9" y="73"/>
                      </a:moveTo>
                      <a:lnTo>
                        <a:pt x="12" y="54"/>
                      </a:lnTo>
                      <a:lnTo>
                        <a:pt x="14" y="46"/>
                      </a:lnTo>
                      <a:lnTo>
                        <a:pt x="12" y="37"/>
                      </a:lnTo>
                      <a:lnTo>
                        <a:pt x="11" y="29"/>
                      </a:lnTo>
                      <a:lnTo>
                        <a:pt x="8" y="22"/>
                      </a:lnTo>
                      <a:lnTo>
                        <a:pt x="4" y="13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9" y="10"/>
                      </a:lnTo>
                      <a:lnTo>
                        <a:pt x="14" y="19"/>
                      </a:lnTo>
                      <a:lnTo>
                        <a:pt x="16" y="27"/>
                      </a:lnTo>
                      <a:lnTo>
                        <a:pt x="18" y="36"/>
                      </a:lnTo>
                      <a:lnTo>
                        <a:pt x="19" y="46"/>
                      </a:lnTo>
                      <a:lnTo>
                        <a:pt x="18" y="56"/>
                      </a:lnTo>
                      <a:lnTo>
                        <a:pt x="15" y="74"/>
                      </a:lnTo>
                      <a:lnTo>
                        <a:pt x="9" y="7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2" name="Freeform 280"/>
                <p:cNvSpPr>
                  <a:spLocks/>
                </p:cNvSpPr>
                <p:nvPr/>
              </p:nvSpPr>
              <p:spPr bwMode="auto">
                <a:xfrm>
                  <a:off x="3246" y="3739"/>
                  <a:ext cx="6" cy="1"/>
                </a:xfrm>
                <a:custGeom>
                  <a:avLst/>
                  <a:gdLst>
                    <a:gd name="T0" fmla="*/ 6 w 6"/>
                    <a:gd name="T1" fmla="*/ 1 h 1"/>
                    <a:gd name="T2" fmla="*/ 0 w 6"/>
                    <a:gd name="T3" fmla="*/ 0 h 1"/>
                    <a:gd name="T4" fmla="*/ 6 w 6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">
                      <a:moveTo>
                        <a:pt x="6" y="1"/>
                      </a:moveTo>
                      <a:lnTo>
                        <a:pt x="0" y="0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3" name="Freeform 281"/>
                <p:cNvSpPr>
                  <a:spLocks/>
                </p:cNvSpPr>
                <p:nvPr/>
              </p:nvSpPr>
              <p:spPr bwMode="auto">
                <a:xfrm>
                  <a:off x="3173" y="3632"/>
                  <a:ext cx="68" cy="38"/>
                </a:xfrm>
                <a:custGeom>
                  <a:avLst/>
                  <a:gdLst>
                    <a:gd name="T0" fmla="*/ 64 w 68"/>
                    <a:gd name="T1" fmla="*/ 38 h 38"/>
                    <a:gd name="T2" fmla="*/ 57 w 68"/>
                    <a:gd name="T3" fmla="*/ 31 h 38"/>
                    <a:gd name="T4" fmla="*/ 54 w 68"/>
                    <a:gd name="T5" fmla="*/ 29 h 38"/>
                    <a:gd name="T6" fmla="*/ 50 w 68"/>
                    <a:gd name="T7" fmla="*/ 26 h 38"/>
                    <a:gd name="T8" fmla="*/ 43 w 68"/>
                    <a:gd name="T9" fmla="*/ 21 h 38"/>
                    <a:gd name="T10" fmla="*/ 36 w 68"/>
                    <a:gd name="T11" fmla="*/ 19 h 38"/>
                    <a:gd name="T12" fmla="*/ 19 w 68"/>
                    <a:gd name="T13" fmla="*/ 13 h 38"/>
                    <a:gd name="T14" fmla="*/ 9 w 68"/>
                    <a:gd name="T15" fmla="*/ 9 h 38"/>
                    <a:gd name="T16" fmla="*/ 0 w 68"/>
                    <a:gd name="T17" fmla="*/ 6 h 38"/>
                    <a:gd name="T18" fmla="*/ 3 w 68"/>
                    <a:gd name="T19" fmla="*/ 0 h 38"/>
                    <a:gd name="T20" fmla="*/ 12 w 68"/>
                    <a:gd name="T21" fmla="*/ 4 h 38"/>
                    <a:gd name="T22" fmla="*/ 21 w 68"/>
                    <a:gd name="T23" fmla="*/ 7 h 38"/>
                    <a:gd name="T24" fmla="*/ 39 w 68"/>
                    <a:gd name="T25" fmla="*/ 13 h 38"/>
                    <a:gd name="T26" fmla="*/ 46 w 68"/>
                    <a:gd name="T27" fmla="*/ 16 h 38"/>
                    <a:gd name="T28" fmla="*/ 54 w 68"/>
                    <a:gd name="T29" fmla="*/ 20 h 38"/>
                    <a:gd name="T30" fmla="*/ 57 w 68"/>
                    <a:gd name="T31" fmla="*/ 24 h 38"/>
                    <a:gd name="T32" fmla="*/ 61 w 68"/>
                    <a:gd name="T33" fmla="*/ 27 h 38"/>
                    <a:gd name="T34" fmla="*/ 68 w 68"/>
                    <a:gd name="T35" fmla="*/ 34 h 38"/>
                    <a:gd name="T36" fmla="*/ 64 w 68"/>
                    <a:gd name="T3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8" h="38">
                      <a:moveTo>
                        <a:pt x="64" y="38"/>
                      </a:moveTo>
                      <a:lnTo>
                        <a:pt x="57" y="31"/>
                      </a:lnTo>
                      <a:lnTo>
                        <a:pt x="54" y="29"/>
                      </a:lnTo>
                      <a:lnTo>
                        <a:pt x="50" y="26"/>
                      </a:lnTo>
                      <a:lnTo>
                        <a:pt x="43" y="21"/>
                      </a:lnTo>
                      <a:lnTo>
                        <a:pt x="36" y="19"/>
                      </a:lnTo>
                      <a:lnTo>
                        <a:pt x="19" y="13"/>
                      </a:lnTo>
                      <a:lnTo>
                        <a:pt x="9" y="9"/>
                      </a:lnTo>
                      <a:lnTo>
                        <a:pt x="0" y="6"/>
                      </a:lnTo>
                      <a:lnTo>
                        <a:pt x="3" y="0"/>
                      </a:lnTo>
                      <a:lnTo>
                        <a:pt x="12" y="4"/>
                      </a:lnTo>
                      <a:lnTo>
                        <a:pt x="21" y="7"/>
                      </a:lnTo>
                      <a:lnTo>
                        <a:pt x="39" y="13"/>
                      </a:lnTo>
                      <a:lnTo>
                        <a:pt x="46" y="16"/>
                      </a:lnTo>
                      <a:lnTo>
                        <a:pt x="54" y="20"/>
                      </a:lnTo>
                      <a:lnTo>
                        <a:pt x="57" y="24"/>
                      </a:lnTo>
                      <a:lnTo>
                        <a:pt x="61" y="27"/>
                      </a:lnTo>
                      <a:lnTo>
                        <a:pt x="68" y="34"/>
                      </a:lnTo>
                      <a:lnTo>
                        <a:pt x="64" y="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4" name="Freeform 282"/>
                <p:cNvSpPr>
                  <a:spLocks/>
                </p:cNvSpPr>
                <p:nvPr/>
              </p:nvSpPr>
              <p:spPr bwMode="auto">
                <a:xfrm>
                  <a:off x="3237" y="3666"/>
                  <a:ext cx="4" cy="4"/>
                </a:xfrm>
                <a:custGeom>
                  <a:avLst/>
                  <a:gdLst>
                    <a:gd name="T0" fmla="*/ 4 w 4"/>
                    <a:gd name="T1" fmla="*/ 0 h 4"/>
                    <a:gd name="T2" fmla="*/ 0 w 4"/>
                    <a:gd name="T3" fmla="*/ 4 h 4"/>
                    <a:gd name="T4" fmla="*/ 4 w 4"/>
                    <a:gd name="T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5" name="Freeform 283"/>
                <p:cNvSpPr>
                  <a:spLocks/>
                </p:cNvSpPr>
                <p:nvPr/>
              </p:nvSpPr>
              <p:spPr bwMode="auto">
                <a:xfrm>
                  <a:off x="3087" y="3601"/>
                  <a:ext cx="89" cy="37"/>
                </a:xfrm>
                <a:custGeom>
                  <a:avLst/>
                  <a:gdLst>
                    <a:gd name="T0" fmla="*/ 86 w 89"/>
                    <a:gd name="T1" fmla="*/ 37 h 37"/>
                    <a:gd name="T2" fmla="*/ 75 w 89"/>
                    <a:gd name="T3" fmla="*/ 31 h 37"/>
                    <a:gd name="T4" fmla="*/ 64 w 89"/>
                    <a:gd name="T5" fmla="*/ 28 h 37"/>
                    <a:gd name="T6" fmla="*/ 43 w 89"/>
                    <a:gd name="T7" fmla="*/ 22 h 37"/>
                    <a:gd name="T8" fmla="*/ 33 w 89"/>
                    <a:gd name="T9" fmla="*/ 20 h 37"/>
                    <a:gd name="T10" fmla="*/ 22 w 89"/>
                    <a:gd name="T11" fmla="*/ 15 h 37"/>
                    <a:gd name="T12" fmla="*/ 11 w 89"/>
                    <a:gd name="T13" fmla="*/ 11 h 37"/>
                    <a:gd name="T14" fmla="*/ 0 w 89"/>
                    <a:gd name="T15" fmla="*/ 4 h 37"/>
                    <a:gd name="T16" fmla="*/ 2 w 89"/>
                    <a:gd name="T17" fmla="*/ 0 h 37"/>
                    <a:gd name="T18" fmla="*/ 13 w 89"/>
                    <a:gd name="T19" fmla="*/ 5 h 37"/>
                    <a:gd name="T20" fmla="*/ 25 w 89"/>
                    <a:gd name="T21" fmla="*/ 11 h 37"/>
                    <a:gd name="T22" fmla="*/ 34 w 89"/>
                    <a:gd name="T23" fmla="*/ 14 h 37"/>
                    <a:gd name="T24" fmla="*/ 44 w 89"/>
                    <a:gd name="T25" fmla="*/ 17 h 37"/>
                    <a:gd name="T26" fmla="*/ 65 w 89"/>
                    <a:gd name="T27" fmla="*/ 22 h 37"/>
                    <a:gd name="T28" fmla="*/ 77 w 89"/>
                    <a:gd name="T29" fmla="*/ 27 h 37"/>
                    <a:gd name="T30" fmla="*/ 89 w 89"/>
                    <a:gd name="T31" fmla="*/ 31 h 37"/>
                    <a:gd name="T32" fmla="*/ 86 w 89"/>
                    <a:gd name="T33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9" h="37">
                      <a:moveTo>
                        <a:pt x="86" y="37"/>
                      </a:moveTo>
                      <a:lnTo>
                        <a:pt x="75" y="31"/>
                      </a:lnTo>
                      <a:lnTo>
                        <a:pt x="64" y="28"/>
                      </a:lnTo>
                      <a:lnTo>
                        <a:pt x="43" y="22"/>
                      </a:lnTo>
                      <a:lnTo>
                        <a:pt x="33" y="20"/>
                      </a:lnTo>
                      <a:lnTo>
                        <a:pt x="22" y="15"/>
                      </a:lnTo>
                      <a:lnTo>
                        <a:pt x="11" y="11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13" y="5"/>
                      </a:lnTo>
                      <a:lnTo>
                        <a:pt x="25" y="11"/>
                      </a:lnTo>
                      <a:lnTo>
                        <a:pt x="34" y="14"/>
                      </a:lnTo>
                      <a:lnTo>
                        <a:pt x="44" y="17"/>
                      </a:lnTo>
                      <a:lnTo>
                        <a:pt x="65" y="22"/>
                      </a:lnTo>
                      <a:lnTo>
                        <a:pt x="77" y="27"/>
                      </a:lnTo>
                      <a:lnTo>
                        <a:pt x="89" y="31"/>
                      </a:lnTo>
                      <a:lnTo>
                        <a:pt x="86" y="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6" name="Freeform 284"/>
                <p:cNvSpPr>
                  <a:spLocks/>
                </p:cNvSpPr>
                <p:nvPr/>
              </p:nvSpPr>
              <p:spPr bwMode="auto">
                <a:xfrm>
                  <a:off x="3173" y="3632"/>
                  <a:ext cx="3" cy="6"/>
                </a:xfrm>
                <a:custGeom>
                  <a:avLst/>
                  <a:gdLst>
                    <a:gd name="T0" fmla="*/ 0 w 3"/>
                    <a:gd name="T1" fmla="*/ 6 h 6"/>
                    <a:gd name="T2" fmla="*/ 3 w 3"/>
                    <a:gd name="T3" fmla="*/ 0 h 6"/>
                    <a:gd name="T4" fmla="*/ 0 w 3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lnTo>
                        <a:pt x="3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7" name="Freeform 285"/>
                <p:cNvSpPr>
                  <a:spLocks/>
                </p:cNvSpPr>
                <p:nvPr/>
              </p:nvSpPr>
              <p:spPr bwMode="auto">
                <a:xfrm>
                  <a:off x="3056" y="3578"/>
                  <a:ext cx="33" cy="27"/>
                </a:xfrm>
                <a:custGeom>
                  <a:avLst/>
                  <a:gdLst>
                    <a:gd name="T0" fmla="*/ 31 w 33"/>
                    <a:gd name="T1" fmla="*/ 27 h 27"/>
                    <a:gd name="T2" fmla="*/ 14 w 33"/>
                    <a:gd name="T3" fmla="*/ 17 h 27"/>
                    <a:gd name="T4" fmla="*/ 7 w 33"/>
                    <a:gd name="T5" fmla="*/ 11 h 27"/>
                    <a:gd name="T6" fmla="*/ 0 w 33"/>
                    <a:gd name="T7" fmla="*/ 4 h 27"/>
                    <a:gd name="T8" fmla="*/ 4 w 33"/>
                    <a:gd name="T9" fmla="*/ 0 h 27"/>
                    <a:gd name="T10" fmla="*/ 11 w 33"/>
                    <a:gd name="T11" fmla="*/ 7 h 27"/>
                    <a:gd name="T12" fmla="*/ 18 w 33"/>
                    <a:gd name="T13" fmla="*/ 13 h 27"/>
                    <a:gd name="T14" fmla="*/ 33 w 33"/>
                    <a:gd name="T15" fmla="*/ 23 h 27"/>
                    <a:gd name="T16" fmla="*/ 31 w 33"/>
                    <a:gd name="T1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7">
                      <a:moveTo>
                        <a:pt x="31" y="27"/>
                      </a:moveTo>
                      <a:lnTo>
                        <a:pt x="14" y="17"/>
                      </a:lnTo>
                      <a:lnTo>
                        <a:pt x="7" y="11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11" y="7"/>
                      </a:lnTo>
                      <a:lnTo>
                        <a:pt x="18" y="13"/>
                      </a:lnTo>
                      <a:lnTo>
                        <a:pt x="33" y="23"/>
                      </a:lnTo>
                      <a:lnTo>
                        <a:pt x="31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8" name="Freeform 286"/>
                <p:cNvSpPr>
                  <a:spLocks/>
                </p:cNvSpPr>
                <p:nvPr/>
              </p:nvSpPr>
              <p:spPr bwMode="auto">
                <a:xfrm>
                  <a:off x="3087" y="3601"/>
                  <a:ext cx="2" cy="4"/>
                </a:xfrm>
                <a:custGeom>
                  <a:avLst/>
                  <a:gdLst>
                    <a:gd name="T0" fmla="*/ 0 w 2"/>
                    <a:gd name="T1" fmla="*/ 4 h 4"/>
                    <a:gd name="T2" fmla="*/ 2 w 2"/>
                    <a:gd name="T3" fmla="*/ 0 h 4"/>
                    <a:gd name="T4" fmla="*/ 0 w 2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4">
                      <a:moveTo>
                        <a:pt x="0" y="4"/>
                      </a:moveTo>
                      <a:lnTo>
                        <a:pt x="2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39" name="Freeform 287"/>
                <p:cNvSpPr>
                  <a:spLocks/>
                </p:cNvSpPr>
                <p:nvPr/>
              </p:nvSpPr>
              <p:spPr bwMode="auto">
                <a:xfrm>
                  <a:off x="3032" y="3518"/>
                  <a:ext cx="28" cy="64"/>
                </a:xfrm>
                <a:custGeom>
                  <a:avLst/>
                  <a:gdLst>
                    <a:gd name="T0" fmla="*/ 24 w 28"/>
                    <a:gd name="T1" fmla="*/ 64 h 64"/>
                    <a:gd name="T2" fmla="*/ 13 w 28"/>
                    <a:gd name="T3" fmla="*/ 50 h 64"/>
                    <a:gd name="T4" fmla="*/ 9 w 28"/>
                    <a:gd name="T5" fmla="*/ 43 h 64"/>
                    <a:gd name="T6" fmla="*/ 4 w 28"/>
                    <a:gd name="T7" fmla="*/ 34 h 64"/>
                    <a:gd name="T8" fmla="*/ 3 w 28"/>
                    <a:gd name="T9" fmla="*/ 27 h 64"/>
                    <a:gd name="T10" fmla="*/ 2 w 28"/>
                    <a:gd name="T11" fmla="*/ 18 h 64"/>
                    <a:gd name="T12" fmla="*/ 0 w 28"/>
                    <a:gd name="T13" fmla="*/ 9 h 64"/>
                    <a:gd name="T14" fmla="*/ 0 w 28"/>
                    <a:gd name="T15" fmla="*/ 0 h 64"/>
                    <a:gd name="T16" fmla="*/ 6 w 28"/>
                    <a:gd name="T17" fmla="*/ 0 h 64"/>
                    <a:gd name="T18" fmla="*/ 6 w 28"/>
                    <a:gd name="T19" fmla="*/ 9 h 64"/>
                    <a:gd name="T20" fmla="*/ 7 w 28"/>
                    <a:gd name="T21" fmla="*/ 17 h 64"/>
                    <a:gd name="T22" fmla="*/ 9 w 28"/>
                    <a:gd name="T23" fmla="*/ 26 h 64"/>
                    <a:gd name="T24" fmla="*/ 10 w 28"/>
                    <a:gd name="T25" fmla="*/ 33 h 64"/>
                    <a:gd name="T26" fmla="*/ 13 w 28"/>
                    <a:gd name="T27" fmla="*/ 40 h 64"/>
                    <a:gd name="T28" fmla="*/ 17 w 28"/>
                    <a:gd name="T29" fmla="*/ 46 h 64"/>
                    <a:gd name="T30" fmla="*/ 28 w 28"/>
                    <a:gd name="T31" fmla="*/ 60 h 64"/>
                    <a:gd name="T32" fmla="*/ 24 w 28"/>
                    <a:gd name="T33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64">
                      <a:moveTo>
                        <a:pt x="24" y="64"/>
                      </a:moveTo>
                      <a:lnTo>
                        <a:pt x="13" y="50"/>
                      </a:lnTo>
                      <a:lnTo>
                        <a:pt x="9" y="43"/>
                      </a:lnTo>
                      <a:lnTo>
                        <a:pt x="4" y="34"/>
                      </a:lnTo>
                      <a:lnTo>
                        <a:pt x="3" y="27"/>
                      </a:lnTo>
                      <a:lnTo>
                        <a:pt x="2" y="18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6" y="9"/>
                      </a:lnTo>
                      <a:lnTo>
                        <a:pt x="7" y="17"/>
                      </a:lnTo>
                      <a:lnTo>
                        <a:pt x="9" y="26"/>
                      </a:lnTo>
                      <a:lnTo>
                        <a:pt x="10" y="33"/>
                      </a:lnTo>
                      <a:lnTo>
                        <a:pt x="13" y="40"/>
                      </a:lnTo>
                      <a:lnTo>
                        <a:pt x="17" y="46"/>
                      </a:lnTo>
                      <a:lnTo>
                        <a:pt x="28" y="60"/>
                      </a:lnTo>
                      <a:lnTo>
                        <a:pt x="24" y="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0" name="Freeform 288"/>
                <p:cNvSpPr>
                  <a:spLocks/>
                </p:cNvSpPr>
                <p:nvPr/>
              </p:nvSpPr>
              <p:spPr bwMode="auto">
                <a:xfrm>
                  <a:off x="3056" y="3578"/>
                  <a:ext cx="4" cy="4"/>
                </a:xfrm>
                <a:custGeom>
                  <a:avLst/>
                  <a:gdLst>
                    <a:gd name="T0" fmla="*/ 0 w 4"/>
                    <a:gd name="T1" fmla="*/ 4 h 4"/>
                    <a:gd name="T2" fmla="*/ 4 w 4"/>
                    <a:gd name="T3" fmla="*/ 0 h 4"/>
                    <a:gd name="T4" fmla="*/ 0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lnTo>
                        <a:pt x="4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1" name="Freeform 289"/>
                <p:cNvSpPr>
                  <a:spLocks/>
                </p:cNvSpPr>
                <p:nvPr/>
              </p:nvSpPr>
              <p:spPr bwMode="auto">
                <a:xfrm>
                  <a:off x="3032" y="3458"/>
                  <a:ext cx="34" cy="60"/>
                </a:xfrm>
                <a:custGeom>
                  <a:avLst/>
                  <a:gdLst>
                    <a:gd name="T0" fmla="*/ 0 w 34"/>
                    <a:gd name="T1" fmla="*/ 59 h 60"/>
                    <a:gd name="T2" fmla="*/ 2 w 34"/>
                    <a:gd name="T3" fmla="*/ 50 h 60"/>
                    <a:gd name="T4" fmla="*/ 3 w 34"/>
                    <a:gd name="T5" fmla="*/ 41 h 60"/>
                    <a:gd name="T6" fmla="*/ 4 w 34"/>
                    <a:gd name="T7" fmla="*/ 33 h 60"/>
                    <a:gd name="T8" fmla="*/ 7 w 34"/>
                    <a:gd name="T9" fmla="*/ 24 h 60"/>
                    <a:gd name="T10" fmla="*/ 11 w 34"/>
                    <a:gd name="T11" fmla="*/ 17 h 60"/>
                    <a:gd name="T12" fmla="*/ 16 w 34"/>
                    <a:gd name="T13" fmla="*/ 12 h 60"/>
                    <a:gd name="T14" fmla="*/ 23 w 34"/>
                    <a:gd name="T15" fmla="*/ 6 h 60"/>
                    <a:gd name="T16" fmla="*/ 30 w 34"/>
                    <a:gd name="T17" fmla="*/ 0 h 60"/>
                    <a:gd name="T18" fmla="*/ 34 w 34"/>
                    <a:gd name="T19" fmla="*/ 4 h 60"/>
                    <a:gd name="T20" fmla="*/ 25 w 34"/>
                    <a:gd name="T21" fmla="*/ 10 h 60"/>
                    <a:gd name="T22" fmla="*/ 20 w 34"/>
                    <a:gd name="T23" fmla="*/ 16 h 60"/>
                    <a:gd name="T24" fmla="*/ 16 w 34"/>
                    <a:gd name="T25" fmla="*/ 21 h 60"/>
                    <a:gd name="T26" fmla="*/ 13 w 34"/>
                    <a:gd name="T27" fmla="*/ 27 h 60"/>
                    <a:gd name="T28" fmla="*/ 10 w 34"/>
                    <a:gd name="T29" fmla="*/ 34 h 60"/>
                    <a:gd name="T30" fmla="*/ 9 w 34"/>
                    <a:gd name="T31" fmla="*/ 43 h 60"/>
                    <a:gd name="T32" fmla="*/ 7 w 34"/>
                    <a:gd name="T33" fmla="*/ 51 h 60"/>
                    <a:gd name="T34" fmla="*/ 6 w 34"/>
                    <a:gd name="T35" fmla="*/ 60 h 60"/>
                    <a:gd name="T36" fmla="*/ 0 w 34"/>
                    <a:gd name="T37" fmla="*/ 59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60">
                      <a:moveTo>
                        <a:pt x="0" y="59"/>
                      </a:moveTo>
                      <a:lnTo>
                        <a:pt x="2" y="50"/>
                      </a:lnTo>
                      <a:lnTo>
                        <a:pt x="3" y="41"/>
                      </a:lnTo>
                      <a:lnTo>
                        <a:pt x="4" y="33"/>
                      </a:lnTo>
                      <a:lnTo>
                        <a:pt x="7" y="24"/>
                      </a:lnTo>
                      <a:lnTo>
                        <a:pt x="11" y="17"/>
                      </a:lnTo>
                      <a:lnTo>
                        <a:pt x="16" y="12"/>
                      </a:lnTo>
                      <a:lnTo>
                        <a:pt x="23" y="6"/>
                      </a:lnTo>
                      <a:lnTo>
                        <a:pt x="30" y="0"/>
                      </a:lnTo>
                      <a:lnTo>
                        <a:pt x="34" y="4"/>
                      </a:lnTo>
                      <a:lnTo>
                        <a:pt x="25" y="10"/>
                      </a:lnTo>
                      <a:lnTo>
                        <a:pt x="20" y="16"/>
                      </a:lnTo>
                      <a:lnTo>
                        <a:pt x="16" y="21"/>
                      </a:lnTo>
                      <a:lnTo>
                        <a:pt x="13" y="27"/>
                      </a:lnTo>
                      <a:lnTo>
                        <a:pt x="10" y="34"/>
                      </a:lnTo>
                      <a:lnTo>
                        <a:pt x="9" y="43"/>
                      </a:lnTo>
                      <a:lnTo>
                        <a:pt x="7" y="51"/>
                      </a:lnTo>
                      <a:lnTo>
                        <a:pt x="6" y="60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2" name="Freeform 290"/>
                <p:cNvSpPr>
                  <a:spLocks/>
                </p:cNvSpPr>
                <p:nvPr/>
              </p:nvSpPr>
              <p:spPr bwMode="auto">
                <a:xfrm>
                  <a:off x="3032" y="3517"/>
                  <a:ext cx="6" cy="1"/>
                </a:xfrm>
                <a:custGeom>
                  <a:avLst/>
                  <a:gdLst>
                    <a:gd name="T0" fmla="*/ 0 w 6"/>
                    <a:gd name="T1" fmla="*/ 1 h 1"/>
                    <a:gd name="T2" fmla="*/ 0 w 6"/>
                    <a:gd name="T3" fmla="*/ 0 h 1"/>
                    <a:gd name="T4" fmla="*/ 6 w 6"/>
                    <a:gd name="T5" fmla="*/ 1 h 1"/>
                    <a:gd name="T6" fmla="*/ 0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6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3" name="Freeform 291"/>
                <p:cNvSpPr>
                  <a:spLocks/>
                </p:cNvSpPr>
                <p:nvPr/>
              </p:nvSpPr>
              <p:spPr bwMode="auto">
                <a:xfrm>
                  <a:off x="3062" y="3448"/>
                  <a:ext cx="44" cy="16"/>
                </a:xfrm>
                <a:custGeom>
                  <a:avLst/>
                  <a:gdLst>
                    <a:gd name="T0" fmla="*/ 0 w 44"/>
                    <a:gd name="T1" fmla="*/ 10 h 16"/>
                    <a:gd name="T2" fmla="*/ 11 w 44"/>
                    <a:gd name="T3" fmla="*/ 4 h 16"/>
                    <a:gd name="T4" fmla="*/ 22 w 44"/>
                    <a:gd name="T5" fmla="*/ 2 h 16"/>
                    <a:gd name="T6" fmla="*/ 27 w 44"/>
                    <a:gd name="T7" fmla="*/ 0 h 16"/>
                    <a:gd name="T8" fmla="*/ 33 w 44"/>
                    <a:gd name="T9" fmla="*/ 2 h 16"/>
                    <a:gd name="T10" fmla="*/ 38 w 44"/>
                    <a:gd name="T11" fmla="*/ 2 h 16"/>
                    <a:gd name="T12" fmla="*/ 44 w 44"/>
                    <a:gd name="T13" fmla="*/ 4 h 16"/>
                    <a:gd name="T14" fmla="*/ 43 w 44"/>
                    <a:gd name="T15" fmla="*/ 10 h 16"/>
                    <a:gd name="T16" fmla="*/ 37 w 44"/>
                    <a:gd name="T17" fmla="*/ 7 h 16"/>
                    <a:gd name="T18" fmla="*/ 31 w 44"/>
                    <a:gd name="T19" fmla="*/ 7 h 16"/>
                    <a:gd name="T20" fmla="*/ 27 w 44"/>
                    <a:gd name="T21" fmla="*/ 7 h 16"/>
                    <a:gd name="T22" fmla="*/ 22 w 44"/>
                    <a:gd name="T23" fmla="*/ 7 h 16"/>
                    <a:gd name="T24" fmla="*/ 13 w 44"/>
                    <a:gd name="T25" fmla="*/ 10 h 16"/>
                    <a:gd name="T26" fmla="*/ 2 w 44"/>
                    <a:gd name="T27" fmla="*/ 16 h 16"/>
                    <a:gd name="T28" fmla="*/ 0 w 44"/>
                    <a:gd name="T29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4" h="16">
                      <a:moveTo>
                        <a:pt x="0" y="10"/>
                      </a:moveTo>
                      <a:lnTo>
                        <a:pt x="11" y="4"/>
                      </a:lnTo>
                      <a:lnTo>
                        <a:pt x="22" y="2"/>
                      </a:lnTo>
                      <a:lnTo>
                        <a:pt x="27" y="0"/>
                      </a:lnTo>
                      <a:lnTo>
                        <a:pt x="33" y="2"/>
                      </a:lnTo>
                      <a:lnTo>
                        <a:pt x="38" y="2"/>
                      </a:lnTo>
                      <a:lnTo>
                        <a:pt x="44" y="4"/>
                      </a:lnTo>
                      <a:lnTo>
                        <a:pt x="43" y="10"/>
                      </a:lnTo>
                      <a:lnTo>
                        <a:pt x="37" y="7"/>
                      </a:lnTo>
                      <a:lnTo>
                        <a:pt x="31" y="7"/>
                      </a:lnTo>
                      <a:lnTo>
                        <a:pt x="27" y="7"/>
                      </a:lnTo>
                      <a:lnTo>
                        <a:pt x="22" y="7"/>
                      </a:lnTo>
                      <a:lnTo>
                        <a:pt x="13" y="10"/>
                      </a:lnTo>
                      <a:lnTo>
                        <a:pt x="2" y="16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4" name="Freeform 292"/>
                <p:cNvSpPr>
                  <a:spLocks/>
                </p:cNvSpPr>
                <p:nvPr/>
              </p:nvSpPr>
              <p:spPr bwMode="auto">
                <a:xfrm>
                  <a:off x="3062" y="3458"/>
                  <a:ext cx="4" cy="6"/>
                </a:xfrm>
                <a:custGeom>
                  <a:avLst/>
                  <a:gdLst>
                    <a:gd name="T0" fmla="*/ 0 w 4"/>
                    <a:gd name="T1" fmla="*/ 0 h 6"/>
                    <a:gd name="T2" fmla="*/ 2 w 4"/>
                    <a:gd name="T3" fmla="*/ 6 h 6"/>
                    <a:gd name="T4" fmla="*/ 4 w 4"/>
                    <a:gd name="T5" fmla="*/ 4 h 6"/>
                    <a:gd name="T6" fmla="*/ 0 w 4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6">
                      <a:moveTo>
                        <a:pt x="0" y="0"/>
                      </a:moveTo>
                      <a:lnTo>
                        <a:pt x="2" y="6"/>
                      </a:lnTo>
                      <a:lnTo>
                        <a:pt x="4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5" name="Freeform 293"/>
                <p:cNvSpPr>
                  <a:spLocks/>
                </p:cNvSpPr>
                <p:nvPr/>
              </p:nvSpPr>
              <p:spPr bwMode="auto">
                <a:xfrm>
                  <a:off x="3103" y="3452"/>
                  <a:ext cx="27" cy="55"/>
                </a:xfrm>
                <a:custGeom>
                  <a:avLst/>
                  <a:gdLst>
                    <a:gd name="T0" fmla="*/ 3 w 27"/>
                    <a:gd name="T1" fmla="*/ 0 h 55"/>
                    <a:gd name="T2" fmla="*/ 10 w 27"/>
                    <a:gd name="T3" fmla="*/ 5 h 55"/>
                    <a:gd name="T4" fmla="*/ 14 w 27"/>
                    <a:gd name="T5" fmla="*/ 8 h 55"/>
                    <a:gd name="T6" fmla="*/ 16 w 27"/>
                    <a:gd name="T7" fmla="*/ 10 h 55"/>
                    <a:gd name="T8" fmla="*/ 20 w 27"/>
                    <a:gd name="T9" fmla="*/ 16 h 55"/>
                    <a:gd name="T10" fmla="*/ 24 w 27"/>
                    <a:gd name="T11" fmla="*/ 23 h 55"/>
                    <a:gd name="T12" fmla="*/ 25 w 27"/>
                    <a:gd name="T13" fmla="*/ 30 h 55"/>
                    <a:gd name="T14" fmla="*/ 27 w 27"/>
                    <a:gd name="T15" fmla="*/ 37 h 55"/>
                    <a:gd name="T16" fmla="*/ 27 w 27"/>
                    <a:gd name="T17" fmla="*/ 46 h 55"/>
                    <a:gd name="T18" fmla="*/ 27 w 27"/>
                    <a:gd name="T19" fmla="*/ 55 h 55"/>
                    <a:gd name="T20" fmla="*/ 21 w 27"/>
                    <a:gd name="T21" fmla="*/ 55 h 55"/>
                    <a:gd name="T22" fmla="*/ 21 w 27"/>
                    <a:gd name="T23" fmla="*/ 46 h 55"/>
                    <a:gd name="T24" fmla="*/ 21 w 27"/>
                    <a:gd name="T25" fmla="*/ 39 h 55"/>
                    <a:gd name="T26" fmla="*/ 20 w 27"/>
                    <a:gd name="T27" fmla="*/ 32 h 55"/>
                    <a:gd name="T28" fmla="*/ 18 w 27"/>
                    <a:gd name="T29" fmla="*/ 25 h 55"/>
                    <a:gd name="T30" fmla="*/ 16 w 27"/>
                    <a:gd name="T31" fmla="*/ 19 h 55"/>
                    <a:gd name="T32" fmla="*/ 11 w 27"/>
                    <a:gd name="T33" fmla="*/ 13 h 55"/>
                    <a:gd name="T34" fmla="*/ 10 w 27"/>
                    <a:gd name="T35" fmla="*/ 12 h 55"/>
                    <a:gd name="T36" fmla="*/ 7 w 27"/>
                    <a:gd name="T37" fmla="*/ 9 h 55"/>
                    <a:gd name="T38" fmla="*/ 0 w 27"/>
                    <a:gd name="T39" fmla="*/ 6 h 55"/>
                    <a:gd name="T40" fmla="*/ 3 w 27"/>
                    <a:gd name="T41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" h="55">
                      <a:moveTo>
                        <a:pt x="3" y="0"/>
                      </a:moveTo>
                      <a:lnTo>
                        <a:pt x="10" y="5"/>
                      </a:lnTo>
                      <a:lnTo>
                        <a:pt x="14" y="8"/>
                      </a:lnTo>
                      <a:lnTo>
                        <a:pt x="16" y="10"/>
                      </a:lnTo>
                      <a:lnTo>
                        <a:pt x="20" y="16"/>
                      </a:lnTo>
                      <a:lnTo>
                        <a:pt x="24" y="23"/>
                      </a:lnTo>
                      <a:lnTo>
                        <a:pt x="25" y="30"/>
                      </a:lnTo>
                      <a:lnTo>
                        <a:pt x="27" y="37"/>
                      </a:lnTo>
                      <a:lnTo>
                        <a:pt x="27" y="46"/>
                      </a:lnTo>
                      <a:lnTo>
                        <a:pt x="27" y="55"/>
                      </a:lnTo>
                      <a:lnTo>
                        <a:pt x="21" y="55"/>
                      </a:lnTo>
                      <a:lnTo>
                        <a:pt x="21" y="46"/>
                      </a:lnTo>
                      <a:lnTo>
                        <a:pt x="21" y="39"/>
                      </a:lnTo>
                      <a:lnTo>
                        <a:pt x="20" y="32"/>
                      </a:lnTo>
                      <a:lnTo>
                        <a:pt x="18" y="25"/>
                      </a:lnTo>
                      <a:lnTo>
                        <a:pt x="16" y="19"/>
                      </a:lnTo>
                      <a:lnTo>
                        <a:pt x="11" y="13"/>
                      </a:lnTo>
                      <a:lnTo>
                        <a:pt x="10" y="12"/>
                      </a:lnTo>
                      <a:lnTo>
                        <a:pt x="7" y="9"/>
                      </a:lnTo>
                      <a:lnTo>
                        <a:pt x="0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6" name="Freeform 294"/>
                <p:cNvSpPr>
                  <a:spLocks/>
                </p:cNvSpPr>
                <p:nvPr/>
              </p:nvSpPr>
              <p:spPr bwMode="auto">
                <a:xfrm>
                  <a:off x="3103" y="3452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6 h 6"/>
                    <a:gd name="T4" fmla="*/ 2 w 3"/>
                    <a:gd name="T5" fmla="*/ 6 h 6"/>
                    <a:gd name="T6" fmla="*/ 3 w 3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6"/>
                      </a:lnTo>
                      <a:lnTo>
                        <a:pt x="2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7" name="Freeform 295"/>
                <p:cNvSpPr>
                  <a:spLocks/>
                </p:cNvSpPr>
                <p:nvPr/>
              </p:nvSpPr>
              <p:spPr bwMode="auto">
                <a:xfrm>
                  <a:off x="3089" y="3505"/>
                  <a:ext cx="41" cy="60"/>
                </a:xfrm>
                <a:custGeom>
                  <a:avLst/>
                  <a:gdLst>
                    <a:gd name="T0" fmla="*/ 41 w 41"/>
                    <a:gd name="T1" fmla="*/ 2 h 60"/>
                    <a:gd name="T2" fmla="*/ 41 w 41"/>
                    <a:gd name="T3" fmla="*/ 6 h 60"/>
                    <a:gd name="T4" fmla="*/ 41 w 41"/>
                    <a:gd name="T5" fmla="*/ 12 h 60"/>
                    <a:gd name="T6" fmla="*/ 38 w 41"/>
                    <a:gd name="T7" fmla="*/ 20 h 60"/>
                    <a:gd name="T8" fmla="*/ 34 w 41"/>
                    <a:gd name="T9" fmla="*/ 29 h 60"/>
                    <a:gd name="T10" fmla="*/ 30 w 41"/>
                    <a:gd name="T11" fmla="*/ 36 h 60"/>
                    <a:gd name="T12" fmla="*/ 24 w 41"/>
                    <a:gd name="T13" fmla="*/ 41 h 60"/>
                    <a:gd name="T14" fmla="*/ 18 w 41"/>
                    <a:gd name="T15" fmla="*/ 49 h 60"/>
                    <a:gd name="T16" fmla="*/ 4 w 41"/>
                    <a:gd name="T17" fmla="*/ 60 h 60"/>
                    <a:gd name="T18" fmla="*/ 0 w 41"/>
                    <a:gd name="T19" fmla="*/ 56 h 60"/>
                    <a:gd name="T20" fmla="*/ 14 w 41"/>
                    <a:gd name="T21" fmla="*/ 44 h 60"/>
                    <a:gd name="T22" fmla="*/ 20 w 41"/>
                    <a:gd name="T23" fmla="*/ 39 h 60"/>
                    <a:gd name="T24" fmla="*/ 25 w 41"/>
                    <a:gd name="T25" fmla="*/ 31 h 60"/>
                    <a:gd name="T26" fmla="*/ 30 w 41"/>
                    <a:gd name="T27" fmla="*/ 26 h 60"/>
                    <a:gd name="T28" fmla="*/ 32 w 41"/>
                    <a:gd name="T29" fmla="*/ 19 h 60"/>
                    <a:gd name="T30" fmla="*/ 34 w 41"/>
                    <a:gd name="T31" fmla="*/ 10 h 60"/>
                    <a:gd name="T32" fmla="*/ 35 w 41"/>
                    <a:gd name="T33" fmla="*/ 6 h 60"/>
                    <a:gd name="T34" fmla="*/ 35 w 41"/>
                    <a:gd name="T35" fmla="*/ 0 h 60"/>
                    <a:gd name="T36" fmla="*/ 41 w 41"/>
                    <a:gd name="T37" fmla="*/ 2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1" h="60">
                      <a:moveTo>
                        <a:pt x="41" y="2"/>
                      </a:moveTo>
                      <a:lnTo>
                        <a:pt x="41" y="6"/>
                      </a:lnTo>
                      <a:lnTo>
                        <a:pt x="41" y="12"/>
                      </a:lnTo>
                      <a:lnTo>
                        <a:pt x="38" y="20"/>
                      </a:lnTo>
                      <a:lnTo>
                        <a:pt x="34" y="29"/>
                      </a:lnTo>
                      <a:lnTo>
                        <a:pt x="30" y="36"/>
                      </a:lnTo>
                      <a:lnTo>
                        <a:pt x="24" y="41"/>
                      </a:lnTo>
                      <a:lnTo>
                        <a:pt x="18" y="49"/>
                      </a:lnTo>
                      <a:lnTo>
                        <a:pt x="4" y="60"/>
                      </a:lnTo>
                      <a:lnTo>
                        <a:pt x="0" y="56"/>
                      </a:lnTo>
                      <a:lnTo>
                        <a:pt x="14" y="44"/>
                      </a:lnTo>
                      <a:lnTo>
                        <a:pt x="20" y="39"/>
                      </a:lnTo>
                      <a:lnTo>
                        <a:pt x="25" y="31"/>
                      </a:lnTo>
                      <a:lnTo>
                        <a:pt x="30" y="26"/>
                      </a:lnTo>
                      <a:lnTo>
                        <a:pt x="32" y="19"/>
                      </a:lnTo>
                      <a:lnTo>
                        <a:pt x="34" y="10"/>
                      </a:lnTo>
                      <a:lnTo>
                        <a:pt x="35" y="6"/>
                      </a:lnTo>
                      <a:lnTo>
                        <a:pt x="35" y="0"/>
                      </a:lnTo>
                      <a:lnTo>
                        <a:pt x="41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8" name="Freeform 296"/>
                <p:cNvSpPr>
                  <a:spLocks/>
                </p:cNvSpPr>
                <p:nvPr/>
              </p:nvSpPr>
              <p:spPr bwMode="auto">
                <a:xfrm>
                  <a:off x="3124" y="3505"/>
                  <a:ext cx="6" cy="2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0 w 6"/>
                    <a:gd name="T5" fmla="*/ 2 h 2"/>
                    <a:gd name="T6" fmla="*/ 6 w 6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49" name="Freeform 297"/>
                <p:cNvSpPr>
                  <a:spLocks/>
                </p:cNvSpPr>
                <p:nvPr/>
              </p:nvSpPr>
              <p:spPr bwMode="auto">
                <a:xfrm>
                  <a:off x="3021" y="3561"/>
                  <a:ext cx="72" cy="28"/>
                </a:xfrm>
                <a:custGeom>
                  <a:avLst/>
                  <a:gdLst>
                    <a:gd name="T0" fmla="*/ 72 w 72"/>
                    <a:gd name="T1" fmla="*/ 4 h 28"/>
                    <a:gd name="T2" fmla="*/ 64 w 72"/>
                    <a:gd name="T3" fmla="*/ 11 h 28"/>
                    <a:gd name="T4" fmla="*/ 59 w 72"/>
                    <a:gd name="T5" fmla="*/ 14 h 28"/>
                    <a:gd name="T6" fmla="*/ 56 w 72"/>
                    <a:gd name="T7" fmla="*/ 15 h 28"/>
                    <a:gd name="T8" fmla="*/ 47 w 72"/>
                    <a:gd name="T9" fmla="*/ 20 h 28"/>
                    <a:gd name="T10" fmla="*/ 38 w 72"/>
                    <a:gd name="T11" fmla="*/ 23 h 28"/>
                    <a:gd name="T12" fmla="*/ 21 w 72"/>
                    <a:gd name="T13" fmla="*/ 25 h 28"/>
                    <a:gd name="T14" fmla="*/ 2 w 72"/>
                    <a:gd name="T15" fmla="*/ 28 h 28"/>
                    <a:gd name="T16" fmla="*/ 0 w 72"/>
                    <a:gd name="T17" fmla="*/ 23 h 28"/>
                    <a:gd name="T18" fmla="*/ 20 w 72"/>
                    <a:gd name="T19" fmla="*/ 20 h 28"/>
                    <a:gd name="T20" fmla="*/ 36 w 72"/>
                    <a:gd name="T21" fmla="*/ 17 h 28"/>
                    <a:gd name="T22" fmla="*/ 45 w 72"/>
                    <a:gd name="T23" fmla="*/ 14 h 28"/>
                    <a:gd name="T24" fmla="*/ 53 w 72"/>
                    <a:gd name="T25" fmla="*/ 11 h 28"/>
                    <a:gd name="T26" fmla="*/ 56 w 72"/>
                    <a:gd name="T27" fmla="*/ 8 h 28"/>
                    <a:gd name="T28" fmla="*/ 60 w 72"/>
                    <a:gd name="T29" fmla="*/ 5 h 28"/>
                    <a:gd name="T30" fmla="*/ 68 w 72"/>
                    <a:gd name="T31" fmla="*/ 0 h 28"/>
                    <a:gd name="T32" fmla="*/ 72 w 72"/>
                    <a:gd name="T3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2" h="28">
                      <a:moveTo>
                        <a:pt x="72" y="4"/>
                      </a:moveTo>
                      <a:lnTo>
                        <a:pt x="64" y="11"/>
                      </a:lnTo>
                      <a:lnTo>
                        <a:pt x="59" y="14"/>
                      </a:lnTo>
                      <a:lnTo>
                        <a:pt x="56" y="15"/>
                      </a:lnTo>
                      <a:lnTo>
                        <a:pt x="47" y="20"/>
                      </a:lnTo>
                      <a:lnTo>
                        <a:pt x="38" y="23"/>
                      </a:lnTo>
                      <a:lnTo>
                        <a:pt x="21" y="25"/>
                      </a:lnTo>
                      <a:lnTo>
                        <a:pt x="2" y="28"/>
                      </a:lnTo>
                      <a:lnTo>
                        <a:pt x="0" y="23"/>
                      </a:lnTo>
                      <a:lnTo>
                        <a:pt x="20" y="20"/>
                      </a:lnTo>
                      <a:lnTo>
                        <a:pt x="36" y="17"/>
                      </a:lnTo>
                      <a:lnTo>
                        <a:pt x="45" y="14"/>
                      </a:lnTo>
                      <a:lnTo>
                        <a:pt x="53" y="11"/>
                      </a:lnTo>
                      <a:lnTo>
                        <a:pt x="56" y="8"/>
                      </a:lnTo>
                      <a:lnTo>
                        <a:pt x="60" y="5"/>
                      </a:lnTo>
                      <a:lnTo>
                        <a:pt x="68" y="0"/>
                      </a:lnTo>
                      <a:lnTo>
                        <a:pt x="7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0" name="Freeform 298"/>
                <p:cNvSpPr>
                  <a:spLocks/>
                </p:cNvSpPr>
                <p:nvPr/>
              </p:nvSpPr>
              <p:spPr bwMode="auto">
                <a:xfrm>
                  <a:off x="3089" y="3561"/>
                  <a:ext cx="4" cy="4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1" name="Freeform 299"/>
                <p:cNvSpPr>
                  <a:spLocks/>
                </p:cNvSpPr>
                <p:nvPr/>
              </p:nvSpPr>
              <p:spPr bwMode="auto">
                <a:xfrm>
                  <a:off x="2906" y="3546"/>
                  <a:ext cx="117" cy="43"/>
                </a:xfrm>
                <a:custGeom>
                  <a:avLst/>
                  <a:gdLst>
                    <a:gd name="T0" fmla="*/ 117 w 117"/>
                    <a:gd name="T1" fmla="*/ 43 h 43"/>
                    <a:gd name="T2" fmla="*/ 98 w 117"/>
                    <a:gd name="T3" fmla="*/ 43 h 43"/>
                    <a:gd name="T4" fmla="*/ 83 w 117"/>
                    <a:gd name="T5" fmla="*/ 43 h 43"/>
                    <a:gd name="T6" fmla="*/ 68 w 117"/>
                    <a:gd name="T7" fmla="*/ 40 h 43"/>
                    <a:gd name="T8" fmla="*/ 54 w 117"/>
                    <a:gd name="T9" fmla="*/ 36 h 43"/>
                    <a:gd name="T10" fmla="*/ 47 w 117"/>
                    <a:gd name="T11" fmla="*/ 33 h 43"/>
                    <a:gd name="T12" fmla="*/ 40 w 117"/>
                    <a:gd name="T13" fmla="*/ 30 h 43"/>
                    <a:gd name="T14" fmla="*/ 28 w 117"/>
                    <a:gd name="T15" fmla="*/ 23 h 43"/>
                    <a:gd name="T16" fmla="*/ 14 w 117"/>
                    <a:gd name="T17" fmla="*/ 15 h 43"/>
                    <a:gd name="T18" fmla="*/ 0 w 117"/>
                    <a:gd name="T19" fmla="*/ 5 h 43"/>
                    <a:gd name="T20" fmla="*/ 4 w 117"/>
                    <a:gd name="T21" fmla="*/ 0 h 43"/>
                    <a:gd name="T22" fmla="*/ 16 w 117"/>
                    <a:gd name="T23" fmla="*/ 10 h 43"/>
                    <a:gd name="T24" fmla="*/ 30 w 117"/>
                    <a:gd name="T25" fmla="*/ 19 h 43"/>
                    <a:gd name="T26" fmla="*/ 43 w 117"/>
                    <a:gd name="T27" fmla="*/ 26 h 43"/>
                    <a:gd name="T28" fmla="*/ 50 w 117"/>
                    <a:gd name="T29" fmla="*/ 29 h 43"/>
                    <a:gd name="T30" fmla="*/ 55 w 117"/>
                    <a:gd name="T31" fmla="*/ 30 h 43"/>
                    <a:gd name="T32" fmla="*/ 69 w 117"/>
                    <a:gd name="T33" fmla="*/ 35 h 43"/>
                    <a:gd name="T34" fmla="*/ 83 w 117"/>
                    <a:gd name="T35" fmla="*/ 38 h 43"/>
                    <a:gd name="T36" fmla="*/ 98 w 117"/>
                    <a:gd name="T37" fmla="*/ 38 h 43"/>
                    <a:gd name="T38" fmla="*/ 115 w 117"/>
                    <a:gd name="T39" fmla="*/ 38 h 43"/>
                    <a:gd name="T40" fmla="*/ 117 w 117"/>
                    <a:gd name="T41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7" h="43">
                      <a:moveTo>
                        <a:pt x="117" y="43"/>
                      </a:moveTo>
                      <a:lnTo>
                        <a:pt x="98" y="43"/>
                      </a:lnTo>
                      <a:lnTo>
                        <a:pt x="83" y="43"/>
                      </a:lnTo>
                      <a:lnTo>
                        <a:pt x="68" y="40"/>
                      </a:lnTo>
                      <a:lnTo>
                        <a:pt x="54" y="36"/>
                      </a:lnTo>
                      <a:lnTo>
                        <a:pt x="47" y="33"/>
                      </a:lnTo>
                      <a:lnTo>
                        <a:pt x="40" y="30"/>
                      </a:lnTo>
                      <a:lnTo>
                        <a:pt x="28" y="23"/>
                      </a:lnTo>
                      <a:lnTo>
                        <a:pt x="14" y="15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6" y="10"/>
                      </a:lnTo>
                      <a:lnTo>
                        <a:pt x="30" y="19"/>
                      </a:lnTo>
                      <a:lnTo>
                        <a:pt x="43" y="26"/>
                      </a:lnTo>
                      <a:lnTo>
                        <a:pt x="50" y="29"/>
                      </a:lnTo>
                      <a:lnTo>
                        <a:pt x="55" y="30"/>
                      </a:lnTo>
                      <a:lnTo>
                        <a:pt x="69" y="35"/>
                      </a:lnTo>
                      <a:lnTo>
                        <a:pt x="83" y="38"/>
                      </a:lnTo>
                      <a:lnTo>
                        <a:pt x="98" y="38"/>
                      </a:lnTo>
                      <a:lnTo>
                        <a:pt x="115" y="38"/>
                      </a:lnTo>
                      <a:lnTo>
                        <a:pt x="117" y="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2" name="Freeform 300"/>
                <p:cNvSpPr>
                  <a:spLocks/>
                </p:cNvSpPr>
                <p:nvPr/>
              </p:nvSpPr>
              <p:spPr bwMode="auto">
                <a:xfrm>
                  <a:off x="3021" y="3584"/>
                  <a:ext cx="2" cy="5"/>
                </a:xfrm>
                <a:custGeom>
                  <a:avLst/>
                  <a:gdLst>
                    <a:gd name="T0" fmla="*/ 2 w 2"/>
                    <a:gd name="T1" fmla="*/ 5 h 5"/>
                    <a:gd name="T2" fmla="*/ 0 w 2"/>
                    <a:gd name="T3" fmla="*/ 0 h 5"/>
                    <a:gd name="T4" fmla="*/ 2 w 2"/>
                    <a:gd name="T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5">
                      <a:moveTo>
                        <a:pt x="2" y="5"/>
                      </a:moveTo>
                      <a:lnTo>
                        <a:pt x="0" y="0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3" name="Freeform 301"/>
                <p:cNvSpPr>
                  <a:spLocks/>
                </p:cNvSpPr>
                <p:nvPr/>
              </p:nvSpPr>
              <p:spPr bwMode="auto">
                <a:xfrm>
                  <a:off x="2838" y="3454"/>
                  <a:ext cx="72" cy="97"/>
                </a:xfrm>
                <a:custGeom>
                  <a:avLst/>
                  <a:gdLst>
                    <a:gd name="T0" fmla="*/ 68 w 72"/>
                    <a:gd name="T1" fmla="*/ 97 h 97"/>
                    <a:gd name="T2" fmla="*/ 55 w 72"/>
                    <a:gd name="T3" fmla="*/ 87 h 97"/>
                    <a:gd name="T4" fmla="*/ 44 w 72"/>
                    <a:gd name="T5" fmla="*/ 77 h 97"/>
                    <a:gd name="T6" fmla="*/ 34 w 72"/>
                    <a:gd name="T7" fmla="*/ 67 h 97"/>
                    <a:gd name="T8" fmla="*/ 26 w 72"/>
                    <a:gd name="T9" fmla="*/ 55 h 97"/>
                    <a:gd name="T10" fmla="*/ 19 w 72"/>
                    <a:gd name="T11" fmla="*/ 44 h 97"/>
                    <a:gd name="T12" fmla="*/ 12 w 72"/>
                    <a:gd name="T13" fmla="*/ 31 h 97"/>
                    <a:gd name="T14" fmla="*/ 0 w 72"/>
                    <a:gd name="T15" fmla="*/ 3 h 97"/>
                    <a:gd name="T16" fmla="*/ 5 w 72"/>
                    <a:gd name="T17" fmla="*/ 0 h 97"/>
                    <a:gd name="T18" fmla="*/ 18 w 72"/>
                    <a:gd name="T19" fmla="*/ 28 h 97"/>
                    <a:gd name="T20" fmla="*/ 25 w 72"/>
                    <a:gd name="T21" fmla="*/ 41 h 97"/>
                    <a:gd name="T22" fmla="*/ 32 w 72"/>
                    <a:gd name="T23" fmla="*/ 51 h 97"/>
                    <a:gd name="T24" fmla="*/ 39 w 72"/>
                    <a:gd name="T25" fmla="*/ 63 h 97"/>
                    <a:gd name="T26" fmla="*/ 48 w 72"/>
                    <a:gd name="T27" fmla="*/ 73 h 97"/>
                    <a:gd name="T28" fmla="*/ 59 w 72"/>
                    <a:gd name="T29" fmla="*/ 82 h 97"/>
                    <a:gd name="T30" fmla="*/ 72 w 72"/>
                    <a:gd name="T31" fmla="*/ 92 h 97"/>
                    <a:gd name="T32" fmla="*/ 68 w 72"/>
                    <a:gd name="T33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2" h="97">
                      <a:moveTo>
                        <a:pt x="68" y="97"/>
                      </a:moveTo>
                      <a:lnTo>
                        <a:pt x="55" y="87"/>
                      </a:lnTo>
                      <a:lnTo>
                        <a:pt x="44" y="77"/>
                      </a:lnTo>
                      <a:lnTo>
                        <a:pt x="34" y="67"/>
                      </a:lnTo>
                      <a:lnTo>
                        <a:pt x="26" y="55"/>
                      </a:lnTo>
                      <a:lnTo>
                        <a:pt x="19" y="44"/>
                      </a:lnTo>
                      <a:lnTo>
                        <a:pt x="12" y="31"/>
                      </a:lnTo>
                      <a:lnTo>
                        <a:pt x="0" y="3"/>
                      </a:lnTo>
                      <a:lnTo>
                        <a:pt x="5" y="0"/>
                      </a:lnTo>
                      <a:lnTo>
                        <a:pt x="18" y="28"/>
                      </a:lnTo>
                      <a:lnTo>
                        <a:pt x="25" y="41"/>
                      </a:lnTo>
                      <a:lnTo>
                        <a:pt x="32" y="51"/>
                      </a:lnTo>
                      <a:lnTo>
                        <a:pt x="39" y="63"/>
                      </a:lnTo>
                      <a:lnTo>
                        <a:pt x="48" y="73"/>
                      </a:lnTo>
                      <a:lnTo>
                        <a:pt x="59" y="82"/>
                      </a:lnTo>
                      <a:lnTo>
                        <a:pt x="72" y="92"/>
                      </a:lnTo>
                      <a:lnTo>
                        <a:pt x="68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4" name="Freeform 302"/>
                <p:cNvSpPr>
                  <a:spLocks/>
                </p:cNvSpPr>
                <p:nvPr/>
              </p:nvSpPr>
              <p:spPr bwMode="auto">
                <a:xfrm>
                  <a:off x="2906" y="3546"/>
                  <a:ext cx="4" cy="5"/>
                </a:xfrm>
                <a:custGeom>
                  <a:avLst/>
                  <a:gdLst>
                    <a:gd name="T0" fmla="*/ 0 w 4"/>
                    <a:gd name="T1" fmla="*/ 5 h 5"/>
                    <a:gd name="T2" fmla="*/ 4 w 4"/>
                    <a:gd name="T3" fmla="*/ 0 h 5"/>
                    <a:gd name="T4" fmla="*/ 0 w 4"/>
                    <a:gd name="T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5" name="Freeform 303"/>
                <p:cNvSpPr>
                  <a:spLocks/>
                </p:cNvSpPr>
                <p:nvPr/>
              </p:nvSpPr>
              <p:spPr bwMode="auto">
                <a:xfrm>
                  <a:off x="2820" y="3323"/>
                  <a:ext cx="23" cy="134"/>
                </a:xfrm>
                <a:custGeom>
                  <a:avLst/>
                  <a:gdLst>
                    <a:gd name="T0" fmla="*/ 18 w 23"/>
                    <a:gd name="T1" fmla="*/ 134 h 134"/>
                    <a:gd name="T2" fmla="*/ 12 w 23"/>
                    <a:gd name="T3" fmla="*/ 115 h 134"/>
                    <a:gd name="T4" fmla="*/ 6 w 23"/>
                    <a:gd name="T5" fmla="*/ 99 h 134"/>
                    <a:gd name="T6" fmla="*/ 5 w 23"/>
                    <a:gd name="T7" fmla="*/ 91 h 134"/>
                    <a:gd name="T8" fmla="*/ 4 w 23"/>
                    <a:gd name="T9" fmla="*/ 84 h 134"/>
                    <a:gd name="T10" fmla="*/ 1 w 23"/>
                    <a:gd name="T11" fmla="*/ 68 h 134"/>
                    <a:gd name="T12" fmla="*/ 0 w 23"/>
                    <a:gd name="T13" fmla="*/ 52 h 134"/>
                    <a:gd name="T14" fmla="*/ 0 w 23"/>
                    <a:gd name="T15" fmla="*/ 35 h 134"/>
                    <a:gd name="T16" fmla="*/ 1 w 23"/>
                    <a:gd name="T17" fmla="*/ 18 h 134"/>
                    <a:gd name="T18" fmla="*/ 4 w 23"/>
                    <a:gd name="T19" fmla="*/ 0 h 134"/>
                    <a:gd name="T20" fmla="*/ 9 w 23"/>
                    <a:gd name="T21" fmla="*/ 1 h 134"/>
                    <a:gd name="T22" fmla="*/ 6 w 23"/>
                    <a:gd name="T23" fmla="*/ 20 h 134"/>
                    <a:gd name="T24" fmla="*/ 5 w 23"/>
                    <a:gd name="T25" fmla="*/ 37 h 134"/>
                    <a:gd name="T26" fmla="*/ 5 w 23"/>
                    <a:gd name="T27" fmla="*/ 52 h 134"/>
                    <a:gd name="T28" fmla="*/ 6 w 23"/>
                    <a:gd name="T29" fmla="*/ 67 h 134"/>
                    <a:gd name="T30" fmla="*/ 9 w 23"/>
                    <a:gd name="T31" fmla="*/ 82 h 134"/>
                    <a:gd name="T32" fmla="*/ 11 w 23"/>
                    <a:gd name="T33" fmla="*/ 89 h 134"/>
                    <a:gd name="T34" fmla="*/ 12 w 23"/>
                    <a:gd name="T35" fmla="*/ 98 h 134"/>
                    <a:gd name="T36" fmla="*/ 18 w 23"/>
                    <a:gd name="T37" fmla="*/ 114 h 134"/>
                    <a:gd name="T38" fmla="*/ 23 w 23"/>
                    <a:gd name="T39" fmla="*/ 131 h 134"/>
                    <a:gd name="T40" fmla="*/ 18 w 23"/>
                    <a:gd name="T4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" h="134">
                      <a:moveTo>
                        <a:pt x="18" y="134"/>
                      </a:moveTo>
                      <a:lnTo>
                        <a:pt x="12" y="115"/>
                      </a:lnTo>
                      <a:lnTo>
                        <a:pt x="6" y="99"/>
                      </a:lnTo>
                      <a:lnTo>
                        <a:pt x="5" y="91"/>
                      </a:lnTo>
                      <a:lnTo>
                        <a:pt x="4" y="84"/>
                      </a:lnTo>
                      <a:lnTo>
                        <a:pt x="1" y="68"/>
                      </a:lnTo>
                      <a:lnTo>
                        <a:pt x="0" y="52"/>
                      </a:lnTo>
                      <a:lnTo>
                        <a:pt x="0" y="35"/>
                      </a:lnTo>
                      <a:lnTo>
                        <a:pt x="1" y="18"/>
                      </a:lnTo>
                      <a:lnTo>
                        <a:pt x="4" y="0"/>
                      </a:lnTo>
                      <a:lnTo>
                        <a:pt x="9" y="1"/>
                      </a:lnTo>
                      <a:lnTo>
                        <a:pt x="6" y="20"/>
                      </a:lnTo>
                      <a:lnTo>
                        <a:pt x="5" y="37"/>
                      </a:lnTo>
                      <a:lnTo>
                        <a:pt x="5" y="52"/>
                      </a:lnTo>
                      <a:lnTo>
                        <a:pt x="6" y="67"/>
                      </a:lnTo>
                      <a:lnTo>
                        <a:pt x="9" y="82"/>
                      </a:lnTo>
                      <a:lnTo>
                        <a:pt x="11" y="89"/>
                      </a:lnTo>
                      <a:lnTo>
                        <a:pt x="12" y="98"/>
                      </a:lnTo>
                      <a:lnTo>
                        <a:pt x="18" y="114"/>
                      </a:lnTo>
                      <a:lnTo>
                        <a:pt x="23" y="131"/>
                      </a:lnTo>
                      <a:lnTo>
                        <a:pt x="18" y="1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6" name="Freeform 304"/>
                <p:cNvSpPr>
                  <a:spLocks/>
                </p:cNvSpPr>
                <p:nvPr/>
              </p:nvSpPr>
              <p:spPr bwMode="auto">
                <a:xfrm>
                  <a:off x="2838" y="3454"/>
                  <a:ext cx="5" cy="3"/>
                </a:xfrm>
                <a:custGeom>
                  <a:avLst/>
                  <a:gdLst>
                    <a:gd name="T0" fmla="*/ 0 w 5"/>
                    <a:gd name="T1" fmla="*/ 3 h 3"/>
                    <a:gd name="T2" fmla="*/ 5 w 5"/>
                    <a:gd name="T3" fmla="*/ 0 h 3"/>
                    <a:gd name="T4" fmla="*/ 0 w 5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3">
                      <a:moveTo>
                        <a:pt x="0" y="3"/>
                      </a:moveTo>
                      <a:lnTo>
                        <a:pt x="5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7" name="Freeform 305"/>
                <p:cNvSpPr>
                  <a:spLocks/>
                </p:cNvSpPr>
                <p:nvPr/>
              </p:nvSpPr>
              <p:spPr bwMode="auto">
                <a:xfrm>
                  <a:off x="2820" y="3321"/>
                  <a:ext cx="9" cy="9"/>
                </a:xfrm>
                <a:custGeom>
                  <a:avLst/>
                  <a:gdLst>
                    <a:gd name="T0" fmla="*/ 9 w 9"/>
                    <a:gd name="T1" fmla="*/ 5 h 9"/>
                    <a:gd name="T2" fmla="*/ 5 w 9"/>
                    <a:gd name="T3" fmla="*/ 0 h 9"/>
                    <a:gd name="T4" fmla="*/ 0 w 9"/>
                    <a:gd name="T5" fmla="*/ 5 h 9"/>
                    <a:gd name="T6" fmla="*/ 4 w 9"/>
                    <a:gd name="T7" fmla="*/ 9 h 9"/>
                    <a:gd name="T8" fmla="*/ 9 w 9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9" y="5"/>
                      </a:moveTo>
                      <a:lnTo>
                        <a:pt x="5" y="0"/>
                      </a:lnTo>
                      <a:lnTo>
                        <a:pt x="0" y="5"/>
                      </a:lnTo>
                      <a:lnTo>
                        <a:pt x="4" y="9"/>
                      </a:lnTo>
                      <a:lnTo>
                        <a:pt x="9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8" name="Freeform 306"/>
                <p:cNvSpPr>
                  <a:spLocks/>
                </p:cNvSpPr>
                <p:nvPr/>
              </p:nvSpPr>
              <p:spPr bwMode="auto">
                <a:xfrm>
                  <a:off x="2824" y="3317"/>
                  <a:ext cx="7" cy="9"/>
                </a:xfrm>
                <a:custGeom>
                  <a:avLst/>
                  <a:gdLst>
                    <a:gd name="T0" fmla="*/ 5 w 7"/>
                    <a:gd name="T1" fmla="*/ 7 h 9"/>
                    <a:gd name="T2" fmla="*/ 7 w 7"/>
                    <a:gd name="T3" fmla="*/ 0 h 9"/>
                    <a:gd name="T4" fmla="*/ 1 w 7"/>
                    <a:gd name="T5" fmla="*/ 4 h 9"/>
                    <a:gd name="T6" fmla="*/ 5 w 7"/>
                    <a:gd name="T7" fmla="*/ 9 h 9"/>
                    <a:gd name="T8" fmla="*/ 0 w 7"/>
                    <a:gd name="T9" fmla="*/ 6 h 9"/>
                    <a:gd name="T10" fmla="*/ 5 w 7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9">
                      <a:moveTo>
                        <a:pt x="5" y="7"/>
                      </a:moveTo>
                      <a:lnTo>
                        <a:pt x="7" y="0"/>
                      </a:lnTo>
                      <a:lnTo>
                        <a:pt x="1" y="4"/>
                      </a:lnTo>
                      <a:lnTo>
                        <a:pt x="5" y="9"/>
                      </a:lnTo>
                      <a:lnTo>
                        <a:pt x="0" y="6"/>
                      </a:lnTo>
                      <a:lnTo>
                        <a:pt x="5" y="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059" name="Freeform 307"/>
                <p:cNvSpPr>
                  <a:spLocks/>
                </p:cNvSpPr>
                <p:nvPr/>
              </p:nvSpPr>
              <p:spPr bwMode="auto">
                <a:xfrm>
                  <a:off x="2818" y="3326"/>
                  <a:ext cx="6" cy="4"/>
                </a:xfrm>
                <a:custGeom>
                  <a:avLst/>
                  <a:gdLst>
                    <a:gd name="T0" fmla="*/ 2 w 6"/>
                    <a:gd name="T1" fmla="*/ 0 h 4"/>
                    <a:gd name="T2" fmla="*/ 0 w 6"/>
                    <a:gd name="T3" fmla="*/ 1 h 4"/>
                    <a:gd name="T4" fmla="*/ 6 w 6"/>
                    <a:gd name="T5" fmla="*/ 2 h 4"/>
                    <a:gd name="T6" fmla="*/ 6 w 6"/>
                    <a:gd name="T7" fmla="*/ 4 h 4"/>
                    <a:gd name="T8" fmla="*/ 2 w 6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0"/>
                      </a:moveTo>
                      <a:lnTo>
                        <a:pt x="0" y="1"/>
                      </a:lnTo>
                      <a:lnTo>
                        <a:pt x="6" y="2"/>
                      </a:lnTo>
                      <a:lnTo>
                        <a:pt x="6" y="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id-ID" sz="2400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331358" name="Group 606"/>
            <p:cNvGrpSpPr>
              <a:grpSpLocks/>
            </p:cNvGrpSpPr>
            <p:nvPr/>
          </p:nvGrpSpPr>
          <p:grpSpPr bwMode="auto">
            <a:xfrm rot="5400000" flipH="1">
              <a:off x="2874" y="1612"/>
              <a:ext cx="506" cy="677"/>
              <a:chOff x="2750" y="3146"/>
              <a:chExt cx="506" cy="677"/>
            </a:xfrm>
          </p:grpSpPr>
          <p:sp>
            <p:nvSpPr>
              <p:cNvPr id="331359" name="Freeform 607"/>
              <p:cNvSpPr>
                <a:spLocks/>
              </p:cNvSpPr>
              <p:nvPr/>
            </p:nvSpPr>
            <p:spPr bwMode="auto">
              <a:xfrm>
                <a:off x="2857" y="3146"/>
                <a:ext cx="42" cy="33"/>
              </a:xfrm>
              <a:custGeom>
                <a:avLst/>
                <a:gdLst>
                  <a:gd name="T0" fmla="*/ 25 w 42"/>
                  <a:gd name="T1" fmla="*/ 28 h 33"/>
                  <a:gd name="T2" fmla="*/ 27 w 42"/>
                  <a:gd name="T3" fmla="*/ 30 h 33"/>
                  <a:gd name="T4" fmla="*/ 29 w 42"/>
                  <a:gd name="T5" fmla="*/ 31 h 33"/>
                  <a:gd name="T6" fmla="*/ 33 w 42"/>
                  <a:gd name="T7" fmla="*/ 33 h 33"/>
                  <a:gd name="T8" fmla="*/ 38 w 42"/>
                  <a:gd name="T9" fmla="*/ 31 h 33"/>
                  <a:gd name="T10" fmla="*/ 39 w 42"/>
                  <a:gd name="T11" fmla="*/ 31 h 33"/>
                  <a:gd name="T12" fmla="*/ 40 w 42"/>
                  <a:gd name="T13" fmla="*/ 30 h 33"/>
                  <a:gd name="T14" fmla="*/ 42 w 42"/>
                  <a:gd name="T15" fmla="*/ 27 h 33"/>
                  <a:gd name="T16" fmla="*/ 42 w 42"/>
                  <a:gd name="T17" fmla="*/ 26 h 33"/>
                  <a:gd name="T18" fmla="*/ 42 w 42"/>
                  <a:gd name="T19" fmla="*/ 24 h 33"/>
                  <a:gd name="T20" fmla="*/ 42 w 42"/>
                  <a:gd name="T21" fmla="*/ 21 h 33"/>
                  <a:gd name="T22" fmla="*/ 40 w 42"/>
                  <a:gd name="T23" fmla="*/ 17 h 33"/>
                  <a:gd name="T24" fmla="*/ 36 w 42"/>
                  <a:gd name="T25" fmla="*/ 14 h 33"/>
                  <a:gd name="T26" fmla="*/ 33 w 42"/>
                  <a:gd name="T27" fmla="*/ 13 h 33"/>
                  <a:gd name="T28" fmla="*/ 31 w 42"/>
                  <a:gd name="T29" fmla="*/ 11 h 33"/>
                  <a:gd name="T30" fmla="*/ 28 w 42"/>
                  <a:gd name="T31" fmla="*/ 11 h 33"/>
                  <a:gd name="T32" fmla="*/ 25 w 42"/>
                  <a:gd name="T33" fmla="*/ 13 h 33"/>
                  <a:gd name="T34" fmla="*/ 20 w 42"/>
                  <a:gd name="T35" fmla="*/ 14 h 33"/>
                  <a:gd name="T36" fmla="*/ 14 w 42"/>
                  <a:gd name="T37" fmla="*/ 18 h 33"/>
                  <a:gd name="T38" fmla="*/ 10 w 42"/>
                  <a:gd name="T39" fmla="*/ 20 h 33"/>
                  <a:gd name="T40" fmla="*/ 6 w 42"/>
                  <a:gd name="T41" fmla="*/ 18 h 33"/>
                  <a:gd name="T42" fmla="*/ 3 w 42"/>
                  <a:gd name="T43" fmla="*/ 16 h 33"/>
                  <a:gd name="T44" fmla="*/ 1 w 42"/>
                  <a:gd name="T45" fmla="*/ 14 h 33"/>
                  <a:gd name="T46" fmla="*/ 0 w 42"/>
                  <a:gd name="T47" fmla="*/ 13 h 33"/>
                  <a:gd name="T48" fmla="*/ 0 w 42"/>
                  <a:gd name="T49" fmla="*/ 8 h 33"/>
                  <a:gd name="T50" fmla="*/ 0 w 42"/>
                  <a:gd name="T51" fmla="*/ 7 h 33"/>
                  <a:gd name="T52" fmla="*/ 1 w 42"/>
                  <a:gd name="T53" fmla="*/ 6 h 33"/>
                  <a:gd name="T54" fmla="*/ 1 w 42"/>
                  <a:gd name="T55" fmla="*/ 4 h 33"/>
                  <a:gd name="T56" fmla="*/ 3 w 42"/>
                  <a:gd name="T57" fmla="*/ 3 h 33"/>
                  <a:gd name="T58" fmla="*/ 6 w 42"/>
                  <a:gd name="T59" fmla="*/ 1 h 33"/>
                  <a:gd name="T60" fmla="*/ 10 w 42"/>
                  <a:gd name="T61" fmla="*/ 0 h 33"/>
                  <a:gd name="T62" fmla="*/ 13 w 42"/>
                  <a:gd name="T63" fmla="*/ 1 h 33"/>
                  <a:gd name="T64" fmla="*/ 14 w 42"/>
                  <a:gd name="T65" fmla="*/ 3 h 33"/>
                  <a:gd name="T66" fmla="*/ 17 w 42"/>
                  <a:gd name="T67" fmla="*/ 6 h 33"/>
                  <a:gd name="T68" fmla="*/ 25 w 42"/>
                  <a:gd name="T69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" h="33">
                    <a:moveTo>
                      <a:pt x="25" y="28"/>
                    </a:moveTo>
                    <a:lnTo>
                      <a:pt x="27" y="30"/>
                    </a:lnTo>
                    <a:lnTo>
                      <a:pt x="29" y="31"/>
                    </a:lnTo>
                    <a:lnTo>
                      <a:pt x="33" y="33"/>
                    </a:lnTo>
                    <a:lnTo>
                      <a:pt x="38" y="31"/>
                    </a:lnTo>
                    <a:lnTo>
                      <a:pt x="39" y="31"/>
                    </a:lnTo>
                    <a:lnTo>
                      <a:pt x="40" y="30"/>
                    </a:lnTo>
                    <a:lnTo>
                      <a:pt x="42" y="27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1"/>
                    </a:lnTo>
                    <a:lnTo>
                      <a:pt x="40" y="17"/>
                    </a:lnTo>
                    <a:lnTo>
                      <a:pt x="36" y="14"/>
                    </a:lnTo>
                    <a:lnTo>
                      <a:pt x="33" y="13"/>
                    </a:lnTo>
                    <a:lnTo>
                      <a:pt x="31" y="11"/>
                    </a:lnTo>
                    <a:lnTo>
                      <a:pt x="28" y="11"/>
                    </a:lnTo>
                    <a:lnTo>
                      <a:pt x="25" y="13"/>
                    </a:lnTo>
                    <a:lnTo>
                      <a:pt x="20" y="14"/>
                    </a:lnTo>
                    <a:lnTo>
                      <a:pt x="14" y="18"/>
                    </a:lnTo>
                    <a:lnTo>
                      <a:pt x="10" y="20"/>
                    </a:lnTo>
                    <a:lnTo>
                      <a:pt x="6" y="18"/>
                    </a:lnTo>
                    <a:lnTo>
                      <a:pt x="3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7" y="6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0" name="Freeform 608"/>
              <p:cNvSpPr>
                <a:spLocks/>
              </p:cNvSpPr>
              <p:nvPr/>
            </p:nvSpPr>
            <p:spPr bwMode="auto">
              <a:xfrm>
                <a:off x="2857" y="3146"/>
                <a:ext cx="42" cy="33"/>
              </a:xfrm>
              <a:custGeom>
                <a:avLst/>
                <a:gdLst>
                  <a:gd name="T0" fmla="*/ 25 w 42"/>
                  <a:gd name="T1" fmla="*/ 28 h 33"/>
                  <a:gd name="T2" fmla="*/ 27 w 42"/>
                  <a:gd name="T3" fmla="*/ 30 h 33"/>
                  <a:gd name="T4" fmla="*/ 29 w 42"/>
                  <a:gd name="T5" fmla="*/ 31 h 33"/>
                  <a:gd name="T6" fmla="*/ 33 w 42"/>
                  <a:gd name="T7" fmla="*/ 33 h 33"/>
                  <a:gd name="T8" fmla="*/ 38 w 42"/>
                  <a:gd name="T9" fmla="*/ 31 h 33"/>
                  <a:gd name="T10" fmla="*/ 39 w 42"/>
                  <a:gd name="T11" fmla="*/ 31 h 33"/>
                  <a:gd name="T12" fmla="*/ 40 w 42"/>
                  <a:gd name="T13" fmla="*/ 30 h 33"/>
                  <a:gd name="T14" fmla="*/ 42 w 42"/>
                  <a:gd name="T15" fmla="*/ 27 h 33"/>
                  <a:gd name="T16" fmla="*/ 42 w 42"/>
                  <a:gd name="T17" fmla="*/ 26 h 33"/>
                  <a:gd name="T18" fmla="*/ 42 w 42"/>
                  <a:gd name="T19" fmla="*/ 24 h 33"/>
                  <a:gd name="T20" fmla="*/ 42 w 42"/>
                  <a:gd name="T21" fmla="*/ 21 h 33"/>
                  <a:gd name="T22" fmla="*/ 40 w 42"/>
                  <a:gd name="T23" fmla="*/ 17 h 33"/>
                  <a:gd name="T24" fmla="*/ 36 w 42"/>
                  <a:gd name="T25" fmla="*/ 14 h 33"/>
                  <a:gd name="T26" fmla="*/ 33 w 42"/>
                  <a:gd name="T27" fmla="*/ 13 h 33"/>
                  <a:gd name="T28" fmla="*/ 31 w 42"/>
                  <a:gd name="T29" fmla="*/ 11 h 33"/>
                  <a:gd name="T30" fmla="*/ 28 w 42"/>
                  <a:gd name="T31" fmla="*/ 11 h 33"/>
                  <a:gd name="T32" fmla="*/ 25 w 42"/>
                  <a:gd name="T33" fmla="*/ 13 h 33"/>
                  <a:gd name="T34" fmla="*/ 20 w 42"/>
                  <a:gd name="T35" fmla="*/ 14 h 33"/>
                  <a:gd name="T36" fmla="*/ 14 w 42"/>
                  <a:gd name="T37" fmla="*/ 18 h 33"/>
                  <a:gd name="T38" fmla="*/ 10 w 42"/>
                  <a:gd name="T39" fmla="*/ 20 h 33"/>
                  <a:gd name="T40" fmla="*/ 6 w 42"/>
                  <a:gd name="T41" fmla="*/ 18 h 33"/>
                  <a:gd name="T42" fmla="*/ 3 w 42"/>
                  <a:gd name="T43" fmla="*/ 16 h 33"/>
                  <a:gd name="T44" fmla="*/ 1 w 42"/>
                  <a:gd name="T45" fmla="*/ 14 h 33"/>
                  <a:gd name="T46" fmla="*/ 0 w 42"/>
                  <a:gd name="T47" fmla="*/ 13 h 33"/>
                  <a:gd name="T48" fmla="*/ 0 w 42"/>
                  <a:gd name="T49" fmla="*/ 8 h 33"/>
                  <a:gd name="T50" fmla="*/ 0 w 42"/>
                  <a:gd name="T51" fmla="*/ 7 h 33"/>
                  <a:gd name="T52" fmla="*/ 1 w 42"/>
                  <a:gd name="T53" fmla="*/ 6 h 33"/>
                  <a:gd name="T54" fmla="*/ 1 w 42"/>
                  <a:gd name="T55" fmla="*/ 4 h 33"/>
                  <a:gd name="T56" fmla="*/ 3 w 42"/>
                  <a:gd name="T57" fmla="*/ 3 h 33"/>
                  <a:gd name="T58" fmla="*/ 6 w 42"/>
                  <a:gd name="T59" fmla="*/ 1 h 33"/>
                  <a:gd name="T60" fmla="*/ 10 w 42"/>
                  <a:gd name="T61" fmla="*/ 0 h 33"/>
                  <a:gd name="T62" fmla="*/ 13 w 42"/>
                  <a:gd name="T63" fmla="*/ 1 h 33"/>
                  <a:gd name="T64" fmla="*/ 14 w 42"/>
                  <a:gd name="T65" fmla="*/ 3 h 33"/>
                  <a:gd name="T66" fmla="*/ 17 w 42"/>
                  <a:gd name="T67" fmla="*/ 6 h 33"/>
                  <a:gd name="T68" fmla="*/ 25 w 42"/>
                  <a:gd name="T69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" h="33">
                    <a:moveTo>
                      <a:pt x="25" y="28"/>
                    </a:moveTo>
                    <a:lnTo>
                      <a:pt x="27" y="30"/>
                    </a:lnTo>
                    <a:lnTo>
                      <a:pt x="29" y="31"/>
                    </a:lnTo>
                    <a:lnTo>
                      <a:pt x="33" y="33"/>
                    </a:lnTo>
                    <a:lnTo>
                      <a:pt x="38" y="31"/>
                    </a:lnTo>
                    <a:lnTo>
                      <a:pt x="39" y="31"/>
                    </a:lnTo>
                    <a:lnTo>
                      <a:pt x="40" y="30"/>
                    </a:lnTo>
                    <a:lnTo>
                      <a:pt x="42" y="27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2" y="21"/>
                    </a:lnTo>
                    <a:lnTo>
                      <a:pt x="40" y="17"/>
                    </a:lnTo>
                    <a:lnTo>
                      <a:pt x="36" y="14"/>
                    </a:lnTo>
                    <a:lnTo>
                      <a:pt x="33" y="13"/>
                    </a:lnTo>
                    <a:lnTo>
                      <a:pt x="31" y="11"/>
                    </a:lnTo>
                    <a:lnTo>
                      <a:pt x="28" y="11"/>
                    </a:lnTo>
                    <a:lnTo>
                      <a:pt x="25" y="13"/>
                    </a:lnTo>
                    <a:lnTo>
                      <a:pt x="20" y="14"/>
                    </a:lnTo>
                    <a:lnTo>
                      <a:pt x="14" y="18"/>
                    </a:lnTo>
                    <a:lnTo>
                      <a:pt x="10" y="20"/>
                    </a:lnTo>
                    <a:lnTo>
                      <a:pt x="6" y="18"/>
                    </a:lnTo>
                    <a:lnTo>
                      <a:pt x="3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7" y="6"/>
                    </a:lnTo>
                    <a:lnTo>
                      <a:pt x="25" y="2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1" name="Freeform 609"/>
              <p:cNvSpPr>
                <a:spLocks/>
              </p:cNvSpPr>
              <p:nvPr/>
            </p:nvSpPr>
            <p:spPr bwMode="auto">
              <a:xfrm>
                <a:off x="2877" y="3179"/>
                <a:ext cx="61" cy="87"/>
              </a:xfrm>
              <a:custGeom>
                <a:avLst/>
                <a:gdLst>
                  <a:gd name="T0" fmla="*/ 4 w 61"/>
                  <a:gd name="T1" fmla="*/ 0 h 87"/>
                  <a:gd name="T2" fmla="*/ 1 w 61"/>
                  <a:gd name="T3" fmla="*/ 8 h 87"/>
                  <a:gd name="T4" fmla="*/ 0 w 61"/>
                  <a:gd name="T5" fmla="*/ 17 h 87"/>
                  <a:gd name="T6" fmla="*/ 0 w 61"/>
                  <a:gd name="T7" fmla="*/ 27 h 87"/>
                  <a:gd name="T8" fmla="*/ 0 w 61"/>
                  <a:gd name="T9" fmla="*/ 37 h 87"/>
                  <a:gd name="T10" fmla="*/ 1 w 61"/>
                  <a:gd name="T11" fmla="*/ 44 h 87"/>
                  <a:gd name="T12" fmla="*/ 4 w 61"/>
                  <a:gd name="T13" fmla="*/ 51 h 87"/>
                  <a:gd name="T14" fmla="*/ 7 w 61"/>
                  <a:gd name="T15" fmla="*/ 58 h 87"/>
                  <a:gd name="T16" fmla="*/ 11 w 61"/>
                  <a:gd name="T17" fmla="*/ 65 h 87"/>
                  <a:gd name="T18" fmla="*/ 15 w 61"/>
                  <a:gd name="T19" fmla="*/ 71 h 87"/>
                  <a:gd name="T20" fmla="*/ 19 w 61"/>
                  <a:gd name="T21" fmla="*/ 77 h 87"/>
                  <a:gd name="T22" fmla="*/ 25 w 61"/>
                  <a:gd name="T23" fmla="*/ 81 h 87"/>
                  <a:gd name="T24" fmla="*/ 27 w 61"/>
                  <a:gd name="T25" fmla="*/ 84 h 87"/>
                  <a:gd name="T26" fmla="*/ 30 w 61"/>
                  <a:gd name="T27" fmla="*/ 85 h 87"/>
                  <a:gd name="T28" fmla="*/ 38 w 61"/>
                  <a:gd name="T29" fmla="*/ 87 h 87"/>
                  <a:gd name="T30" fmla="*/ 45 w 61"/>
                  <a:gd name="T31" fmla="*/ 87 h 87"/>
                  <a:gd name="T32" fmla="*/ 50 w 61"/>
                  <a:gd name="T33" fmla="*/ 85 h 87"/>
                  <a:gd name="T34" fmla="*/ 52 w 61"/>
                  <a:gd name="T35" fmla="*/ 84 h 87"/>
                  <a:gd name="T36" fmla="*/ 55 w 61"/>
                  <a:gd name="T37" fmla="*/ 82 h 87"/>
                  <a:gd name="T38" fmla="*/ 57 w 61"/>
                  <a:gd name="T39" fmla="*/ 81 h 87"/>
                  <a:gd name="T40" fmla="*/ 58 w 61"/>
                  <a:gd name="T41" fmla="*/ 80 h 87"/>
                  <a:gd name="T42" fmla="*/ 61 w 61"/>
                  <a:gd name="T43" fmla="*/ 75 h 87"/>
                  <a:gd name="T44" fmla="*/ 61 w 61"/>
                  <a:gd name="T45" fmla="*/ 72 h 87"/>
                  <a:gd name="T46" fmla="*/ 59 w 61"/>
                  <a:gd name="T47" fmla="*/ 65 h 87"/>
                  <a:gd name="T48" fmla="*/ 57 w 61"/>
                  <a:gd name="T49" fmla="*/ 58 h 87"/>
                  <a:gd name="T50" fmla="*/ 54 w 61"/>
                  <a:gd name="T51" fmla="*/ 51 h 87"/>
                  <a:gd name="T52" fmla="*/ 51 w 61"/>
                  <a:gd name="T53" fmla="*/ 41 h 87"/>
                  <a:gd name="T54" fmla="*/ 47 w 61"/>
                  <a:gd name="T55" fmla="*/ 33 h 87"/>
                  <a:gd name="T56" fmla="*/ 41 w 61"/>
                  <a:gd name="T57" fmla="*/ 24 h 87"/>
                  <a:gd name="T58" fmla="*/ 33 w 61"/>
                  <a:gd name="T59" fmla="*/ 17 h 87"/>
                  <a:gd name="T60" fmla="*/ 26 w 61"/>
                  <a:gd name="T61" fmla="*/ 11 h 87"/>
                  <a:gd name="T62" fmla="*/ 20 w 61"/>
                  <a:gd name="T63" fmla="*/ 5 h 87"/>
                  <a:gd name="T64" fmla="*/ 12 w 61"/>
                  <a:gd name="T65" fmla="*/ 3 h 87"/>
                  <a:gd name="T66" fmla="*/ 4 w 61"/>
                  <a:gd name="T67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" h="87">
                    <a:moveTo>
                      <a:pt x="4" y="0"/>
                    </a:moveTo>
                    <a:lnTo>
                      <a:pt x="1" y="8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0" y="37"/>
                    </a:lnTo>
                    <a:lnTo>
                      <a:pt x="1" y="44"/>
                    </a:lnTo>
                    <a:lnTo>
                      <a:pt x="4" y="51"/>
                    </a:lnTo>
                    <a:lnTo>
                      <a:pt x="7" y="58"/>
                    </a:lnTo>
                    <a:lnTo>
                      <a:pt x="11" y="65"/>
                    </a:lnTo>
                    <a:lnTo>
                      <a:pt x="15" y="71"/>
                    </a:lnTo>
                    <a:lnTo>
                      <a:pt x="19" y="77"/>
                    </a:lnTo>
                    <a:lnTo>
                      <a:pt x="25" y="81"/>
                    </a:lnTo>
                    <a:lnTo>
                      <a:pt x="27" y="84"/>
                    </a:lnTo>
                    <a:lnTo>
                      <a:pt x="30" y="85"/>
                    </a:lnTo>
                    <a:lnTo>
                      <a:pt x="38" y="87"/>
                    </a:lnTo>
                    <a:lnTo>
                      <a:pt x="45" y="87"/>
                    </a:lnTo>
                    <a:lnTo>
                      <a:pt x="50" y="85"/>
                    </a:lnTo>
                    <a:lnTo>
                      <a:pt x="52" y="84"/>
                    </a:lnTo>
                    <a:lnTo>
                      <a:pt x="55" y="82"/>
                    </a:lnTo>
                    <a:lnTo>
                      <a:pt x="57" y="81"/>
                    </a:lnTo>
                    <a:lnTo>
                      <a:pt x="58" y="80"/>
                    </a:lnTo>
                    <a:lnTo>
                      <a:pt x="61" y="75"/>
                    </a:lnTo>
                    <a:lnTo>
                      <a:pt x="61" y="72"/>
                    </a:lnTo>
                    <a:lnTo>
                      <a:pt x="59" y="65"/>
                    </a:lnTo>
                    <a:lnTo>
                      <a:pt x="57" y="58"/>
                    </a:lnTo>
                    <a:lnTo>
                      <a:pt x="54" y="51"/>
                    </a:lnTo>
                    <a:lnTo>
                      <a:pt x="51" y="41"/>
                    </a:lnTo>
                    <a:lnTo>
                      <a:pt x="47" y="33"/>
                    </a:lnTo>
                    <a:lnTo>
                      <a:pt x="41" y="24"/>
                    </a:lnTo>
                    <a:lnTo>
                      <a:pt x="33" y="17"/>
                    </a:lnTo>
                    <a:lnTo>
                      <a:pt x="26" y="11"/>
                    </a:lnTo>
                    <a:lnTo>
                      <a:pt x="20" y="5"/>
                    </a:lnTo>
                    <a:lnTo>
                      <a:pt x="12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2" name="Freeform 610"/>
              <p:cNvSpPr>
                <a:spLocks/>
              </p:cNvSpPr>
              <p:nvPr/>
            </p:nvSpPr>
            <p:spPr bwMode="auto">
              <a:xfrm>
                <a:off x="2872" y="3177"/>
                <a:ext cx="12" cy="39"/>
              </a:xfrm>
              <a:custGeom>
                <a:avLst/>
                <a:gdLst>
                  <a:gd name="T0" fmla="*/ 12 w 12"/>
                  <a:gd name="T1" fmla="*/ 2 h 39"/>
                  <a:gd name="T2" fmla="*/ 9 w 12"/>
                  <a:gd name="T3" fmla="*/ 12 h 39"/>
                  <a:gd name="T4" fmla="*/ 7 w 12"/>
                  <a:gd name="T5" fmla="*/ 19 h 39"/>
                  <a:gd name="T6" fmla="*/ 7 w 12"/>
                  <a:gd name="T7" fmla="*/ 29 h 39"/>
                  <a:gd name="T8" fmla="*/ 7 w 12"/>
                  <a:gd name="T9" fmla="*/ 37 h 39"/>
                  <a:gd name="T10" fmla="*/ 2 w 12"/>
                  <a:gd name="T11" fmla="*/ 39 h 39"/>
                  <a:gd name="T12" fmla="*/ 0 w 12"/>
                  <a:gd name="T13" fmla="*/ 29 h 39"/>
                  <a:gd name="T14" fmla="*/ 0 w 12"/>
                  <a:gd name="T15" fmla="*/ 19 h 39"/>
                  <a:gd name="T16" fmla="*/ 3 w 12"/>
                  <a:gd name="T17" fmla="*/ 10 h 39"/>
                  <a:gd name="T18" fmla="*/ 6 w 12"/>
                  <a:gd name="T19" fmla="*/ 0 h 39"/>
                  <a:gd name="T20" fmla="*/ 12 w 12"/>
                  <a:gd name="T21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39">
                    <a:moveTo>
                      <a:pt x="12" y="2"/>
                    </a:moveTo>
                    <a:lnTo>
                      <a:pt x="9" y="12"/>
                    </a:lnTo>
                    <a:lnTo>
                      <a:pt x="7" y="19"/>
                    </a:lnTo>
                    <a:lnTo>
                      <a:pt x="7" y="29"/>
                    </a:lnTo>
                    <a:lnTo>
                      <a:pt x="7" y="37"/>
                    </a:lnTo>
                    <a:lnTo>
                      <a:pt x="2" y="39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3" y="10"/>
                    </a:lnTo>
                    <a:lnTo>
                      <a:pt x="6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3" name="Freeform 611"/>
              <p:cNvSpPr>
                <a:spLocks/>
              </p:cNvSpPr>
              <p:nvPr/>
            </p:nvSpPr>
            <p:spPr bwMode="auto">
              <a:xfrm>
                <a:off x="2874" y="3214"/>
                <a:ext cx="16" cy="32"/>
              </a:xfrm>
              <a:custGeom>
                <a:avLst/>
                <a:gdLst>
                  <a:gd name="T0" fmla="*/ 5 w 16"/>
                  <a:gd name="T1" fmla="*/ 0 h 32"/>
                  <a:gd name="T2" fmla="*/ 7 w 16"/>
                  <a:gd name="T3" fmla="*/ 9 h 32"/>
                  <a:gd name="T4" fmla="*/ 10 w 16"/>
                  <a:gd name="T5" fmla="*/ 15 h 32"/>
                  <a:gd name="T6" fmla="*/ 12 w 16"/>
                  <a:gd name="T7" fmla="*/ 22 h 32"/>
                  <a:gd name="T8" fmla="*/ 16 w 16"/>
                  <a:gd name="T9" fmla="*/ 27 h 32"/>
                  <a:gd name="T10" fmla="*/ 12 w 16"/>
                  <a:gd name="T11" fmla="*/ 32 h 32"/>
                  <a:gd name="T12" fmla="*/ 7 w 16"/>
                  <a:gd name="T13" fmla="*/ 25 h 32"/>
                  <a:gd name="T14" fmla="*/ 4 w 16"/>
                  <a:gd name="T15" fmla="*/ 17 h 32"/>
                  <a:gd name="T16" fmla="*/ 1 w 16"/>
                  <a:gd name="T17" fmla="*/ 10 h 32"/>
                  <a:gd name="T18" fmla="*/ 0 w 16"/>
                  <a:gd name="T19" fmla="*/ 2 h 32"/>
                  <a:gd name="T20" fmla="*/ 5 w 16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32">
                    <a:moveTo>
                      <a:pt x="5" y="0"/>
                    </a:moveTo>
                    <a:lnTo>
                      <a:pt x="7" y="9"/>
                    </a:lnTo>
                    <a:lnTo>
                      <a:pt x="10" y="15"/>
                    </a:lnTo>
                    <a:lnTo>
                      <a:pt x="12" y="22"/>
                    </a:lnTo>
                    <a:lnTo>
                      <a:pt x="16" y="27"/>
                    </a:lnTo>
                    <a:lnTo>
                      <a:pt x="12" y="32"/>
                    </a:lnTo>
                    <a:lnTo>
                      <a:pt x="7" y="25"/>
                    </a:lnTo>
                    <a:lnTo>
                      <a:pt x="4" y="17"/>
                    </a:lnTo>
                    <a:lnTo>
                      <a:pt x="1" y="10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4" name="Freeform 612"/>
              <p:cNvSpPr>
                <a:spLocks/>
              </p:cNvSpPr>
              <p:nvPr/>
            </p:nvSpPr>
            <p:spPr bwMode="auto">
              <a:xfrm>
                <a:off x="2874" y="3214"/>
                <a:ext cx="5" cy="2"/>
              </a:xfrm>
              <a:custGeom>
                <a:avLst/>
                <a:gdLst>
                  <a:gd name="T0" fmla="*/ 0 w 5"/>
                  <a:gd name="T1" fmla="*/ 2 h 2"/>
                  <a:gd name="T2" fmla="*/ 5 w 5"/>
                  <a:gd name="T3" fmla="*/ 0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5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5" name="Freeform 613"/>
              <p:cNvSpPr>
                <a:spLocks/>
              </p:cNvSpPr>
              <p:nvPr/>
            </p:nvSpPr>
            <p:spPr bwMode="auto">
              <a:xfrm>
                <a:off x="2886" y="3241"/>
                <a:ext cx="23" cy="26"/>
              </a:xfrm>
              <a:custGeom>
                <a:avLst/>
                <a:gdLst>
                  <a:gd name="T0" fmla="*/ 4 w 23"/>
                  <a:gd name="T1" fmla="*/ 0 h 26"/>
                  <a:gd name="T2" fmla="*/ 9 w 23"/>
                  <a:gd name="T3" fmla="*/ 8 h 26"/>
                  <a:gd name="T4" fmla="*/ 13 w 23"/>
                  <a:gd name="T5" fmla="*/ 13 h 26"/>
                  <a:gd name="T6" fmla="*/ 17 w 23"/>
                  <a:gd name="T7" fmla="*/ 18 h 26"/>
                  <a:gd name="T8" fmla="*/ 20 w 23"/>
                  <a:gd name="T9" fmla="*/ 19 h 26"/>
                  <a:gd name="T10" fmla="*/ 23 w 23"/>
                  <a:gd name="T11" fmla="*/ 20 h 26"/>
                  <a:gd name="T12" fmla="*/ 21 w 23"/>
                  <a:gd name="T13" fmla="*/ 26 h 26"/>
                  <a:gd name="T14" fmla="*/ 17 w 23"/>
                  <a:gd name="T15" fmla="*/ 25 h 26"/>
                  <a:gd name="T16" fmla="*/ 13 w 23"/>
                  <a:gd name="T17" fmla="*/ 22 h 26"/>
                  <a:gd name="T18" fmla="*/ 7 w 23"/>
                  <a:gd name="T19" fmla="*/ 18 h 26"/>
                  <a:gd name="T20" fmla="*/ 3 w 23"/>
                  <a:gd name="T21" fmla="*/ 12 h 26"/>
                  <a:gd name="T22" fmla="*/ 0 w 23"/>
                  <a:gd name="T23" fmla="*/ 5 h 26"/>
                  <a:gd name="T24" fmla="*/ 4 w 23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6">
                    <a:moveTo>
                      <a:pt x="4" y="0"/>
                    </a:moveTo>
                    <a:lnTo>
                      <a:pt x="9" y="8"/>
                    </a:lnTo>
                    <a:lnTo>
                      <a:pt x="13" y="13"/>
                    </a:lnTo>
                    <a:lnTo>
                      <a:pt x="17" y="18"/>
                    </a:lnTo>
                    <a:lnTo>
                      <a:pt x="20" y="19"/>
                    </a:lnTo>
                    <a:lnTo>
                      <a:pt x="23" y="20"/>
                    </a:lnTo>
                    <a:lnTo>
                      <a:pt x="21" y="26"/>
                    </a:lnTo>
                    <a:lnTo>
                      <a:pt x="17" y="25"/>
                    </a:lnTo>
                    <a:lnTo>
                      <a:pt x="13" y="22"/>
                    </a:lnTo>
                    <a:lnTo>
                      <a:pt x="7" y="18"/>
                    </a:lnTo>
                    <a:lnTo>
                      <a:pt x="3" y="12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6" name="Freeform 614"/>
              <p:cNvSpPr>
                <a:spLocks/>
              </p:cNvSpPr>
              <p:nvPr/>
            </p:nvSpPr>
            <p:spPr bwMode="auto">
              <a:xfrm>
                <a:off x="2886" y="3241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4 w 4"/>
                  <a:gd name="T3" fmla="*/ 0 h 5"/>
                  <a:gd name="T4" fmla="*/ 0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7" name="Freeform 615"/>
              <p:cNvSpPr>
                <a:spLocks/>
              </p:cNvSpPr>
              <p:nvPr/>
            </p:nvSpPr>
            <p:spPr bwMode="auto">
              <a:xfrm>
                <a:off x="2907" y="3256"/>
                <a:ext cx="31" cy="13"/>
              </a:xfrm>
              <a:custGeom>
                <a:avLst/>
                <a:gdLst>
                  <a:gd name="T0" fmla="*/ 2 w 31"/>
                  <a:gd name="T1" fmla="*/ 5 h 13"/>
                  <a:gd name="T2" fmla="*/ 8 w 31"/>
                  <a:gd name="T3" fmla="*/ 7 h 13"/>
                  <a:gd name="T4" fmla="*/ 15 w 31"/>
                  <a:gd name="T5" fmla="*/ 7 h 13"/>
                  <a:gd name="T6" fmla="*/ 18 w 31"/>
                  <a:gd name="T7" fmla="*/ 5 h 13"/>
                  <a:gd name="T8" fmla="*/ 21 w 31"/>
                  <a:gd name="T9" fmla="*/ 5 h 13"/>
                  <a:gd name="T10" fmla="*/ 24 w 31"/>
                  <a:gd name="T11" fmla="*/ 3 h 13"/>
                  <a:gd name="T12" fmla="*/ 25 w 31"/>
                  <a:gd name="T13" fmla="*/ 3 h 13"/>
                  <a:gd name="T14" fmla="*/ 27 w 31"/>
                  <a:gd name="T15" fmla="*/ 0 h 13"/>
                  <a:gd name="T16" fmla="*/ 31 w 31"/>
                  <a:gd name="T17" fmla="*/ 4 h 13"/>
                  <a:gd name="T18" fmla="*/ 29 w 31"/>
                  <a:gd name="T19" fmla="*/ 5 h 13"/>
                  <a:gd name="T20" fmla="*/ 28 w 31"/>
                  <a:gd name="T21" fmla="*/ 8 h 13"/>
                  <a:gd name="T22" fmla="*/ 24 w 31"/>
                  <a:gd name="T23" fmla="*/ 10 h 13"/>
                  <a:gd name="T24" fmla="*/ 20 w 31"/>
                  <a:gd name="T25" fmla="*/ 11 h 13"/>
                  <a:gd name="T26" fmla="*/ 17 w 31"/>
                  <a:gd name="T27" fmla="*/ 13 h 13"/>
                  <a:gd name="T28" fmla="*/ 8 w 31"/>
                  <a:gd name="T29" fmla="*/ 13 h 13"/>
                  <a:gd name="T30" fmla="*/ 0 w 31"/>
                  <a:gd name="T31" fmla="*/ 11 h 13"/>
                  <a:gd name="T32" fmla="*/ 2 w 31"/>
                  <a:gd name="T3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13">
                    <a:moveTo>
                      <a:pt x="2" y="5"/>
                    </a:moveTo>
                    <a:lnTo>
                      <a:pt x="8" y="7"/>
                    </a:lnTo>
                    <a:lnTo>
                      <a:pt x="15" y="7"/>
                    </a:lnTo>
                    <a:lnTo>
                      <a:pt x="18" y="5"/>
                    </a:lnTo>
                    <a:lnTo>
                      <a:pt x="21" y="5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7" y="0"/>
                    </a:lnTo>
                    <a:lnTo>
                      <a:pt x="31" y="4"/>
                    </a:lnTo>
                    <a:lnTo>
                      <a:pt x="29" y="5"/>
                    </a:lnTo>
                    <a:lnTo>
                      <a:pt x="28" y="8"/>
                    </a:lnTo>
                    <a:lnTo>
                      <a:pt x="24" y="10"/>
                    </a:lnTo>
                    <a:lnTo>
                      <a:pt x="20" y="11"/>
                    </a:lnTo>
                    <a:lnTo>
                      <a:pt x="17" y="13"/>
                    </a:lnTo>
                    <a:lnTo>
                      <a:pt x="8" y="13"/>
                    </a:lnTo>
                    <a:lnTo>
                      <a:pt x="0" y="11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8" name="Freeform 616"/>
              <p:cNvSpPr>
                <a:spLocks/>
              </p:cNvSpPr>
              <p:nvPr/>
            </p:nvSpPr>
            <p:spPr bwMode="auto">
              <a:xfrm>
                <a:off x="2907" y="3261"/>
                <a:ext cx="2" cy="6"/>
              </a:xfrm>
              <a:custGeom>
                <a:avLst/>
                <a:gdLst>
                  <a:gd name="T0" fmla="*/ 0 w 2"/>
                  <a:gd name="T1" fmla="*/ 6 h 6"/>
                  <a:gd name="T2" fmla="*/ 2 w 2"/>
                  <a:gd name="T3" fmla="*/ 0 h 6"/>
                  <a:gd name="T4" fmla="*/ 0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0" y="6"/>
                    </a:move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69" name="Freeform 617"/>
              <p:cNvSpPr>
                <a:spLocks/>
              </p:cNvSpPr>
              <p:nvPr/>
            </p:nvSpPr>
            <p:spPr bwMode="auto">
              <a:xfrm>
                <a:off x="2928" y="3229"/>
                <a:ext cx="13" cy="31"/>
              </a:xfrm>
              <a:custGeom>
                <a:avLst/>
                <a:gdLst>
                  <a:gd name="T0" fmla="*/ 4 w 13"/>
                  <a:gd name="T1" fmla="*/ 28 h 31"/>
                  <a:gd name="T2" fmla="*/ 7 w 13"/>
                  <a:gd name="T3" fmla="*/ 25 h 31"/>
                  <a:gd name="T4" fmla="*/ 7 w 13"/>
                  <a:gd name="T5" fmla="*/ 22 h 31"/>
                  <a:gd name="T6" fmla="*/ 6 w 13"/>
                  <a:gd name="T7" fmla="*/ 17 h 31"/>
                  <a:gd name="T8" fmla="*/ 3 w 13"/>
                  <a:gd name="T9" fmla="*/ 10 h 31"/>
                  <a:gd name="T10" fmla="*/ 0 w 13"/>
                  <a:gd name="T11" fmla="*/ 2 h 31"/>
                  <a:gd name="T12" fmla="*/ 6 w 13"/>
                  <a:gd name="T13" fmla="*/ 0 h 31"/>
                  <a:gd name="T14" fmla="*/ 8 w 13"/>
                  <a:gd name="T15" fmla="*/ 7 h 31"/>
                  <a:gd name="T16" fmla="*/ 11 w 13"/>
                  <a:gd name="T17" fmla="*/ 15 h 31"/>
                  <a:gd name="T18" fmla="*/ 13 w 13"/>
                  <a:gd name="T19" fmla="*/ 22 h 31"/>
                  <a:gd name="T20" fmla="*/ 11 w 13"/>
                  <a:gd name="T21" fmla="*/ 27 h 31"/>
                  <a:gd name="T22" fmla="*/ 10 w 13"/>
                  <a:gd name="T23" fmla="*/ 31 h 31"/>
                  <a:gd name="T24" fmla="*/ 4 w 13"/>
                  <a:gd name="T25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31">
                    <a:moveTo>
                      <a:pt x="4" y="28"/>
                    </a:moveTo>
                    <a:lnTo>
                      <a:pt x="7" y="25"/>
                    </a:lnTo>
                    <a:lnTo>
                      <a:pt x="7" y="22"/>
                    </a:lnTo>
                    <a:lnTo>
                      <a:pt x="6" y="17"/>
                    </a:lnTo>
                    <a:lnTo>
                      <a:pt x="3" y="10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8" y="7"/>
                    </a:lnTo>
                    <a:lnTo>
                      <a:pt x="11" y="15"/>
                    </a:lnTo>
                    <a:lnTo>
                      <a:pt x="13" y="22"/>
                    </a:lnTo>
                    <a:lnTo>
                      <a:pt x="11" y="27"/>
                    </a:lnTo>
                    <a:lnTo>
                      <a:pt x="10" y="31"/>
                    </a:lnTo>
                    <a:lnTo>
                      <a:pt x="4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0" name="Freeform 618"/>
              <p:cNvSpPr>
                <a:spLocks/>
              </p:cNvSpPr>
              <p:nvPr/>
            </p:nvSpPr>
            <p:spPr bwMode="auto">
              <a:xfrm>
                <a:off x="2932" y="3256"/>
                <a:ext cx="6" cy="4"/>
              </a:xfrm>
              <a:custGeom>
                <a:avLst/>
                <a:gdLst>
                  <a:gd name="T0" fmla="*/ 6 w 6"/>
                  <a:gd name="T1" fmla="*/ 4 h 4"/>
                  <a:gd name="T2" fmla="*/ 0 w 6"/>
                  <a:gd name="T3" fmla="*/ 1 h 4"/>
                  <a:gd name="T4" fmla="*/ 2 w 6"/>
                  <a:gd name="T5" fmla="*/ 0 h 4"/>
                  <a:gd name="T6" fmla="*/ 6 w 6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6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1" name="Freeform 619"/>
              <p:cNvSpPr>
                <a:spLocks/>
              </p:cNvSpPr>
              <p:nvPr/>
            </p:nvSpPr>
            <p:spPr bwMode="auto">
              <a:xfrm>
                <a:off x="2909" y="3193"/>
                <a:ext cx="25" cy="37"/>
              </a:xfrm>
              <a:custGeom>
                <a:avLst/>
                <a:gdLst>
                  <a:gd name="T0" fmla="*/ 19 w 25"/>
                  <a:gd name="T1" fmla="*/ 37 h 37"/>
                  <a:gd name="T2" fmla="*/ 16 w 25"/>
                  <a:gd name="T3" fmla="*/ 28 h 37"/>
                  <a:gd name="T4" fmla="*/ 12 w 25"/>
                  <a:gd name="T5" fmla="*/ 20 h 37"/>
                  <a:gd name="T6" fmla="*/ 6 w 25"/>
                  <a:gd name="T7" fmla="*/ 13 h 37"/>
                  <a:gd name="T8" fmla="*/ 0 w 25"/>
                  <a:gd name="T9" fmla="*/ 4 h 37"/>
                  <a:gd name="T10" fmla="*/ 4 w 25"/>
                  <a:gd name="T11" fmla="*/ 0 h 37"/>
                  <a:gd name="T12" fmla="*/ 11 w 25"/>
                  <a:gd name="T13" fmla="*/ 9 h 37"/>
                  <a:gd name="T14" fmla="*/ 16 w 25"/>
                  <a:gd name="T15" fmla="*/ 17 h 37"/>
                  <a:gd name="T16" fmla="*/ 20 w 25"/>
                  <a:gd name="T17" fmla="*/ 26 h 37"/>
                  <a:gd name="T18" fmla="*/ 25 w 25"/>
                  <a:gd name="T19" fmla="*/ 36 h 37"/>
                  <a:gd name="T20" fmla="*/ 19 w 25"/>
                  <a:gd name="T2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7">
                    <a:moveTo>
                      <a:pt x="19" y="37"/>
                    </a:moveTo>
                    <a:lnTo>
                      <a:pt x="16" y="28"/>
                    </a:lnTo>
                    <a:lnTo>
                      <a:pt x="12" y="20"/>
                    </a:lnTo>
                    <a:lnTo>
                      <a:pt x="6" y="13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11" y="9"/>
                    </a:lnTo>
                    <a:lnTo>
                      <a:pt x="16" y="17"/>
                    </a:lnTo>
                    <a:lnTo>
                      <a:pt x="20" y="26"/>
                    </a:lnTo>
                    <a:lnTo>
                      <a:pt x="25" y="36"/>
                    </a:lnTo>
                    <a:lnTo>
                      <a:pt x="19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2" name="Freeform 620"/>
              <p:cNvSpPr>
                <a:spLocks/>
              </p:cNvSpPr>
              <p:nvPr/>
            </p:nvSpPr>
            <p:spPr bwMode="auto">
              <a:xfrm>
                <a:off x="2928" y="3229"/>
                <a:ext cx="6" cy="2"/>
              </a:xfrm>
              <a:custGeom>
                <a:avLst/>
                <a:gdLst>
                  <a:gd name="T0" fmla="*/ 0 w 6"/>
                  <a:gd name="T1" fmla="*/ 2 h 2"/>
                  <a:gd name="T2" fmla="*/ 0 w 6"/>
                  <a:gd name="T3" fmla="*/ 1 h 2"/>
                  <a:gd name="T4" fmla="*/ 6 w 6"/>
                  <a:gd name="T5" fmla="*/ 0 h 2"/>
                  <a:gd name="T6" fmla="*/ 0 w 6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lnTo>
                      <a:pt x="0" y="1"/>
                    </a:lnTo>
                    <a:lnTo>
                      <a:pt x="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3" name="Freeform 621"/>
              <p:cNvSpPr>
                <a:spLocks/>
              </p:cNvSpPr>
              <p:nvPr/>
            </p:nvSpPr>
            <p:spPr bwMode="auto">
              <a:xfrm>
                <a:off x="2881" y="3176"/>
                <a:ext cx="32" cy="21"/>
              </a:xfrm>
              <a:custGeom>
                <a:avLst/>
                <a:gdLst>
                  <a:gd name="T0" fmla="*/ 28 w 32"/>
                  <a:gd name="T1" fmla="*/ 21 h 21"/>
                  <a:gd name="T2" fmla="*/ 21 w 32"/>
                  <a:gd name="T3" fmla="*/ 16 h 21"/>
                  <a:gd name="T4" fmla="*/ 14 w 32"/>
                  <a:gd name="T5" fmla="*/ 11 h 21"/>
                  <a:gd name="T6" fmla="*/ 7 w 32"/>
                  <a:gd name="T7" fmla="*/ 8 h 21"/>
                  <a:gd name="T8" fmla="*/ 0 w 32"/>
                  <a:gd name="T9" fmla="*/ 6 h 21"/>
                  <a:gd name="T10" fmla="*/ 1 w 32"/>
                  <a:gd name="T11" fmla="*/ 0 h 21"/>
                  <a:gd name="T12" fmla="*/ 9 w 32"/>
                  <a:gd name="T13" fmla="*/ 3 h 21"/>
                  <a:gd name="T14" fmla="*/ 18 w 32"/>
                  <a:gd name="T15" fmla="*/ 7 h 21"/>
                  <a:gd name="T16" fmla="*/ 25 w 32"/>
                  <a:gd name="T17" fmla="*/ 11 h 21"/>
                  <a:gd name="T18" fmla="*/ 32 w 32"/>
                  <a:gd name="T19" fmla="*/ 17 h 21"/>
                  <a:gd name="T20" fmla="*/ 28 w 32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21">
                    <a:moveTo>
                      <a:pt x="28" y="21"/>
                    </a:moveTo>
                    <a:lnTo>
                      <a:pt x="21" y="16"/>
                    </a:lnTo>
                    <a:lnTo>
                      <a:pt x="14" y="11"/>
                    </a:lnTo>
                    <a:lnTo>
                      <a:pt x="7" y="8"/>
                    </a:lnTo>
                    <a:lnTo>
                      <a:pt x="0" y="6"/>
                    </a:lnTo>
                    <a:lnTo>
                      <a:pt x="1" y="0"/>
                    </a:lnTo>
                    <a:lnTo>
                      <a:pt x="9" y="3"/>
                    </a:lnTo>
                    <a:lnTo>
                      <a:pt x="18" y="7"/>
                    </a:lnTo>
                    <a:lnTo>
                      <a:pt x="25" y="11"/>
                    </a:lnTo>
                    <a:lnTo>
                      <a:pt x="32" y="17"/>
                    </a:lnTo>
                    <a:lnTo>
                      <a:pt x="28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4" name="Freeform 622"/>
              <p:cNvSpPr>
                <a:spLocks/>
              </p:cNvSpPr>
              <p:nvPr/>
            </p:nvSpPr>
            <p:spPr bwMode="auto">
              <a:xfrm>
                <a:off x="2909" y="3193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0 w 4"/>
                  <a:gd name="T3" fmla="*/ 4 h 4"/>
                  <a:gd name="T4" fmla="*/ 4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5" name="Freeform 623"/>
              <p:cNvSpPr>
                <a:spLocks/>
              </p:cNvSpPr>
              <p:nvPr/>
            </p:nvSpPr>
            <p:spPr bwMode="auto">
              <a:xfrm>
                <a:off x="2878" y="3174"/>
                <a:ext cx="6" cy="8"/>
              </a:xfrm>
              <a:custGeom>
                <a:avLst/>
                <a:gdLst>
                  <a:gd name="T0" fmla="*/ 4 w 6"/>
                  <a:gd name="T1" fmla="*/ 2 h 8"/>
                  <a:gd name="T2" fmla="*/ 1 w 6"/>
                  <a:gd name="T3" fmla="*/ 0 h 8"/>
                  <a:gd name="T4" fmla="*/ 0 w 6"/>
                  <a:gd name="T5" fmla="*/ 3 h 8"/>
                  <a:gd name="T6" fmla="*/ 6 w 6"/>
                  <a:gd name="T7" fmla="*/ 5 h 8"/>
                  <a:gd name="T8" fmla="*/ 3 w 6"/>
                  <a:gd name="T9" fmla="*/ 8 h 8"/>
                  <a:gd name="T10" fmla="*/ 4 w 6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">
                    <a:moveTo>
                      <a:pt x="4" y="2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6" y="5"/>
                    </a:lnTo>
                    <a:lnTo>
                      <a:pt x="3" y="8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6" name="Freeform 624"/>
              <p:cNvSpPr>
                <a:spLocks/>
              </p:cNvSpPr>
              <p:nvPr/>
            </p:nvSpPr>
            <p:spPr bwMode="auto">
              <a:xfrm>
                <a:off x="2753" y="3159"/>
                <a:ext cx="114" cy="55"/>
              </a:xfrm>
              <a:custGeom>
                <a:avLst/>
                <a:gdLst>
                  <a:gd name="T0" fmla="*/ 3 w 114"/>
                  <a:gd name="T1" fmla="*/ 48 h 55"/>
                  <a:gd name="T2" fmla="*/ 4 w 114"/>
                  <a:gd name="T3" fmla="*/ 50 h 55"/>
                  <a:gd name="T4" fmla="*/ 7 w 114"/>
                  <a:gd name="T5" fmla="*/ 53 h 55"/>
                  <a:gd name="T6" fmla="*/ 8 w 114"/>
                  <a:gd name="T7" fmla="*/ 53 h 55"/>
                  <a:gd name="T8" fmla="*/ 10 w 114"/>
                  <a:gd name="T9" fmla="*/ 54 h 55"/>
                  <a:gd name="T10" fmla="*/ 14 w 114"/>
                  <a:gd name="T11" fmla="*/ 55 h 55"/>
                  <a:gd name="T12" fmla="*/ 19 w 114"/>
                  <a:gd name="T13" fmla="*/ 55 h 55"/>
                  <a:gd name="T14" fmla="*/ 26 w 114"/>
                  <a:gd name="T15" fmla="*/ 55 h 55"/>
                  <a:gd name="T16" fmla="*/ 33 w 114"/>
                  <a:gd name="T17" fmla="*/ 55 h 55"/>
                  <a:gd name="T18" fmla="*/ 46 w 114"/>
                  <a:gd name="T19" fmla="*/ 53 h 55"/>
                  <a:gd name="T20" fmla="*/ 58 w 114"/>
                  <a:gd name="T21" fmla="*/ 47 h 55"/>
                  <a:gd name="T22" fmla="*/ 71 w 114"/>
                  <a:gd name="T23" fmla="*/ 41 h 55"/>
                  <a:gd name="T24" fmla="*/ 83 w 114"/>
                  <a:gd name="T25" fmla="*/ 34 h 55"/>
                  <a:gd name="T26" fmla="*/ 94 w 114"/>
                  <a:gd name="T27" fmla="*/ 28 h 55"/>
                  <a:gd name="T28" fmla="*/ 99 w 114"/>
                  <a:gd name="T29" fmla="*/ 24 h 55"/>
                  <a:gd name="T30" fmla="*/ 104 w 114"/>
                  <a:gd name="T31" fmla="*/ 20 h 55"/>
                  <a:gd name="T32" fmla="*/ 114 w 114"/>
                  <a:gd name="T33" fmla="*/ 11 h 55"/>
                  <a:gd name="T34" fmla="*/ 97 w 114"/>
                  <a:gd name="T35" fmla="*/ 3 h 55"/>
                  <a:gd name="T36" fmla="*/ 87 w 114"/>
                  <a:gd name="T37" fmla="*/ 1 h 55"/>
                  <a:gd name="T38" fmla="*/ 79 w 114"/>
                  <a:gd name="T39" fmla="*/ 0 h 55"/>
                  <a:gd name="T40" fmla="*/ 71 w 114"/>
                  <a:gd name="T41" fmla="*/ 1 h 55"/>
                  <a:gd name="T42" fmla="*/ 61 w 114"/>
                  <a:gd name="T43" fmla="*/ 3 h 55"/>
                  <a:gd name="T44" fmla="*/ 51 w 114"/>
                  <a:gd name="T45" fmla="*/ 4 h 55"/>
                  <a:gd name="T46" fmla="*/ 42 w 114"/>
                  <a:gd name="T47" fmla="*/ 7 h 55"/>
                  <a:gd name="T48" fmla="*/ 35 w 114"/>
                  <a:gd name="T49" fmla="*/ 11 h 55"/>
                  <a:gd name="T50" fmla="*/ 25 w 114"/>
                  <a:gd name="T51" fmla="*/ 15 h 55"/>
                  <a:gd name="T52" fmla="*/ 15 w 114"/>
                  <a:gd name="T53" fmla="*/ 23 h 55"/>
                  <a:gd name="T54" fmla="*/ 10 w 114"/>
                  <a:gd name="T55" fmla="*/ 27 h 55"/>
                  <a:gd name="T56" fmla="*/ 5 w 114"/>
                  <a:gd name="T57" fmla="*/ 31 h 55"/>
                  <a:gd name="T58" fmla="*/ 3 w 114"/>
                  <a:gd name="T59" fmla="*/ 35 h 55"/>
                  <a:gd name="T60" fmla="*/ 0 w 114"/>
                  <a:gd name="T61" fmla="*/ 40 h 55"/>
                  <a:gd name="T62" fmla="*/ 1 w 114"/>
                  <a:gd name="T63" fmla="*/ 44 h 55"/>
                  <a:gd name="T64" fmla="*/ 1 w 114"/>
                  <a:gd name="T65" fmla="*/ 47 h 55"/>
                  <a:gd name="T66" fmla="*/ 3 w 114"/>
                  <a:gd name="T67" fmla="*/ 4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4" h="55">
                    <a:moveTo>
                      <a:pt x="3" y="48"/>
                    </a:moveTo>
                    <a:lnTo>
                      <a:pt x="4" y="50"/>
                    </a:lnTo>
                    <a:lnTo>
                      <a:pt x="7" y="53"/>
                    </a:lnTo>
                    <a:lnTo>
                      <a:pt x="8" y="53"/>
                    </a:lnTo>
                    <a:lnTo>
                      <a:pt x="10" y="54"/>
                    </a:lnTo>
                    <a:lnTo>
                      <a:pt x="14" y="55"/>
                    </a:lnTo>
                    <a:lnTo>
                      <a:pt x="19" y="55"/>
                    </a:lnTo>
                    <a:lnTo>
                      <a:pt x="26" y="55"/>
                    </a:lnTo>
                    <a:lnTo>
                      <a:pt x="33" y="55"/>
                    </a:lnTo>
                    <a:lnTo>
                      <a:pt x="46" y="53"/>
                    </a:lnTo>
                    <a:lnTo>
                      <a:pt x="58" y="47"/>
                    </a:lnTo>
                    <a:lnTo>
                      <a:pt x="71" y="41"/>
                    </a:lnTo>
                    <a:lnTo>
                      <a:pt x="83" y="34"/>
                    </a:lnTo>
                    <a:lnTo>
                      <a:pt x="94" y="28"/>
                    </a:lnTo>
                    <a:lnTo>
                      <a:pt x="99" y="24"/>
                    </a:lnTo>
                    <a:lnTo>
                      <a:pt x="104" y="20"/>
                    </a:lnTo>
                    <a:lnTo>
                      <a:pt x="114" y="11"/>
                    </a:lnTo>
                    <a:lnTo>
                      <a:pt x="97" y="3"/>
                    </a:lnTo>
                    <a:lnTo>
                      <a:pt x="87" y="1"/>
                    </a:lnTo>
                    <a:lnTo>
                      <a:pt x="79" y="0"/>
                    </a:lnTo>
                    <a:lnTo>
                      <a:pt x="71" y="1"/>
                    </a:lnTo>
                    <a:lnTo>
                      <a:pt x="61" y="3"/>
                    </a:lnTo>
                    <a:lnTo>
                      <a:pt x="51" y="4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5" y="15"/>
                    </a:lnTo>
                    <a:lnTo>
                      <a:pt x="15" y="23"/>
                    </a:lnTo>
                    <a:lnTo>
                      <a:pt x="10" y="27"/>
                    </a:lnTo>
                    <a:lnTo>
                      <a:pt x="5" y="31"/>
                    </a:lnTo>
                    <a:lnTo>
                      <a:pt x="3" y="35"/>
                    </a:lnTo>
                    <a:lnTo>
                      <a:pt x="0" y="40"/>
                    </a:lnTo>
                    <a:lnTo>
                      <a:pt x="1" y="44"/>
                    </a:lnTo>
                    <a:lnTo>
                      <a:pt x="1" y="47"/>
                    </a:lnTo>
                    <a:lnTo>
                      <a:pt x="3" y="4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7" name="Freeform 625"/>
              <p:cNvSpPr>
                <a:spLocks/>
              </p:cNvSpPr>
              <p:nvPr/>
            </p:nvSpPr>
            <p:spPr bwMode="auto">
              <a:xfrm>
                <a:off x="2754" y="3206"/>
                <a:ext cx="18" cy="11"/>
              </a:xfrm>
              <a:custGeom>
                <a:avLst/>
                <a:gdLst>
                  <a:gd name="T0" fmla="*/ 4 w 18"/>
                  <a:gd name="T1" fmla="*/ 0 h 11"/>
                  <a:gd name="T2" fmla="*/ 6 w 18"/>
                  <a:gd name="T3" fmla="*/ 1 h 11"/>
                  <a:gd name="T4" fmla="*/ 7 w 18"/>
                  <a:gd name="T5" fmla="*/ 3 h 11"/>
                  <a:gd name="T6" fmla="*/ 9 w 18"/>
                  <a:gd name="T7" fmla="*/ 4 h 11"/>
                  <a:gd name="T8" fmla="*/ 10 w 18"/>
                  <a:gd name="T9" fmla="*/ 4 h 11"/>
                  <a:gd name="T10" fmla="*/ 14 w 18"/>
                  <a:gd name="T11" fmla="*/ 6 h 11"/>
                  <a:gd name="T12" fmla="*/ 18 w 18"/>
                  <a:gd name="T13" fmla="*/ 6 h 11"/>
                  <a:gd name="T14" fmla="*/ 18 w 18"/>
                  <a:gd name="T15" fmla="*/ 11 h 11"/>
                  <a:gd name="T16" fmla="*/ 13 w 18"/>
                  <a:gd name="T17" fmla="*/ 11 h 11"/>
                  <a:gd name="T18" fmla="*/ 9 w 18"/>
                  <a:gd name="T19" fmla="*/ 10 h 11"/>
                  <a:gd name="T20" fmla="*/ 6 w 18"/>
                  <a:gd name="T21" fmla="*/ 8 h 11"/>
                  <a:gd name="T22" fmla="*/ 3 w 18"/>
                  <a:gd name="T23" fmla="*/ 7 h 11"/>
                  <a:gd name="T24" fmla="*/ 2 w 18"/>
                  <a:gd name="T25" fmla="*/ 6 h 11"/>
                  <a:gd name="T26" fmla="*/ 0 w 18"/>
                  <a:gd name="T27" fmla="*/ 4 h 11"/>
                  <a:gd name="T28" fmla="*/ 4 w 18"/>
                  <a:gd name="T2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1">
                    <a:moveTo>
                      <a:pt x="4" y="0"/>
                    </a:moveTo>
                    <a:lnTo>
                      <a:pt x="6" y="1"/>
                    </a:lnTo>
                    <a:lnTo>
                      <a:pt x="7" y="3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4" y="6"/>
                    </a:lnTo>
                    <a:lnTo>
                      <a:pt x="18" y="6"/>
                    </a:lnTo>
                    <a:lnTo>
                      <a:pt x="18" y="11"/>
                    </a:lnTo>
                    <a:lnTo>
                      <a:pt x="13" y="11"/>
                    </a:lnTo>
                    <a:lnTo>
                      <a:pt x="9" y="10"/>
                    </a:lnTo>
                    <a:lnTo>
                      <a:pt x="6" y="8"/>
                    </a:lnTo>
                    <a:lnTo>
                      <a:pt x="3" y="7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8" name="Freeform 626"/>
              <p:cNvSpPr>
                <a:spLocks/>
              </p:cNvSpPr>
              <p:nvPr/>
            </p:nvSpPr>
            <p:spPr bwMode="auto">
              <a:xfrm>
                <a:off x="2772" y="3197"/>
                <a:ext cx="53" cy="20"/>
              </a:xfrm>
              <a:custGeom>
                <a:avLst/>
                <a:gdLst>
                  <a:gd name="T0" fmla="*/ 0 w 53"/>
                  <a:gd name="T1" fmla="*/ 15 h 20"/>
                  <a:gd name="T2" fmla="*/ 7 w 53"/>
                  <a:gd name="T3" fmla="*/ 15 h 20"/>
                  <a:gd name="T4" fmla="*/ 14 w 53"/>
                  <a:gd name="T5" fmla="*/ 15 h 20"/>
                  <a:gd name="T6" fmla="*/ 25 w 53"/>
                  <a:gd name="T7" fmla="*/ 12 h 20"/>
                  <a:gd name="T8" fmla="*/ 38 w 53"/>
                  <a:gd name="T9" fmla="*/ 6 h 20"/>
                  <a:gd name="T10" fmla="*/ 50 w 53"/>
                  <a:gd name="T11" fmla="*/ 0 h 20"/>
                  <a:gd name="T12" fmla="*/ 53 w 53"/>
                  <a:gd name="T13" fmla="*/ 6 h 20"/>
                  <a:gd name="T14" fmla="*/ 39 w 53"/>
                  <a:gd name="T15" fmla="*/ 12 h 20"/>
                  <a:gd name="T16" fmla="*/ 27 w 53"/>
                  <a:gd name="T17" fmla="*/ 17 h 20"/>
                  <a:gd name="T18" fmla="*/ 14 w 53"/>
                  <a:gd name="T19" fmla="*/ 20 h 20"/>
                  <a:gd name="T20" fmla="*/ 7 w 53"/>
                  <a:gd name="T21" fmla="*/ 20 h 20"/>
                  <a:gd name="T22" fmla="*/ 0 w 53"/>
                  <a:gd name="T23" fmla="*/ 20 h 20"/>
                  <a:gd name="T24" fmla="*/ 0 w 53"/>
                  <a:gd name="T2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20">
                    <a:moveTo>
                      <a:pt x="0" y="15"/>
                    </a:moveTo>
                    <a:lnTo>
                      <a:pt x="7" y="15"/>
                    </a:lnTo>
                    <a:lnTo>
                      <a:pt x="14" y="15"/>
                    </a:lnTo>
                    <a:lnTo>
                      <a:pt x="25" y="12"/>
                    </a:lnTo>
                    <a:lnTo>
                      <a:pt x="38" y="6"/>
                    </a:lnTo>
                    <a:lnTo>
                      <a:pt x="50" y="0"/>
                    </a:lnTo>
                    <a:lnTo>
                      <a:pt x="53" y="6"/>
                    </a:lnTo>
                    <a:lnTo>
                      <a:pt x="39" y="12"/>
                    </a:lnTo>
                    <a:lnTo>
                      <a:pt x="27" y="17"/>
                    </a:lnTo>
                    <a:lnTo>
                      <a:pt x="14" y="20"/>
                    </a:lnTo>
                    <a:lnTo>
                      <a:pt x="7" y="20"/>
                    </a:lnTo>
                    <a:lnTo>
                      <a:pt x="0" y="2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79" name="Freeform 627"/>
              <p:cNvSpPr>
                <a:spLocks/>
              </p:cNvSpPr>
              <p:nvPr/>
            </p:nvSpPr>
            <p:spPr bwMode="auto">
              <a:xfrm>
                <a:off x="2772" y="3212"/>
                <a:ext cx="1" cy="5"/>
              </a:xfrm>
              <a:custGeom>
                <a:avLst/>
                <a:gdLst>
                  <a:gd name="T0" fmla="*/ 5 h 5"/>
                  <a:gd name="T1" fmla="*/ 0 h 5"/>
                  <a:gd name="T2" fmla="*/ 5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0" name="Freeform 628"/>
              <p:cNvSpPr>
                <a:spLocks/>
              </p:cNvSpPr>
              <p:nvPr/>
            </p:nvSpPr>
            <p:spPr bwMode="auto">
              <a:xfrm>
                <a:off x="2822" y="3167"/>
                <a:ext cx="48" cy="36"/>
              </a:xfrm>
              <a:custGeom>
                <a:avLst/>
                <a:gdLst>
                  <a:gd name="T0" fmla="*/ 0 w 48"/>
                  <a:gd name="T1" fmla="*/ 30 h 36"/>
                  <a:gd name="T2" fmla="*/ 13 w 48"/>
                  <a:gd name="T3" fmla="*/ 23 h 36"/>
                  <a:gd name="T4" fmla="*/ 23 w 48"/>
                  <a:gd name="T5" fmla="*/ 17 h 36"/>
                  <a:gd name="T6" fmla="*/ 28 w 48"/>
                  <a:gd name="T7" fmla="*/ 13 h 36"/>
                  <a:gd name="T8" fmla="*/ 32 w 48"/>
                  <a:gd name="T9" fmla="*/ 10 h 36"/>
                  <a:gd name="T10" fmla="*/ 43 w 48"/>
                  <a:gd name="T11" fmla="*/ 0 h 36"/>
                  <a:gd name="T12" fmla="*/ 48 w 48"/>
                  <a:gd name="T13" fmla="*/ 5 h 36"/>
                  <a:gd name="T14" fmla="*/ 36 w 48"/>
                  <a:gd name="T15" fmla="*/ 15 h 36"/>
                  <a:gd name="T16" fmla="*/ 32 w 48"/>
                  <a:gd name="T17" fmla="*/ 19 h 36"/>
                  <a:gd name="T18" fmla="*/ 27 w 48"/>
                  <a:gd name="T19" fmla="*/ 22 h 36"/>
                  <a:gd name="T20" fmla="*/ 16 w 48"/>
                  <a:gd name="T21" fmla="*/ 29 h 36"/>
                  <a:gd name="T22" fmla="*/ 3 w 48"/>
                  <a:gd name="T23" fmla="*/ 36 h 36"/>
                  <a:gd name="T24" fmla="*/ 0 w 48"/>
                  <a:gd name="T25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36">
                    <a:moveTo>
                      <a:pt x="0" y="30"/>
                    </a:moveTo>
                    <a:lnTo>
                      <a:pt x="13" y="23"/>
                    </a:lnTo>
                    <a:lnTo>
                      <a:pt x="23" y="17"/>
                    </a:lnTo>
                    <a:lnTo>
                      <a:pt x="28" y="13"/>
                    </a:lnTo>
                    <a:lnTo>
                      <a:pt x="32" y="10"/>
                    </a:lnTo>
                    <a:lnTo>
                      <a:pt x="43" y="0"/>
                    </a:lnTo>
                    <a:lnTo>
                      <a:pt x="48" y="5"/>
                    </a:lnTo>
                    <a:lnTo>
                      <a:pt x="36" y="15"/>
                    </a:lnTo>
                    <a:lnTo>
                      <a:pt x="32" y="19"/>
                    </a:lnTo>
                    <a:lnTo>
                      <a:pt x="27" y="22"/>
                    </a:lnTo>
                    <a:lnTo>
                      <a:pt x="16" y="29"/>
                    </a:lnTo>
                    <a:lnTo>
                      <a:pt x="3" y="3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1" name="Freeform 629"/>
              <p:cNvSpPr>
                <a:spLocks/>
              </p:cNvSpPr>
              <p:nvPr/>
            </p:nvSpPr>
            <p:spPr bwMode="auto">
              <a:xfrm>
                <a:off x="2822" y="3197"/>
                <a:ext cx="3" cy="6"/>
              </a:xfrm>
              <a:custGeom>
                <a:avLst/>
                <a:gdLst>
                  <a:gd name="T0" fmla="*/ 3 w 3"/>
                  <a:gd name="T1" fmla="*/ 6 h 6"/>
                  <a:gd name="T2" fmla="*/ 0 w 3"/>
                  <a:gd name="T3" fmla="*/ 0 h 6"/>
                  <a:gd name="T4" fmla="*/ 3 w 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0" y="0"/>
                    </a:ln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2" name="Freeform 630"/>
              <p:cNvSpPr>
                <a:spLocks/>
              </p:cNvSpPr>
              <p:nvPr/>
            </p:nvSpPr>
            <p:spPr bwMode="auto">
              <a:xfrm>
                <a:off x="2849" y="3159"/>
                <a:ext cx="19" cy="14"/>
              </a:xfrm>
              <a:custGeom>
                <a:avLst/>
                <a:gdLst>
                  <a:gd name="T0" fmla="*/ 16 w 19"/>
                  <a:gd name="T1" fmla="*/ 14 h 14"/>
                  <a:gd name="T2" fmla="*/ 19 w 19"/>
                  <a:gd name="T3" fmla="*/ 8 h 14"/>
                  <a:gd name="T4" fmla="*/ 3 w 19"/>
                  <a:gd name="T5" fmla="*/ 0 h 14"/>
                  <a:gd name="T6" fmla="*/ 0 w 19"/>
                  <a:gd name="T7" fmla="*/ 5 h 14"/>
                  <a:gd name="T8" fmla="*/ 16 w 1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16" y="14"/>
                    </a:moveTo>
                    <a:lnTo>
                      <a:pt x="19" y="8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1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3" name="Freeform 631"/>
              <p:cNvSpPr>
                <a:spLocks/>
              </p:cNvSpPr>
              <p:nvPr/>
            </p:nvSpPr>
            <p:spPr bwMode="auto">
              <a:xfrm>
                <a:off x="2865" y="3167"/>
                <a:ext cx="7" cy="6"/>
              </a:xfrm>
              <a:custGeom>
                <a:avLst/>
                <a:gdLst>
                  <a:gd name="T0" fmla="*/ 5 w 7"/>
                  <a:gd name="T1" fmla="*/ 5 h 6"/>
                  <a:gd name="T2" fmla="*/ 7 w 7"/>
                  <a:gd name="T3" fmla="*/ 2 h 6"/>
                  <a:gd name="T4" fmla="*/ 3 w 7"/>
                  <a:gd name="T5" fmla="*/ 0 h 6"/>
                  <a:gd name="T6" fmla="*/ 0 w 7"/>
                  <a:gd name="T7" fmla="*/ 6 h 6"/>
                  <a:gd name="T8" fmla="*/ 0 w 7"/>
                  <a:gd name="T9" fmla="*/ 0 h 6"/>
                  <a:gd name="T10" fmla="*/ 5 w 7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5" y="5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4" name="Freeform 632"/>
              <p:cNvSpPr>
                <a:spLocks/>
              </p:cNvSpPr>
              <p:nvPr/>
            </p:nvSpPr>
            <p:spPr bwMode="auto">
              <a:xfrm>
                <a:off x="2813" y="3156"/>
                <a:ext cx="39" cy="8"/>
              </a:xfrm>
              <a:custGeom>
                <a:avLst/>
                <a:gdLst>
                  <a:gd name="T0" fmla="*/ 37 w 39"/>
                  <a:gd name="T1" fmla="*/ 8 h 8"/>
                  <a:gd name="T2" fmla="*/ 27 w 39"/>
                  <a:gd name="T3" fmla="*/ 7 h 8"/>
                  <a:gd name="T4" fmla="*/ 19 w 39"/>
                  <a:gd name="T5" fmla="*/ 7 h 8"/>
                  <a:gd name="T6" fmla="*/ 11 w 39"/>
                  <a:gd name="T7" fmla="*/ 7 h 8"/>
                  <a:gd name="T8" fmla="*/ 1 w 39"/>
                  <a:gd name="T9" fmla="*/ 8 h 8"/>
                  <a:gd name="T10" fmla="*/ 0 w 39"/>
                  <a:gd name="T11" fmla="*/ 3 h 8"/>
                  <a:gd name="T12" fmla="*/ 9 w 39"/>
                  <a:gd name="T13" fmla="*/ 1 h 8"/>
                  <a:gd name="T14" fmla="*/ 19 w 39"/>
                  <a:gd name="T15" fmla="*/ 0 h 8"/>
                  <a:gd name="T16" fmla="*/ 29 w 39"/>
                  <a:gd name="T17" fmla="*/ 1 h 8"/>
                  <a:gd name="T18" fmla="*/ 39 w 39"/>
                  <a:gd name="T19" fmla="*/ 3 h 8"/>
                  <a:gd name="T20" fmla="*/ 37 w 39"/>
                  <a:gd name="T2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8">
                    <a:moveTo>
                      <a:pt x="37" y="8"/>
                    </a:moveTo>
                    <a:lnTo>
                      <a:pt x="27" y="7"/>
                    </a:lnTo>
                    <a:lnTo>
                      <a:pt x="19" y="7"/>
                    </a:lnTo>
                    <a:lnTo>
                      <a:pt x="11" y="7"/>
                    </a:lnTo>
                    <a:lnTo>
                      <a:pt x="1" y="8"/>
                    </a:lnTo>
                    <a:lnTo>
                      <a:pt x="0" y="3"/>
                    </a:lnTo>
                    <a:lnTo>
                      <a:pt x="9" y="1"/>
                    </a:lnTo>
                    <a:lnTo>
                      <a:pt x="19" y="0"/>
                    </a:lnTo>
                    <a:lnTo>
                      <a:pt x="29" y="1"/>
                    </a:lnTo>
                    <a:lnTo>
                      <a:pt x="39" y="3"/>
                    </a:lnTo>
                    <a:lnTo>
                      <a:pt x="37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5" name="Freeform 633"/>
              <p:cNvSpPr>
                <a:spLocks/>
              </p:cNvSpPr>
              <p:nvPr/>
            </p:nvSpPr>
            <p:spPr bwMode="auto">
              <a:xfrm>
                <a:off x="2849" y="3159"/>
                <a:ext cx="3" cy="5"/>
              </a:xfrm>
              <a:custGeom>
                <a:avLst/>
                <a:gdLst>
                  <a:gd name="T0" fmla="*/ 3 w 3"/>
                  <a:gd name="T1" fmla="*/ 0 h 5"/>
                  <a:gd name="T2" fmla="*/ 1 w 3"/>
                  <a:gd name="T3" fmla="*/ 5 h 5"/>
                  <a:gd name="T4" fmla="*/ 0 w 3"/>
                  <a:gd name="T5" fmla="*/ 5 h 5"/>
                  <a:gd name="T6" fmla="*/ 3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6" name="Freeform 634"/>
              <p:cNvSpPr>
                <a:spLocks/>
              </p:cNvSpPr>
              <p:nvPr/>
            </p:nvSpPr>
            <p:spPr bwMode="auto">
              <a:xfrm>
                <a:off x="2776" y="3159"/>
                <a:ext cx="38" cy="18"/>
              </a:xfrm>
              <a:custGeom>
                <a:avLst/>
                <a:gdLst>
                  <a:gd name="T0" fmla="*/ 38 w 38"/>
                  <a:gd name="T1" fmla="*/ 5 h 18"/>
                  <a:gd name="T2" fmla="*/ 28 w 38"/>
                  <a:gd name="T3" fmla="*/ 7 h 18"/>
                  <a:gd name="T4" fmla="*/ 20 w 38"/>
                  <a:gd name="T5" fmla="*/ 10 h 18"/>
                  <a:gd name="T6" fmla="*/ 13 w 38"/>
                  <a:gd name="T7" fmla="*/ 14 h 18"/>
                  <a:gd name="T8" fmla="*/ 3 w 38"/>
                  <a:gd name="T9" fmla="*/ 18 h 18"/>
                  <a:gd name="T10" fmla="*/ 0 w 38"/>
                  <a:gd name="T11" fmla="*/ 13 h 18"/>
                  <a:gd name="T12" fmla="*/ 10 w 38"/>
                  <a:gd name="T13" fmla="*/ 8 h 18"/>
                  <a:gd name="T14" fmla="*/ 17 w 38"/>
                  <a:gd name="T15" fmla="*/ 4 h 18"/>
                  <a:gd name="T16" fmla="*/ 27 w 38"/>
                  <a:gd name="T17" fmla="*/ 1 h 18"/>
                  <a:gd name="T18" fmla="*/ 37 w 38"/>
                  <a:gd name="T19" fmla="*/ 0 h 18"/>
                  <a:gd name="T20" fmla="*/ 38 w 38"/>
                  <a:gd name="T21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8">
                    <a:moveTo>
                      <a:pt x="38" y="5"/>
                    </a:moveTo>
                    <a:lnTo>
                      <a:pt x="28" y="7"/>
                    </a:lnTo>
                    <a:lnTo>
                      <a:pt x="20" y="10"/>
                    </a:lnTo>
                    <a:lnTo>
                      <a:pt x="13" y="14"/>
                    </a:lnTo>
                    <a:lnTo>
                      <a:pt x="3" y="18"/>
                    </a:lnTo>
                    <a:lnTo>
                      <a:pt x="0" y="13"/>
                    </a:lnTo>
                    <a:lnTo>
                      <a:pt x="10" y="8"/>
                    </a:lnTo>
                    <a:lnTo>
                      <a:pt x="17" y="4"/>
                    </a:lnTo>
                    <a:lnTo>
                      <a:pt x="27" y="1"/>
                    </a:lnTo>
                    <a:lnTo>
                      <a:pt x="37" y="0"/>
                    </a:lnTo>
                    <a:lnTo>
                      <a:pt x="38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7" name="Freeform 635"/>
              <p:cNvSpPr>
                <a:spLocks/>
              </p:cNvSpPr>
              <p:nvPr/>
            </p:nvSpPr>
            <p:spPr bwMode="auto">
              <a:xfrm>
                <a:off x="2813" y="3159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1 w 1"/>
                  <a:gd name="T3" fmla="*/ 5 h 5"/>
                  <a:gd name="T4" fmla="*/ 0 w 1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1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8" name="Freeform 636"/>
              <p:cNvSpPr>
                <a:spLocks/>
              </p:cNvSpPr>
              <p:nvPr/>
            </p:nvSpPr>
            <p:spPr bwMode="auto">
              <a:xfrm>
                <a:off x="2750" y="3172"/>
                <a:ext cx="31" cy="37"/>
              </a:xfrm>
              <a:custGeom>
                <a:avLst/>
                <a:gdLst>
                  <a:gd name="T0" fmla="*/ 31 w 31"/>
                  <a:gd name="T1" fmla="*/ 5 h 37"/>
                  <a:gd name="T2" fmla="*/ 19 w 31"/>
                  <a:gd name="T3" fmla="*/ 12 h 37"/>
                  <a:gd name="T4" fmla="*/ 15 w 31"/>
                  <a:gd name="T5" fmla="*/ 15 h 37"/>
                  <a:gd name="T6" fmla="*/ 11 w 31"/>
                  <a:gd name="T7" fmla="*/ 20 h 37"/>
                  <a:gd name="T8" fmla="*/ 7 w 31"/>
                  <a:gd name="T9" fmla="*/ 24 h 37"/>
                  <a:gd name="T10" fmla="*/ 6 w 31"/>
                  <a:gd name="T11" fmla="*/ 27 h 37"/>
                  <a:gd name="T12" fmla="*/ 7 w 31"/>
                  <a:gd name="T13" fmla="*/ 31 h 37"/>
                  <a:gd name="T14" fmla="*/ 7 w 31"/>
                  <a:gd name="T15" fmla="*/ 32 h 37"/>
                  <a:gd name="T16" fmla="*/ 8 w 31"/>
                  <a:gd name="T17" fmla="*/ 34 h 37"/>
                  <a:gd name="T18" fmla="*/ 4 w 31"/>
                  <a:gd name="T19" fmla="*/ 37 h 37"/>
                  <a:gd name="T20" fmla="*/ 1 w 31"/>
                  <a:gd name="T21" fmla="*/ 35 h 37"/>
                  <a:gd name="T22" fmla="*/ 0 w 31"/>
                  <a:gd name="T23" fmla="*/ 31 h 37"/>
                  <a:gd name="T24" fmla="*/ 0 w 31"/>
                  <a:gd name="T25" fmla="*/ 27 h 37"/>
                  <a:gd name="T26" fmla="*/ 3 w 31"/>
                  <a:gd name="T27" fmla="*/ 21 h 37"/>
                  <a:gd name="T28" fmla="*/ 6 w 31"/>
                  <a:gd name="T29" fmla="*/ 17 h 37"/>
                  <a:gd name="T30" fmla="*/ 11 w 31"/>
                  <a:gd name="T31" fmla="*/ 11 h 37"/>
                  <a:gd name="T32" fmla="*/ 17 w 31"/>
                  <a:gd name="T33" fmla="*/ 7 h 37"/>
                  <a:gd name="T34" fmla="*/ 26 w 31"/>
                  <a:gd name="T35" fmla="*/ 0 h 37"/>
                  <a:gd name="T36" fmla="*/ 31 w 31"/>
                  <a:gd name="T37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" h="37">
                    <a:moveTo>
                      <a:pt x="31" y="5"/>
                    </a:moveTo>
                    <a:lnTo>
                      <a:pt x="19" y="12"/>
                    </a:lnTo>
                    <a:lnTo>
                      <a:pt x="15" y="15"/>
                    </a:lnTo>
                    <a:lnTo>
                      <a:pt x="11" y="20"/>
                    </a:lnTo>
                    <a:lnTo>
                      <a:pt x="7" y="24"/>
                    </a:lnTo>
                    <a:lnTo>
                      <a:pt x="6" y="27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4"/>
                    </a:lnTo>
                    <a:lnTo>
                      <a:pt x="4" y="37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3" y="21"/>
                    </a:lnTo>
                    <a:lnTo>
                      <a:pt x="6" y="17"/>
                    </a:lnTo>
                    <a:lnTo>
                      <a:pt x="11" y="11"/>
                    </a:lnTo>
                    <a:lnTo>
                      <a:pt x="17" y="7"/>
                    </a:lnTo>
                    <a:lnTo>
                      <a:pt x="26" y="0"/>
                    </a:lnTo>
                    <a:lnTo>
                      <a:pt x="3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89" name="Freeform 637"/>
              <p:cNvSpPr>
                <a:spLocks/>
              </p:cNvSpPr>
              <p:nvPr/>
            </p:nvSpPr>
            <p:spPr bwMode="auto">
              <a:xfrm>
                <a:off x="2776" y="3172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5 w 5"/>
                  <a:gd name="T3" fmla="*/ 5 h 5"/>
                  <a:gd name="T4" fmla="*/ 3 w 5"/>
                  <a:gd name="T5" fmla="*/ 5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5" y="5"/>
                    </a:lnTo>
                    <a:lnTo>
                      <a:pt x="3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0" name="Freeform 638"/>
              <p:cNvSpPr>
                <a:spLocks/>
              </p:cNvSpPr>
              <p:nvPr/>
            </p:nvSpPr>
            <p:spPr bwMode="auto">
              <a:xfrm>
                <a:off x="2754" y="3206"/>
                <a:ext cx="4" cy="4"/>
              </a:xfrm>
              <a:custGeom>
                <a:avLst/>
                <a:gdLst>
                  <a:gd name="T0" fmla="*/ 0 w 4"/>
                  <a:gd name="T1" fmla="*/ 3 h 4"/>
                  <a:gd name="T2" fmla="*/ 0 w 4"/>
                  <a:gd name="T3" fmla="*/ 4 h 4"/>
                  <a:gd name="T4" fmla="*/ 4 w 4"/>
                  <a:gd name="T5" fmla="*/ 0 h 4"/>
                  <a:gd name="T6" fmla="*/ 0 w 4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3"/>
                    </a:moveTo>
                    <a:lnTo>
                      <a:pt x="0" y="4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1" name="Freeform 639"/>
              <p:cNvSpPr>
                <a:spLocks/>
              </p:cNvSpPr>
              <p:nvPr/>
            </p:nvSpPr>
            <p:spPr bwMode="auto">
              <a:xfrm>
                <a:off x="2852" y="3177"/>
                <a:ext cx="26" cy="17"/>
              </a:xfrm>
              <a:custGeom>
                <a:avLst/>
                <a:gdLst>
                  <a:gd name="T0" fmla="*/ 0 w 26"/>
                  <a:gd name="T1" fmla="*/ 10 h 17"/>
                  <a:gd name="T2" fmla="*/ 23 w 26"/>
                  <a:gd name="T3" fmla="*/ 17 h 17"/>
                  <a:gd name="T4" fmla="*/ 26 w 26"/>
                  <a:gd name="T5" fmla="*/ 9 h 17"/>
                  <a:gd name="T6" fmla="*/ 9 w 26"/>
                  <a:gd name="T7" fmla="*/ 0 h 17"/>
                  <a:gd name="T8" fmla="*/ 0 w 26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7">
                    <a:moveTo>
                      <a:pt x="0" y="10"/>
                    </a:moveTo>
                    <a:lnTo>
                      <a:pt x="23" y="17"/>
                    </a:lnTo>
                    <a:lnTo>
                      <a:pt x="26" y="9"/>
                    </a:lnTo>
                    <a:lnTo>
                      <a:pt x="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2" name="Freeform 640"/>
              <p:cNvSpPr>
                <a:spLocks/>
              </p:cNvSpPr>
              <p:nvPr/>
            </p:nvSpPr>
            <p:spPr bwMode="auto">
              <a:xfrm>
                <a:off x="2852" y="3177"/>
                <a:ext cx="26" cy="17"/>
              </a:xfrm>
              <a:custGeom>
                <a:avLst/>
                <a:gdLst>
                  <a:gd name="T0" fmla="*/ 0 w 26"/>
                  <a:gd name="T1" fmla="*/ 10 h 17"/>
                  <a:gd name="T2" fmla="*/ 23 w 26"/>
                  <a:gd name="T3" fmla="*/ 17 h 17"/>
                  <a:gd name="T4" fmla="*/ 26 w 26"/>
                  <a:gd name="T5" fmla="*/ 9 h 17"/>
                  <a:gd name="T6" fmla="*/ 9 w 26"/>
                  <a:gd name="T7" fmla="*/ 0 h 17"/>
                  <a:gd name="T8" fmla="*/ 0 w 26"/>
                  <a:gd name="T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7">
                    <a:moveTo>
                      <a:pt x="0" y="10"/>
                    </a:moveTo>
                    <a:lnTo>
                      <a:pt x="23" y="17"/>
                    </a:lnTo>
                    <a:lnTo>
                      <a:pt x="26" y="9"/>
                    </a:lnTo>
                    <a:lnTo>
                      <a:pt x="9" y="0"/>
                    </a:lnTo>
                    <a:lnTo>
                      <a:pt x="0" y="1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3" name="Freeform 641"/>
              <p:cNvSpPr>
                <a:spLocks/>
              </p:cNvSpPr>
              <p:nvPr/>
            </p:nvSpPr>
            <p:spPr bwMode="auto">
              <a:xfrm>
                <a:off x="2839" y="3184"/>
                <a:ext cx="38" cy="25"/>
              </a:xfrm>
              <a:custGeom>
                <a:avLst/>
                <a:gdLst>
                  <a:gd name="T0" fmla="*/ 0 w 38"/>
                  <a:gd name="T1" fmla="*/ 12 h 25"/>
                  <a:gd name="T2" fmla="*/ 38 w 38"/>
                  <a:gd name="T3" fmla="*/ 25 h 25"/>
                  <a:gd name="T4" fmla="*/ 38 w 38"/>
                  <a:gd name="T5" fmla="*/ 13 h 25"/>
                  <a:gd name="T6" fmla="*/ 13 w 38"/>
                  <a:gd name="T7" fmla="*/ 0 h 25"/>
                  <a:gd name="T8" fmla="*/ 0 w 38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5">
                    <a:moveTo>
                      <a:pt x="0" y="12"/>
                    </a:moveTo>
                    <a:lnTo>
                      <a:pt x="38" y="25"/>
                    </a:lnTo>
                    <a:lnTo>
                      <a:pt x="38" y="13"/>
                    </a:lnTo>
                    <a:lnTo>
                      <a:pt x="1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4" name="Freeform 642"/>
              <p:cNvSpPr>
                <a:spLocks/>
              </p:cNvSpPr>
              <p:nvPr/>
            </p:nvSpPr>
            <p:spPr bwMode="auto">
              <a:xfrm>
                <a:off x="2839" y="3184"/>
                <a:ext cx="38" cy="25"/>
              </a:xfrm>
              <a:custGeom>
                <a:avLst/>
                <a:gdLst>
                  <a:gd name="T0" fmla="*/ 0 w 38"/>
                  <a:gd name="T1" fmla="*/ 12 h 25"/>
                  <a:gd name="T2" fmla="*/ 38 w 38"/>
                  <a:gd name="T3" fmla="*/ 25 h 25"/>
                  <a:gd name="T4" fmla="*/ 38 w 38"/>
                  <a:gd name="T5" fmla="*/ 13 h 25"/>
                  <a:gd name="T6" fmla="*/ 13 w 38"/>
                  <a:gd name="T7" fmla="*/ 0 h 25"/>
                  <a:gd name="T8" fmla="*/ 0 w 38"/>
                  <a:gd name="T9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5">
                    <a:moveTo>
                      <a:pt x="0" y="12"/>
                    </a:moveTo>
                    <a:lnTo>
                      <a:pt x="38" y="25"/>
                    </a:lnTo>
                    <a:lnTo>
                      <a:pt x="38" y="13"/>
                    </a:lnTo>
                    <a:lnTo>
                      <a:pt x="13" y="0"/>
                    </a:lnTo>
                    <a:lnTo>
                      <a:pt x="0" y="12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5" name="Freeform 643"/>
              <p:cNvSpPr>
                <a:spLocks/>
              </p:cNvSpPr>
              <p:nvPr/>
            </p:nvSpPr>
            <p:spPr bwMode="auto">
              <a:xfrm>
                <a:off x="2831" y="3197"/>
                <a:ext cx="44" cy="23"/>
              </a:xfrm>
              <a:custGeom>
                <a:avLst/>
                <a:gdLst>
                  <a:gd name="T0" fmla="*/ 44 w 44"/>
                  <a:gd name="T1" fmla="*/ 23 h 23"/>
                  <a:gd name="T2" fmla="*/ 0 w 44"/>
                  <a:gd name="T3" fmla="*/ 9 h 23"/>
                  <a:gd name="T4" fmla="*/ 9 w 44"/>
                  <a:gd name="T5" fmla="*/ 0 h 23"/>
                  <a:gd name="T6" fmla="*/ 44 w 44"/>
                  <a:gd name="T7" fmla="*/ 12 h 23"/>
                  <a:gd name="T8" fmla="*/ 44 w 44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44" y="23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44" y="12"/>
                    </a:lnTo>
                    <a:lnTo>
                      <a:pt x="44" y="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6" name="Freeform 644"/>
              <p:cNvSpPr>
                <a:spLocks/>
              </p:cNvSpPr>
              <p:nvPr/>
            </p:nvSpPr>
            <p:spPr bwMode="auto">
              <a:xfrm>
                <a:off x="2831" y="3197"/>
                <a:ext cx="44" cy="23"/>
              </a:xfrm>
              <a:custGeom>
                <a:avLst/>
                <a:gdLst>
                  <a:gd name="T0" fmla="*/ 44 w 44"/>
                  <a:gd name="T1" fmla="*/ 23 h 23"/>
                  <a:gd name="T2" fmla="*/ 0 w 44"/>
                  <a:gd name="T3" fmla="*/ 9 h 23"/>
                  <a:gd name="T4" fmla="*/ 9 w 44"/>
                  <a:gd name="T5" fmla="*/ 0 h 23"/>
                  <a:gd name="T6" fmla="*/ 44 w 44"/>
                  <a:gd name="T7" fmla="*/ 12 h 23"/>
                  <a:gd name="T8" fmla="*/ 44 w 44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44" y="23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44" y="12"/>
                    </a:lnTo>
                    <a:lnTo>
                      <a:pt x="44" y="23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7" name="Freeform 645"/>
              <p:cNvSpPr>
                <a:spLocks/>
              </p:cNvSpPr>
              <p:nvPr/>
            </p:nvSpPr>
            <p:spPr bwMode="auto">
              <a:xfrm>
                <a:off x="2824" y="3206"/>
                <a:ext cx="53" cy="28"/>
              </a:xfrm>
              <a:custGeom>
                <a:avLst/>
                <a:gdLst>
                  <a:gd name="T0" fmla="*/ 53 w 53"/>
                  <a:gd name="T1" fmla="*/ 28 h 28"/>
                  <a:gd name="T2" fmla="*/ 0 w 53"/>
                  <a:gd name="T3" fmla="*/ 11 h 28"/>
                  <a:gd name="T4" fmla="*/ 7 w 53"/>
                  <a:gd name="T5" fmla="*/ 0 h 28"/>
                  <a:gd name="T6" fmla="*/ 53 w 53"/>
                  <a:gd name="T7" fmla="*/ 14 h 28"/>
                  <a:gd name="T8" fmla="*/ 53 w 53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8">
                    <a:moveTo>
                      <a:pt x="53" y="28"/>
                    </a:moveTo>
                    <a:lnTo>
                      <a:pt x="0" y="11"/>
                    </a:lnTo>
                    <a:lnTo>
                      <a:pt x="7" y="0"/>
                    </a:lnTo>
                    <a:lnTo>
                      <a:pt x="53" y="14"/>
                    </a:lnTo>
                    <a:lnTo>
                      <a:pt x="53" y="28"/>
                    </a:lnTo>
                    <a:close/>
                  </a:path>
                </a:pathLst>
              </a:custGeom>
              <a:solidFill>
                <a:srgbClr val="FF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8" name="Freeform 646"/>
              <p:cNvSpPr>
                <a:spLocks/>
              </p:cNvSpPr>
              <p:nvPr/>
            </p:nvSpPr>
            <p:spPr bwMode="auto">
              <a:xfrm>
                <a:off x="2824" y="3206"/>
                <a:ext cx="53" cy="28"/>
              </a:xfrm>
              <a:custGeom>
                <a:avLst/>
                <a:gdLst>
                  <a:gd name="T0" fmla="*/ 53 w 53"/>
                  <a:gd name="T1" fmla="*/ 28 h 28"/>
                  <a:gd name="T2" fmla="*/ 0 w 53"/>
                  <a:gd name="T3" fmla="*/ 11 h 28"/>
                  <a:gd name="T4" fmla="*/ 7 w 53"/>
                  <a:gd name="T5" fmla="*/ 0 h 28"/>
                  <a:gd name="T6" fmla="*/ 53 w 53"/>
                  <a:gd name="T7" fmla="*/ 14 h 28"/>
                  <a:gd name="T8" fmla="*/ 53 w 53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8">
                    <a:moveTo>
                      <a:pt x="53" y="28"/>
                    </a:moveTo>
                    <a:lnTo>
                      <a:pt x="0" y="11"/>
                    </a:lnTo>
                    <a:lnTo>
                      <a:pt x="7" y="0"/>
                    </a:lnTo>
                    <a:lnTo>
                      <a:pt x="53" y="14"/>
                    </a:lnTo>
                    <a:lnTo>
                      <a:pt x="53" y="2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399" name="Freeform 647"/>
              <p:cNvSpPr>
                <a:spLocks/>
              </p:cNvSpPr>
              <p:nvPr/>
            </p:nvSpPr>
            <p:spPr bwMode="auto">
              <a:xfrm>
                <a:off x="2817" y="3217"/>
                <a:ext cx="58" cy="32"/>
              </a:xfrm>
              <a:custGeom>
                <a:avLst/>
                <a:gdLst>
                  <a:gd name="T0" fmla="*/ 57 w 58"/>
                  <a:gd name="T1" fmla="*/ 32 h 32"/>
                  <a:gd name="T2" fmla="*/ 58 w 58"/>
                  <a:gd name="T3" fmla="*/ 17 h 32"/>
                  <a:gd name="T4" fmla="*/ 8 w 58"/>
                  <a:gd name="T5" fmla="*/ 0 h 32"/>
                  <a:gd name="T6" fmla="*/ 0 w 58"/>
                  <a:gd name="T7" fmla="*/ 16 h 32"/>
                  <a:gd name="T8" fmla="*/ 57 w 5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2">
                    <a:moveTo>
                      <a:pt x="57" y="32"/>
                    </a:moveTo>
                    <a:lnTo>
                      <a:pt x="58" y="17"/>
                    </a:lnTo>
                    <a:lnTo>
                      <a:pt x="8" y="0"/>
                    </a:lnTo>
                    <a:lnTo>
                      <a:pt x="0" y="16"/>
                    </a:lnTo>
                    <a:lnTo>
                      <a:pt x="57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0" name="Freeform 648"/>
              <p:cNvSpPr>
                <a:spLocks/>
              </p:cNvSpPr>
              <p:nvPr/>
            </p:nvSpPr>
            <p:spPr bwMode="auto">
              <a:xfrm>
                <a:off x="2817" y="3217"/>
                <a:ext cx="58" cy="32"/>
              </a:xfrm>
              <a:custGeom>
                <a:avLst/>
                <a:gdLst>
                  <a:gd name="T0" fmla="*/ 57 w 58"/>
                  <a:gd name="T1" fmla="*/ 32 h 32"/>
                  <a:gd name="T2" fmla="*/ 58 w 58"/>
                  <a:gd name="T3" fmla="*/ 17 h 32"/>
                  <a:gd name="T4" fmla="*/ 8 w 58"/>
                  <a:gd name="T5" fmla="*/ 0 h 32"/>
                  <a:gd name="T6" fmla="*/ 0 w 58"/>
                  <a:gd name="T7" fmla="*/ 16 h 32"/>
                  <a:gd name="T8" fmla="*/ 57 w 5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2">
                    <a:moveTo>
                      <a:pt x="57" y="32"/>
                    </a:moveTo>
                    <a:lnTo>
                      <a:pt x="58" y="17"/>
                    </a:lnTo>
                    <a:lnTo>
                      <a:pt x="8" y="0"/>
                    </a:lnTo>
                    <a:lnTo>
                      <a:pt x="0" y="16"/>
                    </a:lnTo>
                    <a:lnTo>
                      <a:pt x="57" y="32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1" name="Freeform 649"/>
              <p:cNvSpPr>
                <a:spLocks/>
              </p:cNvSpPr>
              <p:nvPr/>
            </p:nvSpPr>
            <p:spPr bwMode="auto">
              <a:xfrm>
                <a:off x="2813" y="3229"/>
                <a:ext cx="61" cy="34"/>
              </a:xfrm>
              <a:custGeom>
                <a:avLst/>
                <a:gdLst>
                  <a:gd name="T0" fmla="*/ 55 w 61"/>
                  <a:gd name="T1" fmla="*/ 34 h 34"/>
                  <a:gd name="T2" fmla="*/ 61 w 61"/>
                  <a:gd name="T3" fmla="*/ 18 h 34"/>
                  <a:gd name="T4" fmla="*/ 5 w 61"/>
                  <a:gd name="T5" fmla="*/ 0 h 34"/>
                  <a:gd name="T6" fmla="*/ 0 w 61"/>
                  <a:gd name="T7" fmla="*/ 17 h 34"/>
                  <a:gd name="T8" fmla="*/ 55 w 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4">
                    <a:moveTo>
                      <a:pt x="55" y="34"/>
                    </a:moveTo>
                    <a:lnTo>
                      <a:pt x="61" y="18"/>
                    </a:lnTo>
                    <a:lnTo>
                      <a:pt x="5" y="0"/>
                    </a:lnTo>
                    <a:lnTo>
                      <a:pt x="0" y="17"/>
                    </a:lnTo>
                    <a:lnTo>
                      <a:pt x="55" y="34"/>
                    </a:lnTo>
                    <a:close/>
                  </a:path>
                </a:pathLst>
              </a:custGeom>
              <a:solidFill>
                <a:srgbClr val="FF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2" name="Freeform 650"/>
              <p:cNvSpPr>
                <a:spLocks/>
              </p:cNvSpPr>
              <p:nvPr/>
            </p:nvSpPr>
            <p:spPr bwMode="auto">
              <a:xfrm>
                <a:off x="2813" y="3229"/>
                <a:ext cx="61" cy="34"/>
              </a:xfrm>
              <a:custGeom>
                <a:avLst/>
                <a:gdLst>
                  <a:gd name="T0" fmla="*/ 55 w 61"/>
                  <a:gd name="T1" fmla="*/ 34 h 34"/>
                  <a:gd name="T2" fmla="*/ 61 w 61"/>
                  <a:gd name="T3" fmla="*/ 18 h 34"/>
                  <a:gd name="T4" fmla="*/ 5 w 61"/>
                  <a:gd name="T5" fmla="*/ 0 h 34"/>
                  <a:gd name="T6" fmla="*/ 0 w 61"/>
                  <a:gd name="T7" fmla="*/ 17 h 34"/>
                  <a:gd name="T8" fmla="*/ 55 w 6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4">
                    <a:moveTo>
                      <a:pt x="55" y="34"/>
                    </a:moveTo>
                    <a:lnTo>
                      <a:pt x="61" y="18"/>
                    </a:lnTo>
                    <a:lnTo>
                      <a:pt x="5" y="0"/>
                    </a:lnTo>
                    <a:lnTo>
                      <a:pt x="0" y="17"/>
                    </a:lnTo>
                    <a:lnTo>
                      <a:pt x="55" y="3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3" name="Freeform 651"/>
              <p:cNvSpPr>
                <a:spLocks/>
              </p:cNvSpPr>
              <p:nvPr/>
            </p:nvSpPr>
            <p:spPr bwMode="auto">
              <a:xfrm>
                <a:off x="2810" y="3246"/>
                <a:ext cx="58" cy="28"/>
              </a:xfrm>
              <a:custGeom>
                <a:avLst/>
                <a:gdLst>
                  <a:gd name="T0" fmla="*/ 53 w 58"/>
                  <a:gd name="T1" fmla="*/ 28 h 28"/>
                  <a:gd name="T2" fmla="*/ 58 w 58"/>
                  <a:gd name="T3" fmla="*/ 15 h 28"/>
                  <a:gd name="T4" fmla="*/ 5 w 58"/>
                  <a:gd name="T5" fmla="*/ 0 h 28"/>
                  <a:gd name="T6" fmla="*/ 0 w 58"/>
                  <a:gd name="T7" fmla="*/ 13 h 28"/>
                  <a:gd name="T8" fmla="*/ 53 w 5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8">
                    <a:moveTo>
                      <a:pt x="53" y="28"/>
                    </a:moveTo>
                    <a:lnTo>
                      <a:pt x="58" y="15"/>
                    </a:lnTo>
                    <a:lnTo>
                      <a:pt x="5" y="0"/>
                    </a:lnTo>
                    <a:lnTo>
                      <a:pt x="0" y="13"/>
                    </a:lnTo>
                    <a:lnTo>
                      <a:pt x="53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4" name="Freeform 652"/>
              <p:cNvSpPr>
                <a:spLocks/>
              </p:cNvSpPr>
              <p:nvPr/>
            </p:nvSpPr>
            <p:spPr bwMode="auto">
              <a:xfrm>
                <a:off x="2810" y="3246"/>
                <a:ext cx="58" cy="28"/>
              </a:xfrm>
              <a:custGeom>
                <a:avLst/>
                <a:gdLst>
                  <a:gd name="T0" fmla="*/ 53 w 58"/>
                  <a:gd name="T1" fmla="*/ 28 h 28"/>
                  <a:gd name="T2" fmla="*/ 58 w 58"/>
                  <a:gd name="T3" fmla="*/ 15 h 28"/>
                  <a:gd name="T4" fmla="*/ 5 w 58"/>
                  <a:gd name="T5" fmla="*/ 0 h 28"/>
                  <a:gd name="T6" fmla="*/ 0 w 58"/>
                  <a:gd name="T7" fmla="*/ 13 h 28"/>
                  <a:gd name="T8" fmla="*/ 53 w 5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8">
                    <a:moveTo>
                      <a:pt x="53" y="28"/>
                    </a:moveTo>
                    <a:lnTo>
                      <a:pt x="58" y="15"/>
                    </a:lnTo>
                    <a:lnTo>
                      <a:pt x="5" y="0"/>
                    </a:lnTo>
                    <a:lnTo>
                      <a:pt x="0" y="13"/>
                    </a:lnTo>
                    <a:lnTo>
                      <a:pt x="53" y="2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5" name="Freeform 653"/>
              <p:cNvSpPr>
                <a:spLocks/>
              </p:cNvSpPr>
              <p:nvPr/>
            </p:nvSpPr>
            <p:spPr bwMode="auto">
              <a:xfrm>
                <a:off x="2807" y="3259"/>
                <a:ext cx="56" cy="27"/>
              </a:xfrm>
              <a:custGeom>
                <a:avLst/>
                <a:gdLst>
                  <a:gd name="T0" fmla="*/ 49 w 56"/>
                  <a:gd name="T1" fmla="*/ 27 h 27"/>
                  <a:gd name="T2" fmla="*/ 56 w 56"/>
                  <a:gd name="T3" fmla="*/ 17 h 27"/>
                  <a:gd name="T4" fmla="*/ 3 w 56"/>
                  <a:gd name="T5" fmla="*/ 0 h 27"/>
                  <a:gd name="T6" fmla="*/ 0 w 56"/>
                  <a:gd name="T7" fmla="*/ 11 h 27"/>
                  <a:gd name="T8" fmla="*/ 49 w 56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9" y="27"/>
                    </a:moveTo>
                    <a:lnTo>
                      <a:pt x="56" y="17"/>
                    </a:lnTo>
                    <a:lnTo>
                      <a:pt x="3" y="0"/>
                    </a:lnTo>
                    <a:lnTo>
                      <a:pt x="0" y="11"/>
                    </a:ln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6" name="Freeform 654"/>
              <p:cNvSpPr>
                <a:spLocks/>
              </p:cNvSpPr>
              <p:nvPr/>
            </p:nvSpPr>
            <p:spPr bwMode="auto">
              <a:xfrm>
                <a:off x="2807" y="3259"/>
                <a:ext cx="56" cy="27"/>
              </a:xfrm>
              <a:custGeom>
                <a:avLst/>
                <a:gdLst>
                  <a:gd name="T0" fmla="*/ 49 w 56"/>
                  <a:gd name="T1" fmla="*/ 27 h 27"/>
                  <a:gd name="T2" fmla="*/ 56 w 56"/>
                  <a:gd name="T3" fmla="*/ 17 h 27"/>
                  <a:gd name="T4" fmla="*/ 3 w 56"/>
                  <a:gd name="T5" fmla="*/ 0 h 27"/>
                  <a:gd name="T6" fmla="*/ 0 w 56"/>
                  <a:gd name="T7" fmla="*/ 11 h 27"/>
                  <a:gd name="T8" fmla="*/ 49 w 56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9" y="27"/>
                    </a:moveTo>
                    <a:lnTo>
                      <a:pt x="56" y="17"/>
                    </a:lnTo>
                    <a:lnTo>
                      <a:pt x="3" y="0"/>
                    </a:lnTo>
                    <a:lnTo>
                      <a:pt x="0" y="11"/>
                    </a:lnTo>
                    <a:lnTo>
                      <a:pt x="49" y="27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7" name="Freeform 655"/>
              <p:cNvSpPr>
                <a:spLocks/>
              </p:cNvSpPr>
              <p:nvPr/>
            </p:nvSpPr>
            <p:spPr bwMode="auto">
              <a:xfrm>
                <a:off x="2807" y="3270"/>
                <a:ext cx="49" cy="24"/>
              </a:xfrm>
              <a:custGeom>
                <a:avLst/>
                <a:gdLst>
                  <a:gd name="T0" fmla="*/ 40 w 49"/>
                  <a:gd name="T1" fmla="*/ 24 h 24"/>
                  <a:gd name="T2" fmla="*/ 3 w 49"/>
                  <a:gd name="T3" fmla="*/ 13 h 24"/>
                  <a:gd name="T4" fmla="*/ 0 w 49"/>
                  <a:gd name="T5" fmla="*/ 0 h 24"/>
                  <a:gd name="T6" fmla="*/ 49 w 49"/>
                  <a:gd name="T7" fmla="*/ 14 h 24"/>
                  <a:gd name="T8" fmla="*/ 40 w 49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4">
                    <a:moveTo>
                      <a:pt x="40" y="24"/>
                    </a:moveTo>
                    <a:lnTo>
                      <a:pt x="3" y="13"/>
                    </a:lnTo>
                    <a:lnTo>
                      <a:pt x="0" y="0"/>
                    </a:lnTo>
                    <a:lnTo>
                      <a:pt x="49" y="14"/>
                    </a:lnTo>
                    <a:lnTo>
                      <a:pt x="40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8" name="Freeform 656"/>
              <p:cNvSpPr>
                <a:spLocks/>
              </p:cNvSpPr>
              <p:nvPr/>
            </p:nvSpPr>
            <p:spPr bwMode="auto">
              <a:xfrm>
                <a:off x="2807" y="3270"/>
                <a:ext cx="49" cy="24"/>
              </a:xfrm>
              <a:custGeom>
                <a:avLst/>
                <a:gdLst>
                  <a:gd name="T0" fmla="*/ 40 w 49"/>
                  <a:gd name="T1" fmla="*/ 24 h 24"/>
                  <a:gd name="T2" fmla="*/ 3 w 49"/>
                  <a:gd name="T3" fmla="*/ 13 h 24"/>
                  <a:gd name="T4" fmla="*/ 0 w 49"/>
                  <a:gd name="T5" fmla="*/ 0 h 24"/>
                  <a:gd name="T6" fmla="*/ 49 w 49"/>
                  <a:gd name="T7" fmla="*/ 14 h 24"/>
                  <a:gd name="T8" fmla="*/ 40 w 49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4">
                    <a:moveTo>
                      <a:pt x="40" y="24"/>
                    </a:moveTo>
                    <a:lnTo>
                      <a:pt x="3" y="13"/>
                    </a:lnTo>
                    <a:lnTo>
                      <a:pt x="0" y="0"/>
                    </a:lnTo>
                    <a:lnTo>
                      <a:pt x="49" y="14"/>
                    </a:lnTo>
                    <a:lnTo>
                      <a:pt x="40" y="2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09" name="Freeform 657"/>
              <p:cNvSpPr>
                <a:spLocks/>
              </p:cNvSpPr>
              <p:nvPr/>
            </p:nvSpPr>
            <p:spPr bwMode="auto">
              <a:xfrm>
                <a:off x="2811" y="3283"/>
                <a:ext cx="36" cy="15"/>
              </a:xfrm>
              <a:custGeom>
                <a:avLst/>
                <a:gdLst>
                  <a:gd name="T0" fmla="*/ 14 w 36"/>
                  <a:gd name="T1" fmla="*/ 14 h 15"/>
                  <a:gd name="T2" fmla="*/ 10 w 36"/>
                  <a:gd name="T3" fmla="*/ 13 h 15"/>
                  <a:gd name="T4" fmla="*/ 6 w 36"/>
                  <a:gd name="T5" fmla="*/ 10 h 15"/>
                  <a:gd name="T6" fmla="*/ 3 w 36"/>
                  <a:gd name="T7" fmla="*/ 5 h 15"/>
                  <a:gd name="T8" fmla="*/ 0 w 36"/>
                  <a:gd name="T9" fmla="*/ 0 h 15"/>
                  <a:gd name="T10" fmla="*/ 36 w 36"/>
                  <a:gd name="T11" fmla="*/ 11 h 15"/>
                  <a:gd name="T12" fmla="*/ 31 w 36"/>
                  <a:gd name="T13" fmla="*/ 14 h 15"/>
                  <a:gd name="T14" fmla="*/ 25 w 36"/>
                  <a:gd name="T15" fmla="*/ 15 h 15"/>
                  <a:gd name="T16" fmla="*/ 20 w 36"/>
                  <a:gd name="T17" fmla="*/ 15 h 15"/>
                  <a:gd name="T18" fmla="*/ 14 w 36"/>
                  <a:gd name="T1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5">
                    <a:moveTo>
                      <a:pt x="14" y="14"/>
                    </a:moveTo>
                    <a:lnTo>
                      <a:pt x="10" y="13"/>
                    </a:lnTo>
                    <a:lnTo>
                      <a:pt x="6" y="10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6" y="11"/>
                    </a:lnTo>
                    <a:lnTo>
                      <a:pt x="31" y="14"/>
                    </a:lnTo>
                    <a:lnTo>
                      <a:pt x="25" y="15"/>
                    </a:lnTo>
                    <a:lnTo>
                      <a:pt x="20" y="15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FF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0" name="Freeform 658"/>
              <p:cNvSpPr>
                <a:spLocks/>
              </p:cNvSpPr>
              <p:nvPr/>
            </p:nvSpPr>
            <p:spPr bwMode="auto">
              <a:xfrm>
                <a:off x="2811" y="3283"/>
                <a:ext cx="36" cy="15"/>
              </a:xfrm>
              <a:custGeom>
                <a:avLst/>
                <a:gdLst>
                  <a:gd name="T0" fmla="*/ 14 w 36"/>
                  <a:gd name="T1" fmla="*/ 14 h 15"/>
                  <a:gd name="T2" fmla="*/ 10 w 36"/>
                  <a:gd name="T3" fmla="*/ 13 h 15"/>
                  <a:gd name="T4" fmla="*/ 6 w 36"/>
                  <a:gd name="T5" fmla="*/ 10 h 15"/>
                  <a:gd name="T6" fmla="*/ 3 w 36"/>
                  <a:gd name="T7" fmla="*/ 5 h 15"/>
                  <a:gd name="T8" fmla="*/ 0 w 36"/>
                  <a:gd name="T9" fmla="*/ 0 h 15"/>
                  <a:gd name="T10" fmla="*/ 36 w 36"/>
                  <a:gd name="T11" fmla="*/ 11 h 15"/>
                  <a:gd name="T12" fmla="*/ 31 w 36"/>
                  <a:gd name="T13" fmla="*/ 14 h 15"/>
                  <a:gd name="T14" fmla="*/ 25 w 36"/>
                  <a:gd name="T15" fmla="*/ 15 h 15"/>
                  <a:gd name="T16" fmla="*/ 20 w 36"/>
                  <a:gd name="T17" fmla="*/ 15 h 15"/>
                  <a:gd name="T18" fmla="*/ 14 w 36"/>
                  <a:gd name="T1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5">
                    <a:moveTo>
                      <a:pt x="14" y="14"/>
                    </a:moveTo>
                    <a:lnTo>
                      <a:pt x="10" y="13"/>
                    </a:lnTo>
                    <a:lnTo>
                      <a:pt x="6" y="10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6" y="11"/>
                    </a:lnTo>
                    <a:lnTo>
                      <a:pt x="31" y="14"/>
                    </a:lnTo>
                    <a:lnTo>
                      <a:pt x="25" y="15"/>
                    </a:lnTo>
                    <a:lnTo>
                      <a:pt x="20" y="15"/>
                    </a:lnTo>
                    <a:lnTo>
                      <a:pt x="14" y="14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1" name="Freeform 659"/>
              <p:cNvSpPr>
                <a:spLocks/>
              </p:cNvSpPr>
              <p:nvPr/>
            </p:nvSpPr>
            <p:spPr bwMode="auto">
              <a:xfrm>
                <a:off x="2875" y="3176"/>
                <a:ext cx="10" cy="60"/>
              </a:xfrm>
              <a:custGeom>
                <a:avLst/>
                <a:gdLst>
                  <a:gd name="T0" fmla="*/ 6 w 10"/>
                  <a:gd name="T1" fmla="*/ 0 h 60"/>
                  <a:gd name="T2" fmla="*/ 7 w 10"/>
                  <a:gd name="T3" fmla="*/ 8 h 60"/>
                  <a:gd name="T4" fmla="*/ 9 w 10"/>
                  <a:gd name="T5" fmla="*/ 16 h 60"/>
                  <a:gd name="T6" fmla="*/ 10 w 10"/>
                  <a:gd name="T7" fmla="*/ 23 h 60"/>
                  <a:gd name="T8" fmla="*/ 10 w 10"/>
                  <a:gd name="T9" fmla="*/ 30 h 60"/>
                  <a:gd name="T10" fmla="*/ 9 w 10"/>
                  <a:gd name="T11" fmla="*/ 44 h 60"/>
                  <a:gd name="T12" fmla="*/ 6 w 10"/>
                  <a:gd name="T13" fmla="*/ 60 h 60"/>
                  <a:gd name="T14" fmla="*/ 0 w 10"/>
                  <a:gd name="T15" fmla="*/ 58 h 60"/>
                  <a:gd name="T16" fmla="*/ 3 w 10"/>
                  <a:gd name="T17" fmla="*/ 44 h 60"/>
                  <a:gd name="T18" fmla="*/ 3 w 10"/>
                  <a:gd name="T19" fmla="*/ 30 h 60"/>
                  <a:gd name="T20" fmla="*/ 3 w 10"/>
                  <a:gd name="T21" fmla="*/ 24 h 60"/>
                  <a:gd name="T22" fmla="*/ 3 w 10"/>
                  <a:gd name="T23" fmla="*/ 17 h 60"/>
                  <a:gd name="T24" fmla="*/ 2 w 10"/>
                  <a:gd name="T25" fmla="*/ 10 h 60"/>
                  <a:gd name="T26" fmla="*/ 0 w 10"/>
                  <a:gd name="T27" fmla="*/ 1 h 60"/>
                  <a:gd name="T28" fmla="*/ 6 w 10"/>
                  <a:gd name="T2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60">
                    <a:moveTo>
                      <a:pt x="6" y="0"/>
                    </a:moveTo>
                    <a:lnTo>
                      <a:pt x="7" y="8"/>
                    </a:lnTo>
                    <a:lnTo>
                      <a:pt x="9" y="16"/>
                    </a:lnTo>
                    <a:lnTo>
                      <a:pt x="10" y="23"/>
                    </a:lnTo>
                    <a:lnTo>
                      <a:pt x="10" y="30"/>
                    </a:lnTo>
                    <a:lnTo>
                      <a:pt x="9" y="44"/>
                    </a:lnTo>
                    <a:lnTo>
                      <a:pt x="6" y="60"/>
                    </a:lnTo>
                    <a:lnTo>
                      <a:pt x="0" y="58"/>
                    </a:lnTo>
                    <a:lnTo>
                      <a:pt x="3" y="44"/>
                    </a:lnTo>
                    <a:lnTo>
                      <a:pt x="3" y="30"/>
                    </a:lnTo>
                    <a:lnTo>
                      <a:pt x="3" y="24"/>
                    </a:lnTo>
                    <a:lnTo>
                      <a:pt x="3" y="17"/>
                    </a:lnTo>
                    <a:lnTo>
                      <a:pt x="2" y="10"/>
                    </a:lnTo>
                    <a:lnTo>
                      <a:pt x="0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2" name="Freeform 660"/>
              <p:cNvSpPr>
                <a:spLocks/>
              </p:cNvSpPr>
              <p:nvPr/>
            </p:nvSpPr>
            <p:spPr bwMode="auto">
              <a:xfrm>
                <a:off x="2860" y="3234"/>
                <a:ext cx="21" cy="44"/>
              </a:xfrm>
              <a:custGeom>
                <a:avLst/>
                <a:gdLst>
                  <a:gd name="T0" fmla="*/ 21 w 21"/>
                  <a:gd name="T1" fmla="*/ 2 h 44"/>
                  <a:gd name="T2" fmla="*/ 18 w 21"/>
                  <a:gd name="T3" fmla="*/ 15 h 44"/>
                  <a:gd name="T4" fmla="*/ 15 w 21"/>
                  <a:gd name="T5" fmla="*/ 23 h 44"/>
                  <a:gd name="T6" fmla="*/ 11 w 21"/>
                  <a:gd name="T7" fmla="*/ 33 h 44"/>
                  <a:gd name="T8" fmla="*/ 5 w 21"/>
                  <a:gd name="T9" fmla="*/ 44 h 44"/>
                  <a:gd name="T10" fmla="*/ 0 w 21"/>
                  <a:gd name="T11" fmla="*/ 42 h 44"/>
                  <a:gd name="T12" fmla="*/ 5 w 21"/>
                  <a:gd name="T13" fmla="*/ 30 h 44"/>
                  <a:gd name="T14" fmla="*/ 10 w 21"/>
                  <a:gd name="T15" fmla="*/ 22 h 44"/>
                  <a:gd name="T16" fmla="*/ 12 w 21"/>
                  <a:gd name="T17" fmla="*/ 12 h 44"/>
                  <a:gd name="T18" fmla="*/ 15 w 21"/>
                  <a:gd name="T19" fmla="*/ 0 h 44"/>
                  <a:gd name="T20" fmla="*/ 21 w 21"/>
                  <a:gd name="T21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44">
                    <a:moveTo>
                      <a:pt x="21" y="2"/>
                    </a:moveTo>
                    <a:lnTo>
                      <a:pt x="18" y="15"/>
                    </a:lnTo>
                    <a:lnTo>
                      <a:pt x="15" y="23"/>
                    </a:lnTo>
                    <a:lnTo>
                      <a:pt x="11" y="33"/>
                    </a:lnTo>
                    <a:lnTo>
                      <a:pt x="5" y="44"/>
                    </a:lnTo>
                    <a:lnTo>
                      <a:pt x="0" y="42"/>
                    </a:lnTo>
                    <a:lnTo>
                      <a:pt x="5" y="30"/>
                    </a:lnTo>
                    <a:lnTo>
                      <a:pt x="10" y="22"/>
                    </a:lnTo>
                    <a:lnTo>
                      <a:pt x="12" y="12"/>
                    </a:lnTo>
                    <a:lnTo>
                      <a:pt x="15" y="0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3" name="Freeform 661"/>
              <p:cNvSpPr>
                <a:spLocks/>
              </p:cNvSpPr>
              <p:nvPr/>
            </p:nvSpPr>
            <p:spPr bwMode="auto">
              <a:xfrm>
                <a:off x="2875" y="3234"/>
                <a:ext cx="6" cy="2"/>
              </a:xfrm>
              <a:custGeom>
                <a:avLst/>
                <a:gdLst>
                  <a:gd name="T0" fmla="*/ 6 w 6"/>
                  <a:gd name="T1" fmla="*/ 2 h 2"/>
                  <a:gd name="T2" fmla="*/ 0 w 6"/>
                  <a:gd name="T3" fmla="*/ 0 h 2"/>
                  <a:gd name="T4" fmla="*/ 6 w 6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lnTo>
                      <a:pt x="0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4" name="Freeform 662"/>
              <p:cNvSpPr>
                <a:spLocks/>
              </p:cNvSpPr>
              <p:nvPr/>
            </p:nvSpPr>
            <p:spPr bwMode="auto">
              <a:xfrm>
                <a:off x="2833" y="3276"/>
                <a:ext cx="32" cy="27"/>
              </a:xfrm>
              <a:custGeom>
                <a:avLst/>
                <a:gdLst>
                  <a:gd name="T0" fmla="*/ 32 w 32"/>
                  <a:gd name="T1" fmla="*/ 2 h 27"/>
                  <a:gd name="T2" fmla="*/ 27 w 32"/>
                  <a:gd name="T3" fmla="*/ 11 h 27"/>
                  <a:gd name="T4" fmla="*/ 20 w 32"/>
                  <a:gd name="T5" fmla="*/ 20 h 27"/>
                  <a:gd name="T6" fmla="*/ 16 w 32"/>
                  <a:gd name="T7" fmla="*/ 22 h 27"/>
                  <a:gd name="T8" fmla="*/ 12 w 32"/>
                  <a:gd name="T9" fmla="*/ 25 h 27"/>
                  <a:gd name="T10" fmla="*/ 6 w 32"/>
                  <a:gd name="T11" fmla="*/ 27 h 27"/>
                  <a:gd name="T12" fmla="*/ 2 w 32"/>
                  <a:gd name="T13" fmla="*/ 27 h 27"/>
                  <a:gd name="T14" fmla="*/ 0 w 32"/>
                  <a:gd name="T15" fmla="*/ 21 h 27"/>
                  <a:gd name="T16" fmla="*/ 5 w 32"/>
                  <a:gd name="T17" fmla="*/ 21 h 27"/>
                  <a:gd name="T18" fmla="*/ 9 w 32"/>
                  <a:gd name="T19" fmla="*/ 20 h 27"/>
                  <a:gd name="T20" fmla="*/ 13 w 32"/>
                  <a:gd name="T21" fmla="*/ 17 h 27"/>
                  <a:gd name="T22" fmla="*/ 16 w 32"/>
                  <a:gd name="T23" fmla="*/ 15 h 27"/>
                  <a:gd name="T24" fmla="*/ 23 w 32"/>
                  <a:gd name="T25" fmla="*/ 8 h 27"/>
                  <a:gd name="T26" fmla="*/ 27 w 32"/>
                  <a:gd name="T27" fmla="*/ 0 h 27"/>
                  <a:gd name="T28" fmla="*/ 32 w 32"/>
                  <a:gd name="T2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27">
                    <a:moveTo>
                      <a:pt x="32" y="2"/>
                    </a:moveTo>
                    <a:lnTo>
                      <a:pt x="27" y="11"/>
                    </a:lnTo>
                    <a:lnTo>
                      <a:pt x="20" y="20"/>
                    </a:lnTo>
                    <a:lnTo>
                      <a:pt x="16" y="22"/>
                    </a:lnTo>
                    <a:lnTo>
                      <a:pt x="12" y="25"/>
                    </a:lnTo>
                    <a:lnTo>
                      <a:pt x="6" y="27"/>
                    </a:lnTo>
                    <a:lnTo>
                      <a:pt x="2" y="27"/>
                    </a:lnTo>
                    <a:lnTo>
                      <a:pt x="0" y="21"/>
                    </a:lnTo>
                    <a:lnTo>
                      <a:pt x="5" y="21"/>
                    </a:lnTo>
                    <a:lnTo>
                      <a:pt x="9" y="20"/>
                    </a:lnTo>
                    <a:lnTo>
                      <a:pt x="13" y="17"/>
                    </a:lnTo>
                    <a:lnTo>
                      <a:pt x="16" y="15"/>
                    </a:lnTo>
                    <a:lnTo>
                      <a:pt x="23" y="8"/>
                    </a:lnTo>
                    <a:lnTo>
                      <a:pt x="27" y="0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5" name="Freeform 663"/>
              <p:cNvSpPr>
                <a:spLocks/>
              </p:cNvSpPr>
              <p:nvPr/>
            </p:nvSpPr>
            <p:spPr bwMode="auto">
              <a:xfrm>
                <a:off x="2860" y="3276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0 w 5"/>
                  <a:gd name="T3" fmla="*/ 0 h 2"/>
                  <a:gd name="T4" fmla="*/ 5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0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6" name="Freeform 664"/>
              <p:cNvSpPr>
                <a:spLocks/>
              </p:cNvSpPr>
              <p:nvPr/>
            </p:nvSpPr>
            <p:spPr bwMode="auto">
              <a:xfrm>
                <a:off x="2808" y="3284"/>
                <a:ext cx="27" cy="19"/>
              </a:xfrm>
              <a:custGeom>
                <a:avLst/>
                <a:gdLst>
                  <a:gd name="T0" fmla="*/ 25 w 27"/>
                  <a:gd name="T1" fmla="*/ 19 h 19"/>
                  <a:gd name="T2" fmla="*/ 17 w 27"/>
                  <a:gd name="T3" fmla="*/ 17 h 19"/>
                  <a:gd name="T4" fmla="*/ 10 w 27"/>
                  <a:gd name="T5" fmla="*/ 14 h 19"/>
                  <a:gd name="T6" fmla="*/ 7 w 27"/>
                  <a:gd name="T7" fmla="*/ 13 h 19"/>
                  <a:gd name="T8" fmla="*/ 5 w 27"/>
                  <a:gd name="T9" fmla="*/ 10 h 19"/>
                  <a:gd name="T10" fmla="*/ 2 w 27"/>
                  <a:gd name="T11" fmla="*/ 6 h 19"/>
                  <a:gd name="T12" fmla="*/ 0 w 27"/>
                  <a:gd name="T13" fmla="*/ 3 h 19"/>
                  <a:gd name="T14" fmla="*/ 5 w 27"/>
                  <a:gd name="T15" fmla="*/ 0 h 19"/>
                  <a:gd name="T16" fmla="*/ 6 w 27"/>
                  <a:gd name="T17" fmla="*/ 3 h 19"/>
                  <a:gd name="T18" fmla="*/ 9 w 27"/>
                  <a:gd name="T19" fmla="*/ 6 h 19"/>
                  <a:gd name="T20" fmla="*/ 10 w 27"/>
                  <a:gd name="T21" fmla="*/ 7 h 19"/>
                  <a:gd name="T22" fmla="*/ 13 w 27"/>
                  <a:gd name="T23" fmla="*/ 9 h 19"/>
                  <a:gd name="T24" fmla="*/ 18 w 27"/>
                  <a:gd name="T25" fmla="*/ 12 h 19"/>
                  <a:gd name="T26" fmla="*/ 27 w 27"/>
                  <a:gd name="T27" fmla="*/ 13 h 19"/>
                  <a:gd name="T28" fmla="*/ 25 w 27"/>
                  <a:gd name="T2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19">
                    <a:moveTo>
                      <a:pt x="25" y="19"/>
                    </a:moveTo>
                    <a:lnTo>
                      <a:pt x="17" y="17"/>
                    </a:lnTo>
                    <a:lnTo>
                      <a:pt x="10" y="14"/>
                    </a:lnTo>
                    <a:lnTo>
                      <a:pt x="7" y="13"/>
                    </a:lnTo>
                    <a:lnTo>
                      <a:pt x="5" y="10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6" y="3"/>
                    </a:lnTo>
                    <a:lnTo>
                      <a:pt x="9" y="6"/>
                    </a:lnTo>
                    <a:lnTo>
                      <a:pt x="10" y="7"/>
                    </a:lnTo>
                    <a:lnTo>
                      <a:pt x="13" y="9"/>
                    </a:lnTo>
                    <a:lnTo>
                      <a:pt x="18" y="12"/>
                    </a:lnTo>
                    <a:lnTo>
                      <a:pt x="27" y="13"/>
                    </a:lnTo>
                    <a:lnTo>
                      <a:pt x="25" y="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7" name="Freeform 665"/>
              <p:cNvSpPr>
                <a:spLocks/>
              </p:cNvSpPr>
              <p:nvPr/>
            </p:nvSpPr>
            <p:spPr bwMode="auto">
              <a:xfrm>
                <a:off x="2833" y="3297"/>
                <a:ext cx="2" cy="6"/>
              </a:xfrm>
              <a:custGeom>
                <a:avLst/>
                <a:gdLst>
                  <a:gd name="T0" fmla="*/ 2 w 2"/>
                  <a:gd name="T1" fmla="*/ 6 h 6"/>
                  <a:gd name="T2" fmla="*/ 0 w 2"/>
                  <a:gd name="T3" fmla="*/ 6 h 6"/>
                  <a:gd name="T4" fmla="*/ 2 w 2"/>
                  <a:gd name="T5" fmla="*/ 0 h 6"/>
                  <a:gd name="T6" fmla="*/ 0 w 2"/>
                  <a:gd name="T7" fmla="*/ 0 h 6"/>
                  <a:gd name="T8" fmla="*/ 2 w 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lnTo>
                      <a:pt x="0" y="6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8" name="Freeform 666"/>
              <p:cNvSpPr>
                <a:spLocks/>
              </p:cNvSpPr>
              <p:nvPr/>
            </p:nvSpPr>
            <p:spPr bwMode="auto">
              <a:xfrm>
                <a:off x="2804" y="3244"/>
                <a:ext cx="11" cy="42"/>
              </a:xfrm>
              <a:custGeom>
                <a:avLst/>
                <a:gdLst>
                  <a:gd name="T0" fmla="*/ 3 w 11"/>
                  <a:gd name="T1" fmla="*/ 42 h 42"/>
                  <a:gd name="T2" fmla="*/ 2 w 11"/>
                  <a:gd name="T3" fmla="*/ 37 h 42"/>
                  <a:gd name="T4" fmla="*/ 2 w 11"/>
                  <a:gd name="T5" fmla="*/ 33 h 42"/>
                  <a:gd name="T6" fmla="*/ 0 w 11"/>
                  <a:gd name="T7" fmla="*/ 27 h 42"/>
                  <a:gd name="T8" fmla="*/ 2 w 11"/>
                  <a:gd name="T9" fmla="*/ 22 h 42"/>
                  <a:gd name="T10" fmla="*/ 3 w 11"/>
                  <a:gd name="T11" fmla="*/ 12 h 42"/>
                  <a:gd name="T12" fmla="*/ 6 w 11"/>
                  <a:gd name="T13" fmla="*/ 0 h 42"/>
                  <a:gd name="T14" fmla="*/ 11 w 11"/>
                  <a:gd name="T15" fmla="*/ 2 h 42"/>
                  <a:gd name="T16" fmla="*/ 9 w 11"/>
                  <a:gd name="T17" fmla="*/ 13 h 42"/>
                  <a:gd name="T18" fmla="*/ 7 w 11"/>
                  <a:gd name="T19" fmla="*/ 23 h 42"/>
                  <a:gd name="T20" fmla="*/ 6 w 11"/>
                  <a:gd name="T21" fmla="*/ 27 h 42"/>
                  <a:gd name="T22" fmla="*/ 7 w 11"/>
                  <a:gd name="T23" fmla="*/ 32 h 42"/>
                  <a:gd name="T24" fmla="*/ 7 w 11"/>
                  <a:gd name="T25" fmla="*/ 36 h 42"/>
                  <a:gd name="T26" fmla="*/ 9 w 11"/>
                  <a:gd name="T27" fmla="*/ 40 h 42"/>
                  <a:gd name="T28" fmla="*/ 3 w 11"/>
                  <a:gd name="T2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42">
                    <a:moveTo>
                      <a:pt x="3" y="42"/>
                    </a:moveTo>
                    <a:lnTo>
                      <a:pt x="2" y="37"/>
                    </a:lnTo>
                    <a:lnTo>
                      <a:pt x="2" y="33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3" y="12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9" y="13"/>
                    </a:lnTo>
                    <a:lnTo>
                      <a:pt x="7" y="23"/>
                    </a:lnTo>
                    <a:lnTo>
                      <a:pt x="6" y="27"/>
                    </a:lnTo>
                    <a:lnTo>
                      <a:pt x="7" y="32"/>
                    </a:lnTo>
                    <a:lnTo>
                      <a:pt x="7" y="36"/>
                    </a:lnTo>
                    <a:lnTo>
                      <a:pt x="9" y="40"/>
                    </a:lnTo>
                    <a:lnTo>
                      <a:pt x="3" y="4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19" name="Freeform 667"/>
              <p:cNvSpPr>
                <a:spLocks/>
              </p:cNvSpPr>
              <p:nvPr/>
            </p:nvSpPr>
            <p:spPr bwMode="auto">
              <a:xfrm>
                <a:off x="2807" y="3284"/>
                <a:ext cx="6" cy="3"/>
              </a:xfrm>
              <a:custGeom>
                <a:avLst/>
                <a:gdLst>
                  <a:gd name="T0" fmla="*/ 1 w 6"/>
                  <a:gd name="T1" fmla="*/ 3 h 3"/>
                  <a:gd name="T2" fmla="*/ 0 w 6"/>
                  <a:gd name="T3" fmla="*/ 3 h 3"/>
                  <a:gd name="T4" fmla="*/ 0 w 6"/>
                  <a:gd name="T5" fmla="*/ 2 h 3"/>
                  <a:gd name="T6" fmla="*/ 6 w 6"/>
                  <a:gd name="T7" fmla="*/ 0 h 3"/>
                  <a:gd name="T8" fmla="*/ 1 w 6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1" y="3"/>
                    </a:moveTo>
                    <a:lnTo>
                      <a:pt x="0" y="3"/>
                    </a:lnTo>
                    <a:lnTo>
                      <a:pt x="0" y="2"/>
                    </a:lnTo>
                    <a:lnTo>
                      <a:pt x="6" y="0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0" name="Freeform 668"/>
              <p:cNvSpPr>
                <a:spLocks/>
              </p:cNvSpPr>
              <p:nvPr/>
            </p:nvSpPr>
            <p:spPr bwMode="auto">
              <a:xfrm>
                <a:off x="2810" y="3207"/>
                <a:ext cx="19" cy="39"/>
              </a:xfrm>
              <a:custGeom>
                <a:avLst/>
                <a:gdLst>
                  <a:gd name="T0" fmla="*/ 0 w 19"/>
                  <a:gd name="T1" fmla="*/ 37 h 39"/>
                  <a:gd name="T2" fmla="*/ 3 w 19"/>
                  <a:gd name="T3" fmla="*/ 27 h 39"/>
                  <a:gd name="T4" fmla="*/ 5 w 19"/>
                  <a:gd name="T5" fmla="*/ 19 h 39"/>
                  <a:gd name="T6" fmla="*/ 10 w 19"/>
                  <a:gd name="T7" fmla="*/ 10 h 39"/>
                  <a:gd name="T8" fmla="*/ 15 w 19"/>
                  <a:gd name="T9" fmla="*/ 0 h 39"/>
                  <a:gd name="T10" fmla="*/ 19 w 19"/>
                  <a:gd name="T11" fmla="*/ 5 h 39"/>
                  <a:gd name="T12" fmla="*/ 14 w 19"/>
                  <a:gd name="T13" fmla="*/ 13 h 39"/>
                  <a:gd name="T14" fmla="*/ 11 w 19"/>
                  <a:gd name="T15" fmla="*/ 22 h 39"/>
                  <a:gd name="T16" fmla="*/ 8 w 19"/>
                  <a:gd name="T17" fmla="*/ 30 h 39"/>
                  <a:gd name="T18" fmla="*/ 5 w 19"/>
                  <a:gd name="T19" fmla="*/ 39 h 39"/>
                  <a:gd name="T20" fmla="*/ 0 w 19"/>
                  <a:gd name="T21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39">
                    <a:moveTo>
                      <a:pt x="0" y="37"/>
                    </a:moveTo>
                    <a:lnTo>
                      <a:pt x="3" y="27"/>
                    </a:lnTo>
                    <a:lnTo>
                      <a:pt x="5" y="19"/>
                    </a:lnTo>
                    <a:lnTo>
                      <a:pt x="10" y="10"/>
                    </a:lnTo>
                    <a:lnTo>
                      <a:pt x="15" y="0"/>
                    </a:lnTo>
                    <a:lnTo>
                      <a:pt x="19" y="5"/>
                    </a:lnTo>
                    <a:lnTo>
                      <a:pt x="14" y="13"/>
                    </a:lnTo>
                    <a:lnTo>
                      <a:pt x="11" y="22"/>
                    </a:lnTo>
                    <a:lnTo>
                      <a:pt x="8" y="30"/>
                    </a:lnTo>
                    <a:lnTo>
                      <a:pt x="5" y="39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1" name="Freeform 669"/>
              <p:cNvSpPr>
                <a:spLocks/>
              </p:cNvSpPr>
              <p:nvPr/>
            </p:nvSpPr>
            <p:spPr bwMode="auto">
              <a:xfrm>
                <a:off x="2810" y="3244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5 w 5"/>
                  <a:gd name="T3" fmla="*/ 2 h 2"/>
                  <a:gd name="T4" fmla="*/ 0 w 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2" name="Freeform 670"/>
              <p:cNvSpPr>
                <a:spLocks/>
              </p:cNvSpPr>
              <p:nvPr/>
            </p:nvSpPr>
            <p:spPr bwMode="auto">
              <a:xfrm>
                <a:off x="2825" y="3177"/>
                <a:ext cx="32" cy="35"/>
              </a:xfrm>
              <a:custGeom>
                <a:avLst/>
                <a:gdLst>
                  <a:gd name="T0" fmla="*/ 0 w 32"/>
                  <a:gd name="T1" fmla="*/ 30 h 35"/>
                  <a:gd name="T2" fmla="*/ 6 w 32"/>
                  <a:gd name="T3" fmla="*/ 22 h 35"/>
                  <a:gd name="T4" fmla="*/ 13 w 32"/>
                  <a:gd name="T5" fmla="*/ 15 h 35"/>
                  <a:gd name="T6" fmla="*/ 20 w 32"/>
                  <a:gd name="T7" fmla="*/ 7 h 35"/>
                  <a:gd name="T8" fmla="*/ 28 w 32"/>
                  <a:gd name="T9" fmla="*/ 0 h 35"/>
                  <a:gd name="T10" fmla="*/ 32 w 32"/>
                  <a:gd name="T11" fmla="*/ 5 h 35"/>
                  <a:gd name="T12" fmla="*/ 22 w 32"/>
                  <a:gd name="T13" fmla="*/ 12 h 35"/>
                  <a:gd name="T14" fmla="*/ 17 w 32"/>
                  <a:gd name="T15" fmla="*/ 19 h 35"/>
                  <a:gd name="T16" fmla="*/ 10 w 32"/>
                  <a:gd name="T17" fmla="*/ 26 h 35"/>
                  <a:gd name="T18" fmla="*/ 4 w 32"/>
                  <a:gd name="T19" fmla="*/ 35 h 35"/>
                  <a:gd name="T20" fmla="*/ 0 w 32"/>
                  <a:gd name="T21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35">
                    <a:moveTo>
                      <a:pt x="0" y="30"/>
                    </a:moveTo>
                    <a:lnTo>
                      <a:pt x="6" y="22"/>
                    </a:lnTo>
                    <a:lnTo>
                      <a:pt x="13" y="15"/>
                    </a:lnTo>
                    <a:lnTo>
                      <a:pt x="20" y="7"/>
                    </a:lnTo>
                    <a:lnTo>
                      <a:pt x="28" y="0"/>
                    </a:lnTo>
                    <a:lnTo>
                      <a:pt x="32" y="5"/>
                    </a:lnTo>
                    <a:lnTo>
                      <a:pt x="22" y="12"/>
                    </a:lnTo>
                    <a:lnTo>
                      <a:pt x="17" y="19"/>
                    </a:lnTo>
                    <a:lnTo>
                      <a:pt x="10" y="26"/>
                    </a:lnTo>
                    <a:lnTo>
                      <a:pt x="4" y="35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3" name="Freeform 671"/>
              <p:cNvSpPr>
                <a:spLocks/>
              </p:cNvSpPr>
              <p:nvPr/>
            </p:nvSpPr>
            <p:spPr bwMode="auto">
              <a:xfrm>
                <a:off x="2825" y="3207"/>
                <a:ext cx="4" cy="5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5 h 5"/>
                  <a:gd name="T4" fmla="*/ 0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4" name="Freeform 672"/>
              <p:cNvSpPr>
                <a:spLocks/>
              </p:cNvSpPr>
              <p:nvPr/>
            </p:nvSpPr>
            <p:spPr bwMode="auto">
              <a:xfrm>
                <a:off x="2853" y="3169"/>
                <a:ext cx="15" cy="13"/>
              </a:xfrm>
              <a:custGeom>
                <a:avLst/>
                <a:gdLst>
                  <a:gd name="T0" fmla="*/ 0 w 15"/>
                  <a:gd name="T1" fmla="*/ 8 h 13"/>
                  <a:gd name="T2" fmla="*/ 4 w 15"/>
                  <a:gd name="T3" fmla="*/ 13 h 13"/>
                  <a:gd name="T4" fmla="*/ 15 w 15"/>
                  <a:gd name="T5" fmla="*/ 4 h 13"/>
                  <a:gd name="T6" fmla="*/ 11 w 15"/>
                  <a:gd name="T7" fmla="*/ 0 h 13"/>
                  <a:gd name="T8" fmla="*/ 0 w 15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0" y="8"/>
                    </a:moveTo>
                    <a:lnTo>
                      <a:pt x="4" y="13"/>
                    </a:lnTo>
                    <a:lnTo>
                      <a:pt x="15" y="4"/>
                    </a:lnTo>
                    <a:lnTo>
                      <a:pt x="11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5" name="Freeform 673"/>
              <p:cNvSpPr>
                <a:spLocks/>
              </p:cNvSpPr>
              <p:nvPr/>
            </p:nvSpPr>
            <p:spPr bwMode="auto">
              <a:xfrm>
                <a:off x="2853" y="3177"/>
                <a:ext cx="4" cy="5"/>
              </a:xfrm>
              <a:custGeom>
                <a:avLst/>
                <a:gdLst>
                  <a:gd name="T0" fmla="*/ 0 w 4"/>
                  <a:gd name="T1" fmla="*/ 0 h 5"/>
                  <a:gd name="T2" fmla="*/ 4 w 4"/>
                  <a:gd name="T3" fmla="*/ 5 h 5"/>
                  <a:gd name="T4" fmla="*/ 0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6" name="Freeform 674"/>
              <p:cNvSpPr>
                <a:spLocks/>
              </p:cNvSpPr>
              <p:nvPr/>
            </p:nvSpPr>
            <p:spPr bwMode="auto">
              <a:xfrm>
                <a:off x="2865" y="3169"/>
                <a:ext cx="14" cy="11"/>
              </a:xfrm>
              <a:custGeom>
                <a:avLst/>
                <a:gdLst>
                  <a:gd name="T0" fmla="*/ 2 w 14"/>
                  <a:gd name="T1" fmla="*/ 0 h 11"/>
                  <a:gd name="T2" fmla="*/ 0 w 14"/>
                  <a:gd name="T3" fmla="*/ 5 h 11"/>
                  <a:gd name="T4" fmla="*/ 13 w 14"/>
                  <a:gd name="T5" fmla="*/ 11 h 11"/>
                  <a:gd name="T6" fmla="*/ 14 w 14"/>
                  <a:gd name="T7" fmla="*/ 5 h 11"/>
                  <a:gd name="T8" fmla="*/ 2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2" y="0"/>
                    </a:moveTo>
                    <a:lnTo>
                      <a:pt x="0" y="5"/>
                    </a:lnTo>
                    <a:lnTo>
                      <a:pt x="13" y="11"/>
                    </a:lnTo>
                    <a:lnTo>
                      <a:pt x="14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7" name="Freeform 675"/>
              <p:cNvSpPr>
                <a:spLocks/>
              </p:cNvSpPr>
              <p:nvPr/>
            </p:nvSpPr>
            <p:spPr bwMode="auto">
              <a:xfrm>
                <a:off x="2864" y="3167"/>
                <a:ext cx="4" cy="7"/>
              </a:xfrm>
              <a:custGeom>
                <a:avLst/>
                <a:gdLst>
                  <a:gd name="T0" fmla="*/ 0 w 4"/>
                  <a:gd name="T1" fmla="*/ 2 h 7"/>
                  <a:gd name="T2" fmla="*/ 1 w 4"/>
                  <a:gd name="T3" fmla="*/ 0 h 7"/>
                  <a:gd name="T4" fmla="*/ 3 w 4"/>
                  <a:gd name="T5" fmla="*/ 2 h 7"/>
                  <a:gd name="T6" fmla="*/ 1 w 4"/>
                  <a:gd name="T7" fmla="*/ 7 h 7"/>
                  <a:gd name="T8" fmla="*/ 4 w 4"/>
                  <a:gd name="T9" fmla="*/ 6 h 7"/>
                  <a:gd name="T10" fmla="*/ 0 w 4"/>
                  <a:gd name="T1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7">
                    <a:moveTo>
                      <a:pt x="0" y="2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1" y="7"/>
                    </a:lnTo>
                    <a:lnTo>
                      <a:pt x="4" y="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8" name="Freeform 676"/>
              <p:cNvSpPr>
                <a:spLocks/>
              </p:cNvSpPr>
              <p:nvPr/>
            </p:nvSpPr>
            <p:spPr bwMode="auto">
              <a:xfrm>
                <a:off x="2875" y="3174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6 w 6"/>
                  <a:gd name="T3" fmla="*/ 0 h 6"/>
                  <a:gd name="T4" fmla="*/ 6 w 6"/>
                  <a:gd name="T5" fmla="*/ 2 h 6"/>
                  <a:gd name="T6" fmla="*/ 0 w 6"/>
                  <a:gd name="T7" fmla="*/ 3 h 6"/>
                  <a:gd name="T8" fmla="*/ 3 w 6"/>
                  <a:gd name="T9" fmla="*/ 6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3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29" name="Freeform 677"/>
              <p:cNvSpPr>
                <a:spLocks/>
              </p:cNvSpPr>
              <p:nvPr/>
            </p:nvSpPr>
            <p:spPr bwMode="auto">
              <a:xfrm>
                <a:off x="2864" y="3152"/>
                <a:ext cx="20" cy="30"/>
              </a:xfrm>
              <a:custGeom>
                <a:avLst/>
                <a:gdLst>
                  <a:gd name="T0" fmla="*/ 20 w 20"/>
                  <a:gd name="T1" fmla="*/ 0 h 30"/>
                  <a:gd name="T2" fmla="*/ 10 w 20"/>
                  <a:gd name="T3" fmla="*/ 2 h 30"/>
                  <a:gd name="T4" fmla="*/ 0 w 20"/>
                  <a:gd name="T5" fmla="*/ 21 h 30"/>
                  <a:gd name="T6" fmla="*/ 15 w 20"/>
                  <a:gd name="T7" fmla="*/ 30 h 30"/>
                  <a:gd name="T8" fmla="*/ 20 w 20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0">
                    <a:moveTo>
                      <a:pt x="20" y="0"/>
                    </a:moveTo>
                    <a:lnTo>
                      <a:pt x="10" y="2"/>
                    </a:lnTo>
                    <a:lnTo>
                      <a:pt x="0" y="21"/>
                    </a:lnTo>
                    <a:lnTo>
                      <a:pt x="15" y="3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0" name="Freeform 678"/>
              <p:cNvSpPr>
                <a:spLocks/>
              </p:cNvSpPr>
              <p:nvPr/>
            </p:nvSpPr>
            <p:spPr bwMode="auto">
              <a:xfrm>
                <a:off x="2872" y="3149"/>
                <a:ext cx="13" cy="8"/>
              </a:xfrm>
              <a:custGeom>
                <a:avLst/>
                <a:gdLst>
                  <a:gd name="T0" fmla="*/ 13 w 13"/>
                  <a:gd name="T1" fmla="*/ 5 h 8"/>
                  <a:gd name="T2" fmla="*/ 10 w 13"/>
                  <a:gd name="T3" fmla="*/ 0 h 8"/>
                  <a:gd name="T4" fmla="*/ 0 w 13"/>
                  <a:gd name="T5" fmla="*/ 3 h 8"/>
                  <a:gd name="T6" fmla="*/ 3 w 13"/>
                  <a:gd name="T7" fmla="*/ 8 h 8"/>
                  <a:gd name="T8" fmla="*/ 13 w 13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3" y="5"/>
                    </a:moveTo>
                    <a:lnTo>
                      <a:pt x="10" y="0"/>
                    </a:lnTo>
                    <a:lnTo>
                      <a:pt x="0" y="3"/>
                    </a:lnTo>
                    <a:lnTo>
                      <a:pt x="3" y="8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1" name="Freeform 679"/>
              <p:cNvSpPr>
                <a:spLocks/>
              </p:cNvSpPr>
              <p:nvPr/>
            </p:nvSpPr>
            <p:spPr bwMode="auto">
              <a:xfrm>
                <a:off x="2861" y="3153"/>
                <a:ext cx="16" cy="23"/>
              </a:xfrm>
              <a:custGeom>
                <a:avLst/>
                <a:gdLst>
                  <a:gd name="T0" fmla="*/ 16 w 16"/>
                  <a:gd name="T1" fmla="*/ 4 h 23"/>
                  <a:gd name="T2" fmla="*/ 10 w 16"/>
                  <a:gd name="T3" fmla="*/ 0 h 23"/>
                  <a:gd name="T4" fmla="*/ 0 w 16"/>
                  <a:gd name="T5" fmla="*/ 19 h 23"/>
                  <a:gd name="T6" fmla="*/ 6 w 16"/>
                  <a:gd name="T7" fmla="*/ 23 h 23"/>
                  <a:gd name="T8" fmla="*/ 16 w 16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3">
                    <a:moveTo>
                      <a:pt x="16" y="4"/>
                    </a:moveTo>
                    <a:lnTo>
                      <a:pt x="10" y="0"/>
                    </a:lnTo>
                    <a:lnTo>
                      <a:pt x="0" y="19"/>
                    </a:lnTo>
                    <a:lnTo>
                      <a:pt x="6" y="23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2" name="Freeform 680"/>
              <p:cNvSpPr>
                <a:spLocks/>
              </p:cNvSpPr>
              <p:nvPr/>
            </p:nvSpPr>
            <p:spPr bwMode="auto">
              <a:xfrm>
                <a:off x="2871" y="3152"/>
                <a:ext cx="6" cy="5"/>
              </a:xfrm>
              <a:custGeom>
                <a:avLst/>
                <a:gdLst>
                  <a:gd name="T0" fmla="*/ 1 w 6"/>
                  <a:gd name="T1" fmla="*/ 0 h 5"/>
                  <a:gd name="T2" fmla="*/ 0 w 6"/>
                  <a:gd name="T3" fmla="*/ 1 h 5"/>
                  <a:gd name="T4" fmla="*/ 6 w 6"/>
                  <a:gd name="T5" fmla="*/ 5 h 5"/>
                  <a:gd name="T6" fmla="*/ 4 w 6"/>
                  <a:gd name="T7" fmla="*/ 5 h 5"/>
                  <a:gd name="T8" fmla="*/ 1 w 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1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3" name="Freeform 681"/>
              <p:cNvSpPr>
                <a:spLocks/>
              </p:cNvSpPr>
              <p:nvPr/>
            </p:nvSpPr>
            <p:spPr bwMode="auto">
              <a:xfrm>
                <a:off x="2861" y="3170"/>
                <a:ext cx="20" cy="14"/>
              </a:xfrm>
              <a:custGeom>
                <a:avLst/>
                <a:gdLst>
                  <a:gd name="T0" fmla="*/ 4 w 20"/>
                  <a:gd name="T1" fmla="*/ 0 h 14"/>
                  <a:gd name="T2" fmla="*/ 0 w 20"/>
                  <a:gd name="T3" fmla="*/ 6 h 14"/>
                  <a:gd name="T4" fmla="*/ 16 w 20"/>
                  <a:gd name="T5" fmla="*/ 14 h 14"/>
                  <a:gd name="T6" fmla="*/ 20 w 20"/>
                  <a:gd name="T7" fmla="*/ 9 h 14"/>
                  <a:gd name="T8" fmla="*/ 4 w 20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4">
                    <a:moveTo>
                      <a:pt x="4" y="0"/>
                    </a:moveTo>
                    <a:lnTo>
                      <a:pt x="0" y="6"/>
                    </a:lnTo>
                    <a:lnTo>
                      <a:pt x="16" y="14"/>
                    </a:lnTo>
                    <a:lnTo>
                      <a:pt x="20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4" name="Freeform 682"/>
              <p:cNvSpPr>
                <a:spLocks/>
              </p:cNvSpPr>
              <p:nvPr/>
            </p:nvSpPr>
            <p:spPr bwMode="auto">
              <a:xfrm>
                <a:off x="2860" y="3170"/>
                <a:ext cx="7" cy="6"/>
              </a:xfrm>
              <a:custGeom>
                <a:avLst/>
                <a:gdLst>
                  <a:gd name="T0" fmla="*/ 1 w 7"/>
                  <a:gd name="T1" fmla="*/ 2 h 6"/>
                  <a:gd name="T2" fmla="*/ 0 w 7"/>
                  <a:gd name="T3" fmla="*/ 4 h 6"/>
                  <a:gd name="T4" fmla="*/ 1 w 7"/>
                  <a:gd name="T5" fmla="*/ 6 h 6"/>
                  <a:gd name="T6" fmla="*/ 5 w 7"/>
                  <a:gd name="T7" fmla="*/ 0 h 6"/>
                  <a:gd name="T8" fmla="*/ 7 w 7"/>
                  <a:gd name="T9" fmla="*/ 6 h 6"/>
                  <a:gd name="T10" fmla="*/ 1 w 7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1" y="2"/>
                    </a:moveTo>
                    <a:lnTo>
                      <a:pt x="0" y="4"/>
                    </a:lnTo>
                    <a:lnTo>
                      <a:pt x="1" y="6"/>
                    </a:lnTo>
                    <a:lnTo>
                      <a:pt x="5" y="0"/>
                    </a:lnTo>
                    <a:lnTo>
                      <a:pt x="7" y="6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5" name="Freeform 683"/>
              <p:cNvSpPr>
                <a:spLocks/>
              </p:cNvSpPr>
              <p:nvPr/>
            </p:nvSpPr>
            <p:spPr bwMode="auto">
              <a:xfrm>
                <a:off x="2877" y="3150"/>
                <a:ext cx="9" cy="33"/>
              </a:xfrm>
              <a:custGeom>
                <a:avLst/>
                <a:gdLst>
                  <a:gd name="T0" fmla="*/ 0 w 9"/>
                  <a:gd name="T1" fmla="*/ 30 h 33"/>
                  <a:gd name="T2" fmla="*/ 5 w 9"/>
                  <a:gd name="T3" fmla="*/ 33 h 33"/>
                  <a:gd name="T4" fmla="*/ 9 w 9"/>
                  <a:gd name="T5" fmla="*/ 3 h 33"/>
                  <a:gd name="T6" fmla="*/ 4 w 9"/>
                  <a:gd name="T7" fmla="*/ 0 h 33"/>
                  <a:gd name="T8" fmla="*/ 0 w 9"/>
                  <a:gd name="T9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3">
                    <a:moveTo>
                      <a:pt x="0" y="30"/>
                    </a:moveTo>
                    <a:lnTo>
                      <a:pt x="5" y="33"/>
                    </a:lnTo>
                    <a:lnTo>
                      <a:pt x="9" y="3"/>
                    </a:lnTo>
                    <a:lnTo>
                      <a:pt x="4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6" name="Freeform 684"/>
              <p:cNvSpPr>
                <a:spLocks/>
              </p:cNvSpPr>
              <p:nvPr/>
            </p:nvSpPr>
            <p:spPr bwMode="auto">
              <a:xfrm>
                <a:off x="2877" y="3179"/>
                <a:ext cx="5" cy="8"/>
              </a:xfrm>
              <a:custGeom>
                <a:avLst/>
                <a:gdLst>
                  <a:gd name="T0" fmla="*/ 0 w 5"/>
                  <a:gd name="T1" fmla="*/ 5 h 8"/>
                  <a:gd name="T2" fmla="*/ 5 w 5"/>
                  <a:gd name="T3" fmla="*/ 8 h 8"/>
                  <a:gd name="T4" fmla="*/ 5 w 5"/>
                  <a:gd name="T5" fmla="*/ 4 h 8"/>
                  <a:gd name="T6" fmla="*/ 0 w 5"/>
                  <a:gd name="T7" fmla="*/ 1 h 8"/>
                  <a:gd name="T8" fmla="*/ 4 w 5"/>
                  <a:gd name="T9" fmla="*/ 0 h 8"/>
                  <a:gd name="T10" fmla="*/ 0 w 5"/>
                  <a:gd name="T1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8">
                    <a:moveTo>
                      <a:pt x="0" y="5"/>
                    </a:moveTo>
                    <a:lnTo>
                      <a:pt x="5" y="8"/>
                    </a:lnTo>
                    <a:lnTo>
                      <a:pt x="5" y="4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7" name="Freeform 685"/>
              <p:cNvSpPr>
                <a:spLocks/>
              </p:cNvSpPr>
              <p:nvPr/>
            </p:nvSpPr>
            <p:spPr bwMode="auto">
              <a:xfrm>
                <a:off x="2881" y="3147"/>
                <a:ext cx="7" cy="7"/>
              </a:xfrm>
              <a:custGeom>
                <a:avLst/>
                <a:gdLst>
                  <a:gd name="T0" fmla="*/ 5 w 7"/>
                  <a:gd name="T1" fmla="*/ 6 h 7"/>
                  <a:gd name="T2" fmla="*/ 7 w 7"/>
                  <a:gd name="T3" fmla="*/ 0 h 7"/>
                  <a:gd name="T4" fmla="*/ 1 w 7"/>
                  <a:gd name="T5" fmla="*/ 2 h 7"/>
                  <a:gd name="T6" fmla="*/ 4 w 7"/>
                  <a:gd name="T7" fmla="*/ 7 h 7"/>
                  <a:gd name="T8" fmla="*/ 0 w 7"/>
                  <a:gd name="T9" fmla="*/ 3 h 7"/>
                  <a:gd name="T10" fmla="*/ 5 w 7"/>
                  <a:gd name="T11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5" y="6"/>
                    </a:moveTo>
                    <a:lnTo>
                      <a:pt x="7" y="0"/>
                    </a:lnTo>
                    <a:lnTo>
                      <a:pt x="1" y="2"/>
                    </a:lnTo>
                    <a:lnTo>
                      <a:pt x="4" y="7"/>
                    </a:lnTo>
                    <a:lnTo>
                      <a:pt x="0" y="3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8" name="Freeform 686"/>
              <p:cNvSpPr>
                <a:spLocks/>
              </p:cNvSpPr>
              <p:nvPr/>
            </p:nvSpPr>
            <p:spPr bwMode="auto">
              <a:xfrm>
                <a:off x="2817" y="3324"/>
                <a:ext cx="436" cy="496"/>
              </a:xfrm>
              <a:custGeom>
                <a:avLst/>
                <a:gdLst>
                  <a:gd name="T0" fmla="*/ 0 w 436"/>
                  <a:gd name="T1" fmla="*/ 39 h 496"/>
                  <a:gd name="T2" fmla="*/ 4 w 436"/>
                  <a:gd name="T3" fmla="*/ 86 h 496"/>
                  <a:gd name="T4" fmla="*/ 30 w 436"/>
                  <a:gd name="T5" fmla="*/ 164 h 496"/>
                  <a:gd name="T6" fmla="*/ 53 w 436"/>
                  <a:gd name="T7" fmla="*/ 198 h 496"/>
                  <a:gd name="T8" fmla="*/ 85 w 436"/>
                  <a:gd name="T9" fmla="*/ 230 h 496"/>
                  <a:gd name="T10" fmla="*/ 125 w 436"/>
                  <a:gd name="T11" fmla="*/ 254 h 496"/>
                  <a:gd name="T12" fmla="*/ 175 w 436"/>
                  <a:gd name="T13" fmla="*/ 267 h 496"/>
                  <a:gd name="T14" fmla="*/ 210 w 436"/>
                  <a:gd name="T15" fmla="*/ 265 h 496"/>
                  <a:gd name="T16" fmla="*/ 245 w 436"/>
                  <a:gd name="T17" fmla="*/ 258 h 496"/>
                  <a:gd name="T18" fmla="*/ 282 w 436"/>
                  <a:gd name="T19" fmla="*/ 231 h 496"/>
                  <a:gd name="T20" fmla="*/ 302 w 436"/>
                  <a:gd name="T21" fmla="*/ 204 h 496"/>
                  <a:gd name="T22" fmla="*/ 304 w 436"/>
                  <a:gd name="T23" fmla="*/ 187 h 496"/>
                  <a:gd name="T24" fmla="*/ 299 w 436"/>
                  <a:gd name="T25" fmla="*/ 150 h 496"/>
                  <a:gd name="T26" fmla="*/ 276 w 436"/>
                  <a:gd name="T27" fmla="*/ 133 h 496"/>
                  <a:gd name="T28" fmla="*/ 251 w 436"/>
                  <a:gd name="T29" fmla="*/ 136 h 496"/>
                  <a:gd name="T30" fmla="*/ 224 w 436"/>
                  <a:gd name="T31" fmla="*/ 158 h 496"/>
                  <a:gd name="T32" fmla="*/ 214 w 436"/>
                  <a:gd name="T33" fmla="*/ 188 h 496"/>
                  <a:gd name="T34" fmla="*/ 215 w 436"/>
                  <a:gd name="T35" fmla="*/ 224 h 496"/>
                  <a:gd name="T36" fmla="*/ 229 w 436"/>
                  <a:gd name="T37" fmla="*/ 254 h 496"/>
                  <a:gd name="T38" fmla="*/ 250 w 436"/>
                  <a:gd name="T39" fmla="*/ 274 h 496"/>
                  <a:gd name="T40" fmla="*/ 308 w 436"/>
                  <a:gd name="T41" fmla="*/ 301 h 496"/>
                  <a:gd name="T42" fmla="*/ 361 w 436"/>
                  <a:gd name="T43" fmla="*/ 318 h 496"/>
                  <a:gd name="T44" fmla="*/ 403 w 436"/>
                  <a:gd name="T45" fmla="*/ 335 h 496"/>
                  <a:gd name="T46" fmla="*/ 425 w 436"/>
                  <a:gd name="T47" fmla="*/ 366 h 496"/>
                  <a:gd name="T48" fmla="*/ 429 w 436"/>
                  <a:gd name="T49" fmla="*/ 401 h 496"/>
                  <a:gd name="T50" fmla="*/ 421 w 436"/>
                  <a:gd name="T51" fmla="*/ 441 h 496"/>
                  <a:gd name="T52" fmla="*/ 406 w 436"/>
                  <a:gd name="T53" fmla="*/ 465 h 496"/>
                  <a:gd name="T54" fmla="*/ 368 w 436"/>
                  <a:gd name="T55" fmla="*/ 490 h 496"/>
                  <a:gd name="T56" fmla="*/ 340 w 436"/>
                  <a:gd name="T57" fmla="*/ 496 h 496"/>
                  <a:gd name="T58" fmla="*/ 304 w 436"/>
                  <a:gd name="T59" fmla="*/ 489 h 496"/>
                  <a:gd name="T60" fmla="*/ 285 w 436"/>
                  <a:gd name="T61" fmla="*/ 473 h 496"/>
                  <a:gd name="T62" fmla="*/ 300 w 436"/>
                  <a:gd name="T63" fmla="*/ 478 h 496"/>
                  <a:gd name="T64" fmla="*/ 329 w 436"/>
                  <a:gd name="T65" fmla="*/ 490 h 496"/>
                  <a:gd name="T66" fmla="*/ 360 w 436"/>
                  <a:gd name="T67" fmla="*/ 490 h 496"/>
                  <a:gd name="T68" fmla="*/ 397 w 436"/>
                  <a:gd name="T69" fmla="*/ 473 h 496"/>
                  <a:gd name="T70" fmla="*/ 423 w 436"/>
                  <a:gd name="T71" fmla="*/ 445 h 496"/>
                  <a:gd name="T72" fmla="*/ 435 w 436"/>
                  <a:gd name="T73" fmla="*/ 396 h 496"/>
                  <a:gd name="T74" fmla="*/ 431 w 436"/>
                  <a:gd name="T75" fmla="*/ 362 h 496"/>
                  <a:gd name="T76" fmla="*/ 411 w 436"/>
                  <a:gd name="T77" fmla="*/ 334 h 496"/>
                  <a:gd name="T78" fmla="*/ 377 w 436"/>
                  <a:gd name="T79" fmla="*/ 318 h 496"/>
                  <a:gd name="T80" fmla="*/ 335 w 436"/>
                  <a:gd name="T81" fmla="*/ 302 h 496"/>
                  <a:gd name="T82" fmla="*/ 282 w 436"/>
                  <a:gd name="T83" fmla="*/ 285 h 496"/>
                  <a:gd name="T84" fmla="*/ 240 w 436"/>
                  <a:gd name="T85" fmla="*/ 257 h 496"/>
                  <a:gd name="T86" fmla="*/ 221 w 436"/>
                  <a:gd name="T87" fmla="*/ 220 h 496"/>
                  <a:gd name="T88" fmla="*/ 219 w 436"/>
                  <a:gd name="T89" fmla="*/ 184 h 496"/>
                  <a:gd name="T90" fmla="*/ 229 w 436"/>
                  <a:gd name="T91" fmla="*/ 154 h 496"/>
                  <a:gd name="T92" fmla="*/ 257 w 436"/>
                  <a:gd name="T93" fmla="*/ 131 h 496"/>
                  <a:gd name="T94" fmla="*/ 282 w 436"/>
                  <a:gd name="T95" fmla="*/ 128 h 496"/>
                  <a:gd name="T96" fmla="*/ 300 w 436"/>
                  <a:gd name="T97" fmla="*/ 140 h 496"/>
                  <a:gd name="T98" fmla="*/ 310 w 436"/>
                  <a:gd name="T99" fmla="*/ 165 h 496"/>
                  <a:gd name="T100" fmla="*/ 310 w 436"/>
                  <a:gd name="T101" fmla="*/ 191 h 496"/>
                  <a:gd name="T102" fmla="*/ 295 w 436"/>
                  <a:gd name="T103" fmla="*/ 221 h 496"/>
                  <a:gd name="T104" fmla="*/ 261 w 436"/>
                  <a:gd name="T105" fmla="*/ 248 h 496"/>
                  <a:gd name="T106" fmla="*/ 224 w 436"/>
                  <a:gd name="T107" fmla="*/ 260 h 496"/>
                  <a:gd name="T108" fmla="*/ 158 w 436"/>
                  <a:gd name="T109" fmla="*/ 260 h 496"/>
                  <a:gd name="T110" fmla="*/ 118 w 436"/>
                  <a:gd name="T111" fmla="*/ 244 h 496"/>
                  <a:gd name="T112" fmla="*/ 68 w 436"/>
                  <a:gd name="T113" fmla="*/ 205 h 496"/>
                  <a:gd name="T114" fmla="*/ 36 w 436"/>
                  <a:gd name="T115" fmla="*/ 160 h 496"/>
                  <a:gd name="T116" fmla="*/ 11 w 436"/>
                  <a:gd name="T117" fmla="*/ 90 h 496"/>
                  <a:gd name="T118" fmla="*/ 5 w 436"/>
                  <a:gd name="T119" fmla="*/ 34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6" h="496">
                    <a:moveTo>
                      <a:pt x="4" y="4"/>
                    </a:moveTo>
                    <a:lnTo>
                      <a:pt x="3" y="13"/>
                    </a:lnTo>
                    <a:lnTo>
                      <a:pt x="1" y="23"/>
                    </a:lnTo>
                    <a:lnTo>
                      <a:pt x="0" y="39"/>
                    </a:lnTo>
                    <a:lnTo>
                      <a:pt x="0" y="56"/>
                    </a:lnTo>
                    <a:lnTo>
                      <a:pt x="0" y="63"/>
                    </a:lnTo>
                    <a:lnTo>
                      <a:pt x="1" y="71"/>
                    </a:lnTo>
                    <a:lnTo>
                      <a:pt x="4" y="86"/>
                    </a:lnTo>
                    <a:lnTo>
                      <a:pt x="7" y="101"/>
                    </a:lnTo>
                    <a:lnTo>
                      <a:pt x="12" y="118"/>
                    </a:lnTo>
                    <a:lnTo>
                      <a:pt x="18" y="136"/>
                    </a:lnTo>
                    <a:lnTo>
                      <a:pt x="30" y="164"/>
                    </a:lnTo>
                    <a:lnTo>
                      <a:pt x="37" y="177"/>
                    </a:lnTo>
                    <a:lnTo>
                      <a:pt x="40" y="183"/>
                    </a:lnTo>
                    <a:lnTo>
                      <a:pt x="44" y="188"/>
                    </a:lnTo>
                    <a:lnTo>
                      <a:pt x="53" y="198"/>
                    </a:lnTo>
                    <a:lnTo>
                      <a:pt x="57" y="204"/>
                    </a:lnTo>
                    <a:lnTo>
                      <a:pt x="62" y="210"/>
                    </a:lnTo>
                    <a:lnTo>
                      <a:pt x="72" y="220"/>
                    </a:lnTo>
                    <a:lnTo>
                      <a:pt x="85" y="230"/>
                    </a:lnTo>
                    <a:lnTo>
                      <a:pt x="98" y="240"/>
                    </a:lnTo>
                    <a:lnTo>
                      <a:pt x="112" y="248"/>
                    </a:lnTo>
                    <a:lnTo>
                      <a:pt x="119" y="251"/>
                    </a:lnTo>
                    <a:lnTo>
                      <a:pt x="125" y="254"/>
                    </a:lnTo>
                    <a:lnTo>
                      <a:pt x="139" y="260"/>
                    </a:lnTo>
                    <a:lnTo>
                      <a:pt x="153" y="264"/>
                    </a:lnTo>
                    <a:lnTo>
                      <a:pt x="167" y="267"/>
                    </a:lnTo>
                    <a:lnTo>
                      <a:pt x="175" y="267"/>
                    </a:lnTo>
                    <a:lnTo>
                      <a:pt x="182" y="267"/>
                    </a:lnTo>
                    <a:lnTo>
                      <a:pt x="190" y="267"/>
                    </a:lnTo>
                    <a:lnTo>
                      <a:pt x="199" y="267"/>
                    </a:lnTo>
                    <a:lnTo>
                      <a:pt x="210" y="265"/>
                    </a:lnTo>
                    <a:lnTo>
                      <a:pt x="218" y="264"/>
                    </a:lnTo>
                    <a:lnTo>
                      <a:pt x="228" y="262"/>
                    </a:lnTo>
                    <a:lnTo>
                      <a:pt x="236" y="261"/>
                    </a:lnTo>
                    <a:lnTo>
                      <a:pt x="245" y="258"/>
                    </a:lnTo>
                    <a:lnTo>
                      <a:pt x="253" y="254"/>
                    </a:lnTo>
                    <a:lnTo>
                      <a:pt x="260" y="250"/>
                    </a:lnTo>
                    <a:lnTo>
                      <a:pt x="268" y="244"/>
                    </a:lnTo>
                    <a:lnTo>
                      <a:pt x="282" y="231"/>
                    </a:lnTo>
                    <a:lnTo>
                      <a:pt x="289" y="225"/>
                    </a:lnTo>
                    <a:lnTo>
                      <a:pt x="295" y="218"/>
                    </a:lnTo>
                    <a:lnTo>
                      <a:pt x="299" y="212"/>
                    </a:lnTo>
                    <a:lnTo>
                      <a:pt x="302" y="204"/>
                    </a:lnTo>
                    <a:lnTo>
                      <a:pt x="303" y="200"/>
                    </a:lnTo>
                    <a:lnTo>
                      <a:pt x="304" y="195"/>
                    </a:lnTo>
                    <a:lnTo>
                      <a:pt x="304" y="191"/>
                    </a:lnTo>
                    <a:lnTo>
                      <a:pt x="304" y="187"/>
                    </a:lnTo>
                    <a:lnTo>
                      <a:pt x="304" y="170"/>
                    </a:lnTo>
                    <a:lnTo>
                      <a:pt x="303" y="163"/>
                    </a:lnTo>
                    <a:lnTo>
                      <a:pt x="302" y="155"/>
                    </a:lnTo>
                    <a:lnTo>
                      <a:pt x="299" y="150"/>
                    </a:lnTo>
                    <a:lnTo>
                      <a:pt x="295" y="144"/>
                    </a:lnTo>
                    <a:lnTo>
                      <a:pt x="289" y="138"/>
                    </a:lnTo>
                    <a:lnTo>
                      <a:pt x="282" y="136"/>
                    </a:lnTo>
                    <a:lnTo>
                      <a:pt x="276" y="133"/>
                    </a:lnTo>
                    <a:lnTo>
                      <a:pt x="271" y="133"/>
                    </a:lnTo>
                    <a:lnTo>
                      <a:pt x="267" y="131"/>
                    </a:lnTo>
                    <a:lnTo>
                      <a:pt x="261" y="133"/>
                    </a:lnTo>
                    <a:lnTo>
                      <a:pt x="251" y="136"/>
                    </a:lnTo>
                    <a:lnTo>
                      <a:pt x="240" y="141"/>
                    </a:lnTo>
                    <a:lnTo>
                      <a:pt x="233" y="146"/>
                    </a:lnTo>
                    <a:lnTo>
                      <a:pt x="228" y="151"/>
                    </a:lnTo>
                    <a:lnTo>
                      <a:pt x="224" y="158"/>
                    </a:lnTo>
                    <a:lnTo>
                      <a:pt x="219" y="164"/>
                    </a:lnTo>
                    <a:lnTo>
                      <a:pt x="217" y="173"/>
                    </a:lnTo>
                    <a:lnTo>
                      <a:pt x="215" y="180"/>
                    </a:lnTo>
                    <a:lnTo>
                      <a:pt x="214" y="188"/>
                    </a:lnTo>
                    <a:lnTo>
                      <a:pt x="213" y="198"/>
                    </a:lnTo>
                    <a:lnTo>
                      <a:pt x="213" y="207"/>
                    </a:lnTo>
                    <a:lnTo>
                      <a:pt x="214" y="215"/>
                    </a:lnTo>
                    <a:lnTo>
                      <a:pt x="215" y="224"/>
                    </a:lnTo>
                    <a:lnTo>
                      <a:pt x="217" y="231"/>
                    </a:lnTo>
                    <a:lnTo>
                      <a:pt x="221" y="240"/>
                    </a:lnTo>
                    <a:lnTo>
                      <a:pt x="224" y="247"/>
                    </a:lnTo>
                    <a:lnTo>
                      <a:pt x="229" y="254"/>
                    </a:lnTo>
                    <a:lnTo>
                      <a:pt x="235" y="261"/>
                    </a:lnTo>
                    <a:lnTo>
                      <a:pt x="239" y="264"/>
                    </a:lnTo>
                    <a:lnTo>
                      <a:pt x="242" y="268"/>
                    </a:lnTo>
                    <a:lnTo>
                      <a:pt x="250" y="274"/>
                    </a:lnTo>
                    <a:lnTo>
                      <a:pt x="265" y="284"/>
                    </a:lnTo>
                    <a:lnTo>
                      <a:pt x="276" y="289"/>
                    </a:lnTo>
                    <a:lnTo>
                      <a:pt x="288" y="294"/>
                    </a:lnTo>
                    <a:lnTo>
                      <a:pt x="308" y="301"/>
                    </a:lnTo>
                    <a:lnTo>
                      <a:pt x="329" y="307"/>
                    </a:lnTo>
                    <a:lnTo>
                      <a:pt x="340" y="309"/>
                    </a:lnTo>
                    <a:lnTo>
                      <a:pt x="352" y="315"/>
                    </a:lnTo>
                    <a:lnTo>
                      <a:pt x="361" y="318"/>
                    </a:lnTo>
                    <a:lnTo>
                      <a:pt x="371" y="322"/>
                    </a:lnTo>
                    <a:lnTo>
                      <a:pt x="388" y="328"/>
                    </a:lnTo>
                    <a:lnTo>
                      <a:pt x="395" y="331"/>
                    </a:lnTo>
                    <a:lnTo>
                      <a:pt x="403" y="335"/>
                    </a:lnTo>
                    <a:lnTo>
                      <a:pt x="410" y="341"/>
                    </a:lnTo>
                    <a:lnTo>
                      <a:pt x="416" y="349"/>
                    </a:lnTo>
                    <a:lnTo>
                      <a:pt x="421" y="358"/>
                    </a:lnTo>
                    <a:lnTo>
                      <a:pt x="425" y="366"/>
                    </a:lnTo>
                    <a:lnTo>
                      <a:pt x="428" y="375"/>
                    </a:lnTo>
                    <a:lnTo>
                      <a:pt x="429" y="384"/>
                    </a:lnTo>
                    <a:lnTo>
                      <a:pt x="431" y="392"/>
                    </a:lnTo>
                    <a:lnTo>
                      <a:pt x="429" y="401"/>
                    </a:lnTo>
                    <a:lnTo>
                      <a:pt x="429" y="411"/>
                    </a:lnTo>
                    <a:lnTo>
                      <a:pt x="427" y="421"/>
                    </a:lnTo>
                    <a:lnTo>
                      <a:pt x="424" y="431"/>
                    </a:lnTo>
                    <a:lnTo>
                      <a:pt x="421" y="441"/>
                    </a:lnTo>
                    <a:lnTo>
                      <a:pt x="418" y="445"/>
                    </a:lnTo>
                    <a:lnTo>
                      <a:pt x="417" y="449"/>
                    </a:lnTo>
                    <a:lnTo>
                      <a:pt x="411" y="458"/>
                    </a:lnTo>
                    <a:lnTo>
                      <a:pt x="406" y="465"/>
                    </a:lnTo>
                    <a:lnTo>
                      <a:pt x="399" y="470"/>
                    </a:lnTo>
                    <a:lnTo>
                      <a:pt x="392" y="478"/>
                    </a:lnTo>
                    <a:lnTo>
                      <a:pt x="382" y="483"/>
                    </a:lnTo>
                    <a:lnTo>
                      <a:pt x="368" y="490"/>
                    </a:lnTo>
                    <a:lnTo>
                      <a:pt x="361" y="493"/>
                    </a:lnTo>
                    <a:lnTo>
                      <a:pt x="354" y="495"/>
                    </a:lnTo>
                    <a:lnTo>
                      <a:pt x="347" y="496"/>
                    </a:lnTo>
                    <a:lnTo>
                      <a:pt x="340" y="496"/>
                    </a:lnTo>
                    <a:lnTo>
                      <a:pt x="332" y="496"/>
                    </a:lnTo>
                    <a:lnTo>
                      <a:pt x="324" y="495"/>
                    </a:lnTo>
                    <a:lnTo>
                      <a:pt x="311" y="490"/>
                    </a:lnTo>
                    <a:lnTo>
                      <a:pt x="304" y="489"/>
                    </a:lnTo>
                    <a:lnTo>
                      <a:pt x="300" y="486"/>
                    </a:lnTo>
                    <a:lnTo>
                      <a:pt x="295" y="482"/>
                    </a:lnTo>
                    <a:lnTo>
                      <a:pt x="289" y="479"/>
                    </a:lnTo>
                    <a:lnTo>
                      <a:pt x="285" y="473"/>
                    </a:lnTo>
                    <a:lnTo>
                      <a:pt x="279" y="469"/>
                    </a:lnTo>
                    <a:lnTo>
                      <a:pt x="285" y="465"/>
                    </a:lnTo>
                    <a:lnTo>
                      <a:pt x="295" y="475"/>
                    </a:lnTo>
                    <a:lnTo>
                      <a:pt x="300" y="478"/>
                    </a:lnTo>
                    <a:lnTo>
                      <a:pt x="306" y="482"/>
                    </a:lnTo>
                    <a:lnTo>
                      <a:pt x="310" y="485"/>
                    </a:lnTo>
                    <a:lnTo>
                      <a:pt x="317" y="486"/>
                    </a:lnTo>
                    <a:lnTo>
                      <a:pt x="329" y="490"/>
                    </a:lnTo>
                    <a:lnTo>
                      <a:pt x="338" y="492"/>
                    </a:lnTo>
                    <a:lnTo>
                      <a:pt x="346" y="492"/>
                    </a:lnTo>
                    <a:lnTo>
                      <a:pt x="353" y="492"/>
                    </a:lnTo>
                    <a:lnTo>
                      <a:pt x="360" y="490"/>
                    </a:lnTo>
                    <a:lnTo>
                      <a:pt x="374" y="486"/>
                    </a:lnTo>
                    <a:lnTo>
                      <a:pt x="381" y="483"/>
                    </a:lnTo>
                    <a:lnTo>
                      <a:pt x="388" y="479"/>
                    </a:lnTo>
                    <a:lnTo>
                      <a:pt x="397" y="473"/>
                    </a:lnTo>
                    <a:lnTo>
                      <a:pt x="404" y="466"/>
                    </a:lnTo>
                    <a:lnTo>
                      <a:pt x="411" y="461"/>
                    </a:lnTo>
                    <a:lnTo>
                      <a:pt x="417" y="453"/>
                    </a:lnTo>
                    <a:lnTo>
                      <a:pt x="423" y="445"/>
                    </a:lnTo>
                    <a:lnTo>
                      <a:pt x="427" y="436"/>
                    </a:lnTo>
                    <a:lnTo>
                      <a:pt x="429" y="426"/>
                    </a:lnTo>
                    <a:lnTo>
                      <a:pt x="432" y="416"/>
                    </a:lnTo>
                    <a:lnTo>
                      <a:pt x="435" y="396"/>
                    </a:lnTo>
                    <a:lnTo>
                      <a:pt x="436" y="388"/>
                    </a:lnTo>
                    <a:lnTo>
                      <a:pt x="435" y="379"/>
                    </a:lnTo>
                    <a:lnTo>
                      <a:pt x="434" y="371"/>
                    </a:lnTo>
                    <a:lnTo>
                      <a:pt x="431" y="362"/>
                    </a:lnTo>
                    <a:lnTo>
                      <a:pt x="427" y="354"/>
                    </a:lnTo>
                    <a:lnTo>
                      <a:pt x="421" y="345"/>
                    </a:lnTo>
                    <a:lnTo>
                      <a:pt x="416" y="337"/>
                    </a:lnTo>
                    <a:lnTo>
                      <a:pt x="411" y="334"/>
                    </a:lnTo>
                    <a:lnTo>
                      <a:pt x="409" y="331"/>
                    </a:lnTo>
                    <a:lnTo>
                      <a:pt x="400" y="327"/>
                    </a:lnTo>
                    <a:lnTo>
                      <a:pt x="393" y="324"/>
                    </a:lnTo>
                    <a:lnTo>
                      <a:pt x="377" y="318"/>
                    </a:lnTo>
                    <a:lnTo>
                      <a:pt x="367" y="314"/>
                    </a:lnTo>
                    <a:lnTo>
                      <a:pt x="357" y="311"/>
                    </a:lnTo>
                    <a:lnTo>
                      <a:pt x="346" y="305"/>
                    </a:lnTo>
                    <a:lnTo>
                      <a:pt x="335" y="302"/>
                    </a:lnTo>
                    <a:lnTo>
                      <a:pt x="314" y="297"/>
                    </a:lnTo>
                    <a:lnTo>
                      <a:pt x="303" y="294"/>
                    </a:lnTo>
                    <a:lnTo>
                      <a:pt x="293" y="289"/>
                    </a:lnTo>
                    <a:lnTo>
                      <a:pt x="282" y="285"/>
                    </a:lnTo>
                    <a:lnTo>
                      <a:pt x="271" y="279"/>
                    </a:lnTo>
                    <a:lnTo>
                      <a:pt x="256" y="270"/>
                    </a:lnTo>
                    <a:lnTo>
                      <a:pt x="247" y="264"/>
                    </a:lnTo>
                    <a:lnTo>
                      <a:pt x="240" y="257"/>
                    </a:lnTo>
                    <a:lnTo>
                      <a:pt x="229" y="242"/>
                    </a:lnTo>
                    <a:lnTo>
                      <a:pt x="226" y="235"/>
                    </a:lnTo>
                    <a:lnTo>
                      <a:pt x="222" y="227"/>
                    </a:lnTo>
                    <a:lnTo>
                      <a:pt x="221" y="220"/>
                    </a:lnTo>
                    <a:lnTo>
                      <a:pt x="219" y="211"/>
                    </a:lnTo>
                    <a:lnTo>
                      <a:pt x="218" y="203"/>
                    </a:lnTo>
                    <a:lnTo>
                      <a:pt x="218" y="194"/>
                    </a:lnTo>
                    <a:lnTo>
                      <a:pt x="219" y="184"/>
                    </a:lnTo>
                    <a:lnTo>
                      <a:pt x="221" y="175"/>
                    </a:lnTo>
                    <a:lnTo>
                      <a:pt x="222" y="168"/>
                    </a:lnTo>
                    <a:lnTo>
                      <a:pt x="225" y="160"/>
                    </a:lnTo>
                    <a:lnTo>
                      <a:pt x="229" y="154"/>
                    </a:lnTo>
                    <a:lnTo>
                      <a:pt x="233" y="147"/>
                    </a:lnTo>
                    <a:lnTo>
                      <a:pt x="239" y="141"/>
                    </a:lnTo>
                    <a:lnTo>
                      <a:pt x="246" y="137"/>
                    </a:lnTo>
                    <a:lnTo>
                      <a:pt x="257" y="131"/>
                    </a:lnTo>
                    <a:lnTo>
                      <a:pt x="267" y="128"/>
                    </a:lnTo>
                    <a:lnTo>
                      <a:pt x="272" y="127"/>
                    </a:lnTo>
                    <a:lnTo>
                      <a:pt x="276" y="128"/>
                    </a:lnTo>
                    <a:lnTo>
                      <a:pt x="282" y="128"/>
                    </a:lnTo>
                    <a:lnTo>
                      <a:pt x="288" y="131"/>
                    </a:lnTo>
                    <a:lnTo>
                      <a:pt x="295" y="134"/>
                    </a:lnTo>
                    <a:lnTo>
                      <a:pt x="297" y="137"/>
                    </a:lnTo>
                    <a:lnTo>
                      <a:pt x="300" y="140"/>
                    </a:lnTo>
                    <a:lnTo>
                      <a:pt x="304" y="146"/>
                    </a:lnTo>
                    <a:lnTo>
                      <a:pt x="307" y="151"/>
                    </a:lnTo>
                    <a:lnTo>
                      <a:pt x="308" y="158"/>
                    </a:lnTo>
                    <a:lnTo>
                      <a:pt x="310" y="165"/>
                    </a:lnTo>
                    <a:lnTo>
                      <a:pt x="310" y="174"/>
                    </a:lnTo>
                    <a:lnTo>
                      <a:pt x="310" y="183"/>
                    </a:lnTo>
                    <a:lnTo>
                      <a:pt x="310" y="187"/>
                    </a:lnTo>
                    <a:lnTo>
                      <a:pt x="310" y="191"/>
                    </a:lnTo>
                    <a:lnTo>
                      <a:pt x="307" y="200"/>
                    </a:lnTo>
                    <a:lnTo>
                      <a:pt x="304" y="208"/>
                    </a:lnTo>
                    <a:lnTo>
                      <a:pt x="300" y="214"/>
                    </a:lnTo>
                    <a:lnTo>
                      <a:pt x="295" y="221"/>
                    </a:lnTo>
                    <a:lnTo>
                      <a:pt x="288" y="227"/>
                    </a:lnTo>
                    <a:lnTo>
                      <a:pt x="274" y="240"/>
                    </a:lnTo>
                    <a:lnTo>
                      <a:pt x="265" y="245"/>
                    </a:lnTo>
                    <a:lnTo>
                      <a:pt x="261" y="248"/>
                    </a:lnTo>
                    <a:lnTo>
                      <a:pt x="258" y="250"/>
                    </a:lnTo>
                    <a:lnTo>
                      <a:pt x="250" y="254"/>
                    </a:lnTo>
                    <a:lnTo>
                      <a:pt x="242" y="257"/>
                    </a:lnTo>
                    <a:lnTo>
                      <a:pt x="224" y="260"/>
                    </a:lnTo>
                    <a:lnTo>
                      <a:pt x="204" y="262"/>
                    </a:lnTo>
                    <a:lnTo>
                      <a:pt x="187" y="262"/>
                    </a:lnTo>
                    <a:lnTo>
                      <a:pt x="172" y="262"/>
                    </a:lnTo>
                    <a:lnTo>
                      <a:pt x="158" y="260"/>
                    </a:lnTo>
                    <a:lnTo>
                      <a:pt x="144" y="255"/>
                    </a:lnTo>
                    <a:lnTo>
                      <a:pt x="137" y="252"/>
                    </a:lnTo>
                    <a:lnTo>
                      <a:pt x="130" y="250"/>
                    </a:lnTo>
                    <a:lnTo>
                      <a:pt x="118" y="244"/>
                    </a:lnTo>
                    <a:lnTo>
                      <a:pt x="104" y="235"/>
                    </a:lnTo>
                    <a:lnTo>
                      <a:pt x="90" y="225"/>
                    </a:lnTo>
                    <a:lnTo>
                      <a:pt x="78" y="215"/>
                    </a:lnTo>
                    <a:lnTo>
                      <a:pt x="68" y="205"/>
                    </a:lnTo>
                    <a:lnTo>
                      <a:pt x="58" y="194"/>
                    </a:lnTo>
                    <a:lnTo>
                      <a:pt x="50" y="184"/>
                    </a:lnTo>
                    <a:lnTo>
                      <a:pt x="43" y="173"/>
                    </a:lnTo>
                    <a:lnTo>
                      <a:pt x="36" y="160"/>
                    </a:lnTo>
                    <a:lnTo>
                      <a:pt x="23" y="131"/>
                    </a:lnTo>
                    <a:lnTo>
                      <a:pt x="18" y="114"/>
                    </a:lnTo>
                    <a:lnTo>
                      <a:pt x="12" y="97"/>
                    </a:lnTo>
                    <a:lnTo>
                      <a:pt x="11" y="90"/>
                    </a:lnTo>
                    <a:lnTo>
                      <a:pt x="9" y="81"/>
                    </a:lnTo>
                    <a:lnTo>
                      <a:pt x="7" y="67"/>
                    </a:lnTo>
                    <a:lnTo>
                      <a:pt x="5" y="51"/>
                    </a:lnTo>
                    <a:lnTo>
                      <a:pt x="5" y="34"/>
                    </a:lnTo>
                    <a:lnTo>
                      <a:pt x="7" y="19"/>
                    </a:lnTo>
                    <a:lnTo>
                      <a:pt x="9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39" name="Freeform 687"/>
              <p:cNvSpPr>
                <a:spLocks/>
              </p:cNvSpPr>
              <p:nvPr/>
            </p:nvSpPr>
            <p:spPr bwMode="auto">
              <a:xfrm>
                <a:off x="2814" y="3327"/>
                <a:ext cx="24" cy="133"/>
              </a:xfrm>
              <a:custGeom>
                <a:avLst/>
                <a:gdLst>
                  <a:gd name="T0" fmla="*/ 10 w 24"/>
                  <a:gd name="T1" fmla="*/ 1 h 133"/>
                  <a:gd name="T2" fmla="*/ 8 w 24"/>
                  <a:gd name="T3" fmla="*/ 11 h 133"/>
                  <a:gd name="T4" fmla="*/ 7 w 24"/>
                  <a:gd name="T5" fmla="*/ 20 h 133"/>
                  <a:gd name="T6" fmla="*/ 6 w 24"/>
                  <a:gd name="T7" fmla="*/ 36 h 133"/>
                  <a:gd name="T8" fmla="*/ 6 w 24"/>
                  <a:gd name="T9" fmla="*/ 53 h 133"/>
                  <a:gd name="T10" fmla="*/ 6 w 24"/>
                  <a:gd name="T11" fmla="*/ 60 h 133"/>
                  <a:gd name="T12" fmla="*/ 7 w 24"/>
                  <a:gd name="T13" fmla="*/ 67 h 133"/>
                  <a:gd name="T14" fmla="*/ 10 w 24"/>
                  <a:gd name="T15" fmla="*/ 83 h 133"/>
                  <a:gd name="T16" fmla="*/ 12 w 24"/>
                  <a:gd name="T17" fmla="*/ 98 h 133"/>
                  <a:gd name="T18" fmla="*/ 18 w 24"/>
                  <a:gd name="T19" fmla="*/ 114 h 133"/>
                  <a:gd name="T20" fmla="*/ 24 w 24"/>
                  <a:gd name="T21" fmla="*/ 131 h 133"/>
                  <a:gd name="T22" fmla="*/ 18 w 24"/>
                  <a:gd name="T23" fmla="*/ 133 h 133"/>
                  <a:gd name="T24" fmla="*/ 12 w 24"/>
                  <a:gd name="T25" fmla="*/ 115 h 133"/>
                  <a:gd name="T26" fmla="*/ 7 w 24"/>
                  <a:gd name="T27" fmla="*/ 100 h 133"/>
                  <a:gd name="T28" fmla="*/ 3 w 24"/>
                  <a:gd name="T29" fmla="*/ 84 h 133"/>
                  <a:gd name="T30" fmla="*/ 1 w 24"/>
                  <a:gd name="T31" fmla="*/ 68 h 133"/>
                  <a:gd name="T32" fmla="*/ 0 w 24"/>
                  <a:gd name="T33" fmla="*/ 60 h 133"/>
                  <a:gd name="T34" fmla="*/ 0 w 24"/>
                  <a:gd name="T35" fmla="*/ 53 h 133"/>
                  <a:gd name="T36" fmla="*/ 0 w 24"/>
                  <a:gd name="T37" fmla="*/ 36 h 133"/>
                  <a:gd name="T38" fmla="*/ 1 w 24"/>
                  <a:gd name="T39" fmla="*/ 18 h 133"/>
                  <a:gd name="T40" fmla="*/ 3 w 24"/>
                  <a:gd name="T41" fmla="*/ 10 h 133"/>
                  <a:gd name="T42" fmla="*/ 4 w 24"/>
                  <a:gd name="T43" fmla="*/ 0 h 133"/>
                  <a:gd name="T44" fmla="*/ 10 w 24"/>
                  <a:gd name="T45" fmla="*/ 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4" h="133">
                    <a:moveTo>
                      <a:pt x="10" y="1"/>
                    </a:moveTo>
                    <a:lnTo>
                      <a:pt x="8" y="11"/>
                    </a:lnTo>
                    <a:lnTo>
                      <a:pt x="7" y="20"/>
                    </a:lnTo>
                    <a:lnTo>
                      <a:pt x="6" y="36"/>
                    </a:lnTo>
                    <a:lnTo>
                      <a:pt x="6" y="53"/>
                    </a:lnTo>
                    <a:lnTo>
                      <a:pt x="6" y="60"/>
                    </a:lnTo>
                    <a:lnTo>
                      <a:pt x="7" y="67"/>
                    </a:lnTo>
                    <a:lnTo>
                      <a:pt x="10" y="83"/>
                    </a:lnTo>
                    <a:lnTo>
                      <a:pt x="12" y="98"/>
                    </a:lnTo>
                    <a:lnTo>
                      <a:pt x="18" y="114"/>
                    </a:lnTo>
                    <a:lnTo>
                      <a:pt x="24" y="131"/>
                    </a:lnTo>
                    <a:lnTo>
                      <a:pt x="18" y="133"/>
                    </a:lnTo>
                    <a:lnTo>
                      <a:pt x="12" y="115"/>
                    </a:lnTo>
                    <a:lnTo>
                      <a:pt x="7" y="100"/>
                    </a:lnTo>
                    <a:lnTo>
                      <a:pt x="3" y="84"/>
                    </a:lnTo>
                    <a:lnTo>
                      <a:pt x="1" y="68"/>
                    </a:lnTo>
                    <a:lnTo>
                      <a:pt x="0" y="60"/>
                    </a:lnTo>
                    <a:lnTo>
                      <a:pt x="0" y="53"/>
                    </a:lnTo>
                    <a:lnTo>
                      <a:pt x="0" y="36"/>
                    </a:lnTo>
                    <a:lnTo>
                      <a:pt x="1" y="18"/>
                    </a:lnTo>
                    <a:lnTo>
                      <a:pt x="3" y="10"/>
                    </a:lnTo>
                    <a:lnTo>
                      <a:pt x="4" y="0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0" name="Freeform 688"/>
              <p:cNvSpPr>
                <a:spLocks/>
              </p:cNvSpPr>
              <p:nvPr/>
            </p:nvSpPr>
            <p:spPr bwMode="auto">
              <a:xfrm>
                <a:off x="2832" y="3458"/>
                <a:ext cx="72" cy="97"/>
              </a:xfrm>
              <a:custGeom>
                <a:avLst/>
                <a:gdLst>
                  <a:gd name="T0" fmla="*/ 6 w 72"/>
                  <a:gd name="T1" fmla="*/ 0 h 97"/>
                  <a:gd name="T2" fmla="*/ 18 w 72"/>
                  <a:gd name="T3" fmla="*/ 29 h 97"/>
                  <a:gd name="T4" fmla="*/ 25 w 72"/>
                  <a:gd name="T5" fmla="*/ 41 h 97"/>
                  <a:gd name="T6" fmla="*/ 28 w 72"/>
                  <a:gd name="T7" fmla="*/ 46 h 97"/>
                  <a:gd name="T8" fmla="*/ 32 w 72"/>
                  <a:gd name="T9" fmla="*/ 51 h 97"/>
                  <a:gd name="T10" fmla="*/ 39 w 72"/>
                  <a:gd name="T11" fmla="*/ 63 h 97"/>
                  <a:gd name="T12" fmla="*/ 45 w 72"/>
                  <a:gd name="T13" fmla="*/ 69 h 97"/>
                  <a:gd name="T14" fmla="*/ 49 w 72"/>
                  <a:gd name="T15" fmla="*/ 73 h 97"/>
                  <a:gd name="T16" fmla="*/ 60 w 72"/>
                  <a:gd name="T17" fmla="*/ 83 h 97"/>
                  <a:gd name="T18" fmla="*/ 72 w 72"/>
                  <a:gd name="T19" fmla="*/ 93 h 97"/>
                  <a:gd name="T20" fmla="*/ 68 w 72"/>
                  <a:gd name="T21" fmla="*/ 97 h 97"/>
                  <a:gd name="T22" fmla="*/ 56 w 72"/>
                  <a:gd name="T23" fmla="*/ 87 h 97"/>
                  <a:gd name="T24" fmla="*/ 45 w 72"/>
                  <a:gd name="T25" fmla="*/ 77 h 97"/>
                  <a:gd name="T26" fmla="*/ 40 w 72"/>
                  <a:gd name="T27" fmla="*/ 73 h 97"/>
                  <a:gd name="T28" fmla="*/ 35 w 72"/>
                  <a:gd name="T29" fmla="*/ 67 h 97"/>
                  <a:gd name="T30" fmla="*/ 26 w 72"/>
                  <a:gd name="T31" fmla="*/ 56 h 97"/>
                  <a:gd name="T32" fmla="*/ 24 w 72"/>
                  <a:gd name="T33" fmla="*/ 50 h 97"/>
                  <a:gd name="T34" fmla="*/ 20 w 72"/>
                  <a:gd name="T35" fmla="*/ 44 h 97"/>
                  <a:gd name="T36" fmla="*/ 13 w 72"/>
                  <a:gd name="T37" fmla="*/ 31 h 97"/>
                  <a:gd name="T38" fmla="*/ 0 w 72"/>
                  <a:gd name="T39" fmla="*/ 2 h 97"/>
                  <a:gd name="T40" fmla="*/ 6 w 72"/>
                  <a:gd name="T4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97">
                    <a:moveTo>
                      <a:pt x="6" y="0"/>
                    </a:moveTo>
                    <a:lnTo>
                      <a:pt x="18" y="29"/>
                    </a:lnTo>
                    <a:lnTo>
                      <a:pt x="25" y="41"/>
                    </a:lnTo>
                    <a:lnTo>
                      <a:pt x="28" y="46"/>
                    </a:lnTo>
                    <a:lnTo>
                      <a:pt x="32" y="51"/>
                    </a:lnTo>
                    <a:lnTo>
                      <a:pt x="39" y="63"/>
                    </a:lnTo>
                    <a:lnTo>
                      <a:pt x="45" y="69"/>
                    </a:lnTo>
                    <a:lnTo>
                      <a:pt x="49" y="73"/>
                    </a:lnTo>
                    <a:lnTo>
                      <a:pt x="60" y="83"/>
                    </a:lnTo>
                    <a:lnTo>
                      <a:pt x="72" y="93"/>
                    </a:lnTo>
                    <a:lnTo>
                      <a:pt x="68" y="97"/>
                    </a:lnTo>
                    <a:lnTo>
                      <a:pt x="56" y="87"/>
                    </a:lnTo>
                    <a:lnTo>
                      <a:pt x="45" y="77"/>
                    </a:lnTo>
                    <a:lnTo>
                      <a:pt x="40" y="73"/>
                    </a:lnTo>
                    <a:lnTo>
                      <a:pt x="35" y="67"/>
                    </a:lnTo>
                    <a:lnTo>
                      <a:pt x="26" y="56"/>
                    </a:lnTo>
                    <a:lnTo>
                      <a:pt x="24" y="50"/>
                    </a:lnTo>
                    <a:lnTo>
                      <a:pt x="20" y="44"/>
                    </a:lnTo>
                    <a:lnTo>
                      <a:pt x="13" y="31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1" name="Freeform 689"/>
              <p:cNvSpPr>
                <a:spLocks/>
              </p:cNvSpPr>
              <p:nvPr/>
            </p:nvSpPr>
            <p:spPr bwMode="auto">
              <a:xfrm>
                <a:off x="2832" y="3458"/>
                <a:ext cx="6" cy="2"/>
              </a:xfrm>
              <a:custGeom>
                <a:avLst/>
                <a:gdLst>
                  <a:gd name="T0" fmla="*/ 0 w 6"/>
                  <a:gd name="T1" fmla="*/ 2 h 2"/>
                  <a:gd name="T2" fmla="*/ 6 w 6"/>
                  <a:gd name="T3" fmla="*/ 0 h 2"/>
                  <a:gd name="T4" fmla="*/ 0 w 6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lnTo>
                      <a:pt x="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2" name="Freeform 690"/>
              <p:cNvSpPr>
                <a:spLocks/>
              </p:cNvSpPr>
              <p:nvPr/>
            </p:nvSpPr>
            <p:spPr bwMode="auto">
              <a:xfrm>
                <a:off x="2900" y="3551"/>
                <a:ext cx="116" cy="43"/>
              </a:xfrm>
              <a:custGeom>
                <a:avLst/>
                <a:gdLst>
                  <a:gd name="T0" fmla="*/ 4 w 116"/>
                  <a:gd name="T1" fmla="*/ 0 h 43"/>
                  <a:gd name="T2" fmla="*/ 17 w 116"/>
                  <a:gd name="T3" fmla="*/ 10 h 43"/>
                  <a:gd name="T4" fmla="*/ 31 w 116"/>
                  <a:gd name="T5" fmla="*/ 18 h 43"/>
                  <a:gd name="T6" fmla="*/ 38 w 116"/>
                  <a:gd name="T7" fmla="*/ 21 h 43"/>
                  <a:gd name="T8" fmla="*/ 43 w 116"/>
                  <a:gd name="T9" fmla="*/ 24 h 43"/>
                  <a:gd name="T10" fmla="*/ 56 w 116"/>
                  <a:gd name="T11" fmla="*/ 30 h 43"/>
                  <a:gd name="T12" fmla="*/ 70 w 116"/>
                  <a:gd name="T13" fmla="*/ 34 h 43"/>
                  <a:gd name="T14" fmla="*/ 84 w 116"/>
                  <a:gd name="T15" fmla="*/ 37 h 43"/>
                  <a:gd name="T16" fmla="*/ 92 w 116"/>
                  <a:gd name="T17" fmla="*/ 37 h 43"/>
                  <a:gd name="T18" fmla="*/ 99 w 116"/>
                  <a:gd name="T19" fmla="*/ 37 h 43"/>
                  <a:gd name="T20" fmla="*/ 107 w 116"/>
                  <a:gd name="T21" fmla="*/ 37 h 43"/>
                  <a:gd name="T22" fmla="*/ 116 w 116"/>
                  <a:gd name="T23" fmla="*/ 37 h 43"/>
                  <a:gd name="T24" fmla="*/ 116 w 116"/>
                  <a:gd name="T25" fmla="*/ 43 h 43"/>
                  <a:gd name="T26" fmla="*/ 107 w 116"/>
                  <a:gd name="T27" fmla="*/ 43 h 43"/>
                  <a:gd name="T28" fmla="*/ 99 w 116"/>
                  <a:gd name="T29" fmla="*/ 43 h 43"/>
                  <a:gd name="T30" fmla="*/ 91 w 116"/>
                  <a:gd name="T31" fmla="*/ 43 h 43"/>
                  <a:gd name="T32" fmla="*/ 84 w 116"/>
                  <a:gd name="T33" fmla="*/ 43 h 43"/>
                  <a:gd name="T34" fmla="*/ 68 w 116"/>
                  <a:gd name="T35" fmla="*/ 40 h 43"/>
                  <a:gd name="T36" fmla="*/ 54 w 116"/>
                  <a:gd name="T37" fmla="*/ 35 h 43"/>
                  <a:gd name="T38" fmla="*/ 42 w 116"/>
                  <a:gd name="T39" fmla="*/ 30 h 43"/>
                  <a:gd name="T40" fmla="*/ 35 w 116"/>
                  <a:gd name="T41" fmla="*/ 27 h 43"/>
                  <a:gd name="T42" fmla="*/ 28 w 116"/>
                  <a:gd name="T43" fmla="*/ 24 h 43"/>
                  <a:gd name="T44" fmla="*/ 14 w 116"/>
                  <a:gd name="T45" fmla="*/ 14 h 43"/>
                  <a:gd name="T46" fmla="*/ 0 w 116"/>
                  <a:gd name="T47" fmla="*/ 4 h 43"/>
                  <a:gd name="T48" fmla="*/ 4 w 116"/>
                  <a:gd name="T4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6" h="43">
                    <a:moveTo>
                      <a:pt x="4" y="0"/>
                    </a:moveTo>
                    <a:lnTo>
                      <a:pt x="17" y="10"/>
                    </a:lnTo>
                    <a:lnTo>
                      <a:pt x="31" y="18"/>
                    </a:lnTo>
                    <a:lnTo>
                      <a:pt x="38" y="21"/>
                    </a:lnTo>
                    <a:lnTo>
                      <a:pt x="43" y="24"/>
                    </a:lnTo>
                    <a:lnTo>
                      <a:pt x="56" y="30"/>
                    </a:lnTo>
                    <a:lnTo>
                      <a:pt x="70" y="34"/>
                    </a:lnTo>
                    <a:lnTo>
                      <a:pt x="84" y="37"/>
                    </a:lnTo>
                    <a:lnTo>
                      <a:pt x="92" y="37"/>
                    </a:lnTo>
                    <a:lnTo>
                      <a:pt x="99" y="37"/>
                    </a:lnTo>
                    <a:lnTo>
                      <a:pt x="107" y="37"/>
                    </a:lnTo>
                    <a:lnTo>
                      <a:pt x="116" y="37"/>
                    </a:lnTo>
                    <a:lnTo>
                      <a:pt x="116" y="43"/>
                    </a:lnTo>
                    <a:lnTo>
                      <a:pt x="107" y="43"/>
                    </a:lnTo>
                    <a:lnTo>
                      <a:pt x="99" y="43"/>
                    </a:lnTo>
                    <a:lnTo>
                      <a:pt x="91" y="43"/>
                    </a:lnTo>
                    <a:lnTo>
                      <a:pt x="84" y="43"/>
                    </a:lnTo>
                    <a:lnTo>
                      <a:pt x="68" y="40"/>
                    </a:lnTo>
                    <a:lnTo>
                      <a:pt x="54" y="35"/>
                    </a:lnTo>
                    <a:lnTo>
                      <a:pt x="42" y="30"/>
                    </a:lnTo>
                    <a:lnTo>
                      <a:pt x="35" y="27"/>
                    </a:lnTo>
                    <a:lnTo>
                      <a:pt x="28" y="24"/>
                    </a:lnTo>
                    <a:lnTo>
                      <a:pt x="14" y="14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3" name="Freeform 691"/>
              <p:cNvSpPr>
                <a:spLocks/>
              </p:cNvSpPr>
              <p:nvPr/>
            </p:nvSpPr>
            <p:spPr bwMode="auto">
              <a:xfrm>
                <a:off x="2900" y="3551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0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4" name="Freeform 692"/>
              <p:cNvSpPr>
                <a:spLocks/>
              </p:cNvSpPr>
              <p:nvPr/>
            </p:nvSpPr>
            <p:spPr bwMode="auto">
              <a:xfrm>
                <a:off x="3016" y="3565"/>
                <a:ext cx="72" cy="29"/>
              </a:xfrm>
              <a:custGeom>
                <a:avLst/>
                <a:gdLst>
                  <a:gd name="T0" fmla="*/ 0 w 72"/>
                  <a:gd name="T1" fmla="*/ 23 h 29"/>
                  <a:gd name="T2" fmla="*/ 11 w 72"/>
                  <a:gd name="T3" fmla="*/ 21 h 29"/>
                  <a:gd name="T4" fmla="*/ 19 w 72"/>
                  <a:gd name="T5" fmla="*/ 20 h 29"/>
                  <a:gd name="T6" fmla="*/ 29 w 72"/>
                  <a:gd name="T7" fmla="*/ 19 h 29"/>
                  <a:gd name="T8" fmla="*/ 36 w 72"/>
                  <a:gd name="T9" fmla="*/ 17 h 29"/>
                  <a:gd name="T10" fmla="*/ 44 w 72"/>
                  <a:gd name="T11" fmla="*/ 14 h 29"/>
                  <a:gd name="T12" fmla="*/ 52 w 72"/>
                  <a:gd name="T13" fmla="*/ 11 h 29"/>
                  <a:gd name="T14" fmla="*/ 59 w 72"/>
                  <a:gd name="T15" fmla="*/ 6 h 29"/>
                  <a:gd name="T16" fmla="*/ 68 w 72"/>
                  <a:gd name="T17" fmla="*/ 0 h 29"/>
                  <a:gd name="T18" fmla="*/ 72 w 72"/>
                  <a:gd name="T19" fmla="*/ 4 h 29"/>
                  <a:gd name="T20" fmla="*/ 64 w 72"/>
                  <a:gd name="T21" fmla="*/ 11 h 29"/>
                  <a:gd name="T22" fmla="*/ 55 w 72"/>
                  <a:gd name="T23" fmla="*/ 16 h 29"/>
                  <a:gd name="T24" fmla="*/ 47 w 72"/>
                  <a:gd name="T25" fmla="*/ 20 h 29"/>
                  <a:gd name="T26" fmla="*/ 37 w 72"/>
                  <a:gd name="T27" fmla="*/ 23 h 29"/>
                  <a:gd name="T28" fmla="*/ 29 w 72"/>
                  <a:gd name="T29" fmla="*/ 26 h 29"/>
                  <a:gd name="T30" fmla="*/ 20 w 72"/>
                  <a:gd name="T31" fmla="*/ 27 h 29"/>
                  <a:gd name="T32" fmla="*/ 11 w 72"/>
                  <a:gd name="T33" fmla="*/ 27 h 29"/>
                  <a:gd name="T34" fmla="*/ 1 w 72"/>
                  <a:gd name="T35" fmla="*/ 29 h 29"/>
                  <a:gd name="T36" fmla="*/ 0 w 72"/>
                  <a:gd name="T37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2" h="29">
                    <a:moveTo>
                      <a:pt x="0" y="23"/>
                    </a:moveTo>
                    <a:lnTo>
                      <a:pt x="11" y="21"/>
                    </a:lnTo>
                    <a:lnTo>
                      <a:pt x="19" y="20"/>
                    </a:lnTo>
                    <a:lnTo>
                      <a:pt x="29" y="19"/>
                    </a:lnTo>
                    <a:lnTo>
                      <a:pt x="36" y="17"/>
                    </a:lnTo>
                    <a:lnTo>
                      <a:pt x="44" y="14"/>
                    </a:lnTo>
                    <a:lnTo>
                      <a:pt x="52" y="11"/>
                    </a:lnTo>
                    <a:lnTo>
                      <a:pt x="59" y="6"/>
                    </a:lnTo>
                    <a:lnTo>
                      <a:pt x="68" y="0"/>
                    </a:lnTo>
                    <a:lnTo>
                      <a:pt x="72" y="4"/>
                    </a:lnTo>
                    <a:lnTo>
                      <a:pt x="64" y="11"/>
                    </a:lnTo>
                    <a:lnTo>
                      <a:pt x="55" y="16"/>
                    </a:lnTo>
                    <a:lnTo>
                      <a:pt x="47" y="20"/>
                    </a:lnTo>
                    <a:lnTo>
                      <a:pt x="37" y="23"/>
                    </a:lnTo>
                    <a:lnTo>
                      <a:pt x="29" y="26"/>
                    </a:lnTo>
                    <a:lnTo>
                      <a:pt x="20" y="27"/>
                    </a:lnTo>
                    <a:lnTo>
                      <a:pt x="11" y="27"/>
                    </a:lnTo>
                    <a:lnTo>
                      <a:pt x="1" y="2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5" name="Freeform 693"/>
              <p:cNvSpPr>
                <a:spLocks/>
              </p:cNvSpPr>
              <p:nvPr/>
            </p:nvSpPr>
            <p:spPr bwMode="auto">
              <a:xfrm>
                <a:off x="3016" y="3588"/>
                <a:ext cx="1" cy="6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6 h 6"/>
                  <a:gd name="T4" fmla="*/ 0 w 1"/>
                  <a:gd name="T5" fmla="*/ 0 h 6"/>
                  <a:gd name="T6" fmla="*/ 0 w 1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lnTo>
                      <a:pt x="1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6" name="Freeform 694"/>
              <p:cNvSpPr>
                <a:spLocks/>
              </p:cNvSpPr>
              <p:nvPr/>
            </p:nvSpPr>
            <p:spPr bwMode="auto">
              <a:xfrm>
                <a:off x="3084" y="3509"/>
                <a:ext cx="40" cy="60"/>
              </a:xfrm>
              <a:custGeom>
                <a:avLst/>
                <a:gdLst>
                  <a:gd name="T0" fmla="*/ 0 w 40"/>
                  <a:gd name="T1" fmla="*/ 56 h 60"/>
                  <a:gd name="T2" fmla="*/ 14 w 40"/>
                  <a:gd name="T3" fmla="*/ 45 h 60"/>
                  <a:gd name="T4" fmla="*/ 19 w 40"/>
                  <a:gd name="T5" fmla="*/ 37 h 60"/>
                  <a:gd name="T6" fmla="*/ 25 w 40"/>
                  <a:gd name="T7" fmla="*/ 32 h 60"/>
                  <a:gd name="T8" fmla="*/ 29 w 40"/>
                  <a:gd name="T9" fmla="*/ 26 h 60"/>
                  <a:gd name="T10" fmla="*/ 32 w 40"/>
                  <a:gd name="T11" fmla="*/ 18 h 60"/>
                  <a:gd name="T12" fmla="*/ 33 w 40"/>
                  <a:gd name="T13" fmla="*/ 15 h 60"/>
                  <a:gd name="T14" fmla="*/ 35 w 40"/>
                  <a:gd name="T15" fmla="*/ 10 h 60"/>
                  <a:gd name="T16" fmla="*/ 35 w 40"/>
                  <a:gd name="T17" fmla="*/ 6 h 60"/>
                  <a:gd name="T18" fmla="*/ 35 w 40"/>
                  <a:gd name="T19" fmla="*/ 0 h 60"/>
                  <a:gd name="T20" fmla="*/ 40 w 40"/>
                  <a:gd name="T21" fmla="*/ 2 h 60"/>
                  <a:gd name="T22" fmla="*/ 40 w 40"/>
                  <a:gd name="T23" fmla="*/ 8 h 60"/>
                  <a:gd name="T24" fmla="*/ 40 w 40"/>
                  <a:gd name="T25" fmla="*/ 12 h 60"/>
                  <a:gd name="T26" fmla="*/ 39 w 40"/>
                  <a:gd name="T27" fmla="*/ 16 h 60"/>
                  <a:gd name="T28" fmla="*/ 37 w 40"/>
                  <a:gd name="T29" fmla="*/ 20 h 60"/>
                  <a:gd name="T30" fmla="*/ 33 w 40"/>
                  <a:gd name="T31" fmla="*/ 29 h 60"/>
                  <a:gd name="T32" fmla="*/ 29 w 40"/>
                  <a:gd name="T33" fmla="*/ 36 h 60"/>
                  <a:gd name="T34" fmla="*/ 23 w 40"/>
                  <a:gd name="T35" fmla="*/ 42 h 60"/>
                  <a:gd name="T36" fmla="*/ 18 w 40"/>
                  <a:gd name="T37" fmla="*/ 49 h 60"/>
                  <a:gd name="T38" fmla="*/ 4 w 40"/>
                  <a:gd name="T39" fmla="*/ 60 h 60"/>
                  <a:gd name="T40" fmla="*/ 0 w 40"/>
                  <a:gd name="T41" fmla="*/ 5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60">
                    <a:moveTo>
                      <a:pt x="0" y="56"/>
                    </a:moveTo>
                    <a:lnTo>
                      <a:pt x="14" y="45"/>
                    </a:lnTo>
                    <a:lnTo>
                      <a:pt x="19" y="37"/>
                    </a:lnTo>
                    <a:lnTo>
                      <a:pt x="25" y="32"/>
                    </a:lnTo>
                    <a:lnTo>
                      <a:pt x="29" y="26"/>
                    </a:lnTo>
                    <a:lnTo>
                      <a:pt x="32" y="18"/>
                    </a:lnTo>
                    <a:lnTo>
                      <a:pt x="33" y="15"/>
                    </a:lnTo>
                    <a:lnTo>
                      <a:pt x="35" y="10"/>
                    </a:lnTo>
                    <a:lnTo>
                      <a:pt x="35" y="6"/>
                    </a:lnTo>
                    <a:lnTo>
                      <a:pt x="35" y="0"/>
                    </a:lnTo>
                    <a:lnTo>
                      <a:pt x="40" y="2"/>
                    </a:lnTo>
                    <a:lnTo>
                      <a:pt x="40" y="8"/>
                    </a:lnTo>
                    <a:lnTo>
                      <a:pt x="40" y="12"/>
                    </a:lnTo>
                    <a:lnTo>
                      <a:pt x="39" y="16"/>
                    </a:lnTo>
                    <a:lnTo>
                      <a:pt x="37" y="20"/>
                    </a:lnTo>
                    <a:lnTo>
                      <a:pt x="33" y="29"/>
                    </a:lnTo>
                    <a:lnTo>
                      <a:pt x="29" y="36"/>
                    </a:lnTo>
                    <a:lnTo>
                      <a:pt x="23" y="42"/>
                    </a:lnTo>
                    <a:lnTo>
                      <a:pt x="18" y="49"/>
                    </a:lnTo>
                    <a:lnTo>
                      <a:pt x="4" y="60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7" name="Freeform 695"/>
              <p:cNvSpPr>
                <a:spLocks/>
              </p:cNvSpPr>
              <p:nvPr/>
            </p:nvSpPr>
            <p:spPr bwMode="auto">
              <a:xfrm>
                <a:off x="3084" y="356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0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8" name="Freeform 696"/>
              <p:cNvSpPr>
                <a:spLocks/>
              </p:cNvSpPr>
              <p:nvPr/>
            </p:nvSpPr>
            <p:spPr bwMode="auto">
              <a:xfrm>
                <a:off x="3098" y="3457"/>
                <a:ext cx="26" cy="54"/>
              </a:xfrm>
              <a:custGeom>
                <a:avLst/>
                <a:gdLst>
                  <a:gd name="T0" fmla="*/ 21 w 26"/>
                  <a:gd name="T1" fmla="*/ 54 h 54"/>
                  <a:gd name="T2" fmla="*/ 21 w 26"/>
                  <a:gd name="T3" fmla="*/ 38 h 54"/>
                  <a:gd name="T4" fmla="*/ 19 w 26"/>
                  <a:gd name="T5" fmla="*/ 31 h 54"/>
                  <a:gd name="T6" fmla="*/ 18 w 26"/>
                  <a:gd name="T7" fmla="*/ 24 h 54"/>
                  <a:gd name="T8" fmla="*/ 15 w 26"/>
                  <a:gd name="T9" fmla="*/ 18 h 54"/>
                  <a:gd name="T10" fmla="*/ 11 w 26"/>
                  <a:gd name="T11" fmla="*/ 13 h 54"/>
                  <a:gd name="T12" fmla="*/ 7 w 26"/>
                  <a:gd name="T13" fmla="*/ 8 h 54"/>
                  <a:gd name="T14" fmla="*/ 0 w 26"/>
                  <a:gd name="T15" fmla="*/ 4 h 54"/>
                  <a:gd name="T16" fmla="*/ 2 w 26"/>
                  <a:gd name="T17" fmla="*/ 0 h 54"/>
                  <a:gd name="T18" fmla="*/ 9 w 26"/>
                  <a:gd name="T19" fmla="*/ 4 h 54"/>
                  <a:gd name="T20" fmla="*/ 15 w 26"/>
                  <a:gd name="T21" fmla="*/ 8 h 54"/>
                  <a:gd name="T22" fmla="*/ 19 w 26"/>
                  <a:gd name="T23" fmla="*/ 15 h 54"/>
                  <a:gd name="T24" fmla="*/ 22 w 26"/>
                  <a:gd name="T25" fmla="*/ 22 h 54"/>
                  <a:gd name="T26" fmla="*/ 25 w 26"/>
                  <a:gd name="T27" fmla="*/ 30 h 54"/>
                  <a:gd name="T28" fmla="*/ 26 w 26"/>
                  <a:gd name="T29" fmla="*/ 37 h 54"/>
                  <a:gd name="T30" fmla="*/ 26 w 26"/>
                  <a:gd name="T31" fmla="*/ 54 h 54"/>
                  <a:gd name="T32" fmla="*/ 21 w 26"/>
                  <a:gd name="T33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54">
                    <a:moveTo>
                      <a:pt x="21" y="54"/>
                    </a:moveTo>
                    <a:lnTo>
                      <a:pt x="21" y="38"/>
                    </a:lnTo>
                    <a:lnTo>
                      <a:pt x="19" y="31"/>
                    </a:lnTo>
                    <a:lnTo>
                      <a:pt x="18" y="24"/>
                    </a:lnTo>
                    <a:lnTo>
                      <a:pt x="15" y="18"/>
                    </a:lnTo>
                    <a:lnTo>
                      <a:pt x="11" y="13"/>
                    </a:lnTo>
                    <a:lnTo>
                      <a:pt x="7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9" y="4"/>
                    </a:lnTo>
                    <a:lnTo>
                      <a:pt x="15" y="8"/>
                    </a:lnTo>
                    <a:lnTo>
                      <a:pt x="19" y="15"/>
                    </a:lnTo>
                    <a:lnTo>
                      <a:pt x="22" y="22"/>
                    </a:lnTo>
                    <a:lnTo>
                      <a:pt x="25" y="30"/>
                    </a:lnTo>
                    <a:lnTo>
                      <a:pt x="26" y="37"/>
                    </a:lnTo>
                    <a:lnTo>
                      <a:pt x="26" y="54"/>
                    </a:lnTo>
                    <a:lnTo>
                      <a:pt x="21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49" name="Freeform 697"/>
              <p:cNvSpPr>
                <a:spLocks/>
              </p:cNvSpPr>
              <p:nvPr/>
            </p:nvSpPr>
            <p:spPr bwMode="auto">
              <a:xfrm>
                <a:off x="3119" y="3509"/>
                <a:ext cx="5" cy="2"/>
              </a:xfrm>
              <a:custGeom>
                <a:avLst/>
                <a:gdLst>
                  <a:gd name="T0" fmla="*/ 5 w 5"/>
                  <a:gd name="T1" fmla="*/ 2 h 2"/>
                  <a:gd name="T2" fmla="*/ 0 w 5"/>
                  <a:gd name="T3" fmla="*/ 2 h 2"/>
                  <a:gd name="T4" fmla="*/ 0 w 5"/>
                  <a:gd name="T5" fmla="*/ 0 h 2"/>
                  <a:gd name="T6" fmla="*/ 5 w 5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0" name="Freeform 698"/>
              <p:cNvSpPr>
                <a:spLocks/>
              </p:cNvSpPr>
              <p:nvPr/>
            </p:nvSpPr>
            <p:spPr bwMode="auto">
              <a:xfrm>
                <a:off x="3056" y="3452"/>
                <a:ext cx="44" cy="16"/>
              </a:xfrm>
              <a:custGeom>
                <a:avLst/>
                <a:gdLst>
                  <a:gd name="T0" fmla="*/ 43 w 44"/>
                  <a:gd name="T1" fmla="*/ 10 h 16"/>
                  <a:gd name="T2" fmla="*/ 37 w 44"/>
                  <a:gd name="T3" fmla="*/ 8 h 16"/>
                  <a:gd name="T4" fmla="*/ 32 w 44"/>
                  <a:gd name="T5" fmla="*/ 8 h 16"/>
                  <a:gd name="T6" fmla="*/ 28 w 44"/>
                  <a:gd name="T7" fmla="*/ 6 h 16"/>
                  <a:gd name="T8" fmla="*/ 24 w 44"/>
                  <a:gd name="T9" fmla="*/ 8 h 16"/>
                  <a:gd name="T10" fmla="*/ 14 w 44"/>
                  <a:gd name="T11" fmla="*/ 10 h 16"/>
                  <a:gd name="T12" fmla="*/ 3 w 44"/>
                  <a:gd name="T13" fmla="*/ 16 h 16"/>
                  <a:gd name="T14" fmla="*/ 0 w 44"/>
                  <a:gd name="T15" fmla="*/ 10 h 16"/>
                  <a:gd name="T16" fmla="*/ 11 w 44"/>
                  <a:gd name="T17" fmla="*/ 5 h 16"/>
                  <a:gd name="T18" fmla="*/ 21 w 44"/>
                  <a:gd name="T19" fmla="*/ 2 h 16"/>
                  <a:gd name="T20" fmla="*/ 26 w 44"/>
                  <a:gd name="T21" fmla="*/ 0 h 16"/>
                  <a:gd name="T22" fmla="*/ 33 w 44"/>
                  <a:gd name="T23" fmla="*/ 2 h 16"/>
                  <a:gd name="T24" fmla="*/ 39 w 44"/>
                  <a:gd name="T25" fmla="*/ 2 h 16"/>
                  <a:gd name="T26" fmla="*/ 44 w 44"/>
                  <a:gd name="T27" fmla="*/ 5 h 16"/>
                  <a:gd name="T28" fmla="*/ 43 w 44"/>
                  <a:gd name="T2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16">
                    <a:moveTo>
                      <a:pt x="43" y="10"/>
                    </a:moveTo>
                    <a:lnTo>
                      <a:pt x="37" y="8"/>
                    </a:lnTo>
                    <a:lnTo>
                      <a:pt x="32" y="8"/>
                    </a:lnTo>
                    <a:lnTo>
                      <a:pt x="28" y="6"/>
                    </a:lnTo>
                    <a:lnTo>
                      <a:pt x="24" y="8"/>
                    </a:lnTo>
                    <a:lnTo>
                      <a:pt x="14" y="10"/>
                    </a:lnTo>
                    <a:lnTo>
                      <a:pt x="3" y="16"/>
                    </a:lnTo>
                    <a:lnTo>
                      <a:pt x="0" y="10"/>
                    </a:lnTo>
                    <a:lnTo>
                      <a:pt x="11" y="5"/>
                    </a:lnTo>
                    <a:lnTo>
                      <a:pt x="21" y="2"/>
                    </a:lnTo>
                    <a:lnTo>
                      <a:pt x="26" y="0"/>
                    </a:lnTo>
                    <a:lnTo>
                      <a:pt x="33" y="2"/>
                    </a:lnTo>
                    <a:lnTo>
                      <a:pt x="39" y="2"/>
                    </a:lnTo>
                    <a:lnTo>
                      <a:pt x="44" y="5"/>
                    </a:lnTo>
                    <a:lnTo>
                      <a:pt x="43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1" name="Freeform 699"/>
              <p:cNvSpPr>
                <a:spLocks/>
              </p:cNvSpPr>
              <p:nvPr/>
            </p:nvSpPr>
            <p:spPr bwMode="auto">
              <a:xfrm>
                <a:off x="3098" y="3457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1 w 2"/>
                  <a:gd name="T3" fmla="*/ 5 h 5"/>
                  <a:gd name="T4" fmla="*/ 0 w 2"/>
                  <a:gd name="T5" fmla="*/ 4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1" y="5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2" name="Freeform 700"/>
              <p:cNvSpPr>
                <a:spLocks/>
              </p:cNvSpPr>
              <p:nvPr/>
            </p:nvSpPr>
            <p:spPr bwMode="auto">
              <a:xfrm>
                <a:off x="3027" y="3462"/>
                <a:ext cx="33" cy="60"/>
              </a:xfrm>
              <a:custGeom>
                <a:avLst/>
                <a:gdLst>
                  <a:gd name="T0" fmla="*/ 33 w 33"/>
                  <a:gd name="T1" fmla="*/ 5 h 60"/>
                  <a:gd name="T2" fmla="*/ 25 w 33"/>
                  <a:gd name="T3" fmla="*/ 10 h 60"/>
                  <a:gd name="T4" fmla="*/ 19 w 33"/>
                  <a:gd name="T5" fmla="*/ 16 h 60"/>
                  <a:gd name="T6" fmla="*/ 15 w 33"/>
                  <a:gd name="T7" fmla="*/ 22 h 60"/>
                  <a:gd name="T8" fmla="*/ 12 w 33"/>
                  <a:gd name="T9" fmla="*/ 27 h 60"/>
                  <a:gd name="T10" fmla="*/ 9 w 33"/>
                  <a:gd name="T11" fmla="*/ 35 h 60"/>
                  <a:gd name="T12" fmla="*/ 8 w 33"/>
                  <a:gd name="T13" fmla="*/ 43 h 60"/>
                  <a:gd name="T14" fmla="*/ 7 w 33"/>
                  <a:gd name="T15" fmla="*/ 52 h 60"/>
                  <a:gd name="T16" fmla="*/ 5 w 33"/>
                  <a:gd name="T17" fmla="*/ 60 h 60"/>
                  <a:gd name="T18" fmla="*/ 0 w 33"/>
                  <a:gd name="T19" fmla="*/ 59 h 60"/>
                  <a:gd name="T20" fmla="*/ 1 w 33"/>
                  <a:gd name="T21" fmla="*/ 50 h 60"/>
                  <a:gd name="T22" fmla="*/ 1 w 33"/>
                  <a:gd name="T23" fmla="*/ 42 h 60"/>
                  <a:gd name="T24" fmla="*/ 4 w 33"/>
                  <a:gd name="T25" fmla="*/ 33 h 60"/>
                  <a:gd name="T26" fmla="*/ 7 w 33"/>
                  <a:gd name="T27" fmla="*/ 26 h 60"/>
                  <a:gd name="T28" fmla="*/ 11 w 33"/>
                  <a:gd name="T29" fmla="*/ 17 h 60"/>
                  <a:gd name="T30" fmla="*/ 15 w 33"/>
                  <a:gd name="T31" fmla="*/ 12 h 60"/>
                  <a:gd name="T32" fmla="*/ 22 w 33"/>
                  <a:gd name="T33" fmla="*/ 6 h 60"/>
                  <a:gd name="T34" fmla="*/ 29 w 33"/>
                  <a:gd name="T35" fmla="*/ 0 h 60"/>
                  <a:gd name="T36" fmla="*/ 33 w 33"/>
                  <a:gd name="T37" fmla="*/ 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60">
                    <a:moveTo>
                      <a:pt x="33" y="5"/>
                    </a:moveTo>
                    <a:lnTo>
                      <a:pt x="25" y="10"/>
                    </a:lnTo>
                    <a:lnTo>
                      <a:pt x="19" y="16"/>
                    </a:lnTo>
                    <a:lnTo>
                      <a:pt x="15" y="22"/>
                    </a:lnTo>
                    <a:lnTo>
                      <a:pt x="12" y="27"/>
                    </a:lnTo>
                    <a:lnTo>
                      <a:pt x="9" y="35"/>
                    </a:lnTo>
                    <a:lnTo>
                      <a:pt x="8" y="43"/>
                    </a:lnTo>
                    <a:lnTo>
                      <a:pt x="7" y="52"/>
                    </a:lnTo>
                    <a:lnTo>
                      <a:pt x="5" y="60"/>
                    </a:lnTo>
                    <a:lnTo>
                      <a:pt x="0" y="59"/>
                    </a:lnTo>
                    <a:lnTo>
                      <a:pt x="1" y="50"/>
                    </a:lnTo>
                    <a:lnTo>
                      <a:pt x="1" y="42"/>
                    </a:lnTo>
                    <a:lnTo>
                      <a:pt x="4" y="33"/>
                    </a:lnTo>
                    <a:lnTo>
                      <a:pt x="7" y="26"/>
                    </a:lnTo>
                    <a:lnTo>
                      <a:pt x="11" y="17"/>
                    </a:lnTo>
                    <a:lnTo>
                      <a:pt x="15" y="12"/>
                    </a:lnTo>
                    <a:lnTo>
                      <a:pt x="22" y="6"/>
                    </a:lnTo>
                    <a:lnTo>
                      <a:pt x="29" y="0"/>
                    </a:lnTo>
                    <a:lnTo>
                      <a:pt x="33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3" name="Freeform 701"/>
              <p:cNvSpPr>
                <a:spLocks/>
              </p:cNvSpPr>
              <p:nvPr/>
            </p:nvSpPr>
            <p:spPr bwMode="auto">
              <a:xfrm>
                <a:off x="3056" y="3462"/>
                <a:ext cx="4" cy="6"/>
              </a:xfrm>
              <a:custGeom>
                <a:avLst/>
                <a:gdLst>
                  <a:gd name="T0" fmla="*/ 0 w 4"/>
                  <a:gd name="T1" fmla="*/ 0 h 6"/>
                  <a:gd name="T2" fmla="*/ 4 w 4"/>
                  <a:gd name="T3" fmla="*/ 5 h 6"/>
                  <a:gd name="T4" fmla="*/ 3 w 4"/>
                  <a:gd name="T5" fmla="*/ 6 h 6"/>
                  <a:gd name="T6" fmla="*/ 0 w 4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4" y="5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4" name="Freeform 702"/>
              <p:cNvSpPr>
                <a:spLocks/>
              </p:cNvSpPr>
              <p:nvPr/>
            </p:nvSpPr>
            <p:spPr bwMode="auto">
              <a:xfrm>
                <a:off x="3027" y="3522"/>
                <a:ext cx="28" cy="64"/>
              </a:xfrm>
              <a:custGeom>
                <a:avLst/>
                <a:gdLst>
                  <a:gd name="T0" fmla="*/ 5 w 28"/>
                  <a:gd name="T1" fmla="*/ 0 h 64"/>
                  <a:gd name="T2" fmla="*/ 5 w 28"/>
                  <a:gd name="T3" fmla="*/ 9 h 64"/>
                  <a:gd name="T4" fmla="*/ 7 w 28"/>
                  <a:gd name="T5" fmla="*/ 17 h 64"/>
                  <a:gd name="T6" fmla="*/ 8 w 28"/>
                  <a:gd name="T7" fmla="*/ 26 h 64"/>
                  <a:gd name="T8" fmla="*/ 9 w 28"/>
                  <a:gd name="T9" fmla="*/ 33 h 64"/>
                  <a:gd name="T10" fmla="*/ 12 w 28"/>
                  <a:gd name="T11" fmla="*/ 40 h 64"/>
                  <a:gd name="T12" fmla="*/ 16 w 28"/>
                  <a:gd name="T13" fmla="*/ 46 h 64"/>
                  <a:gd name="T14" fmla="*/ 22 w 28"/>
                  <a:gd name="T15" fmla="*/ 53 h 64"/>
                  <a:gd name="T16" fmla="*/ 28 w 28"/>
                  <a:gd name="T17" fmla="*/ 60 h 64"/>
                  <a:gd name="T18" fmla="*/ 23 w 28"/>
                  <a:gd name="T19" fmla="*/ 64 h 64"/>
                  <a:gd name="T20" fmla="*/ 16 w 28"/>
                  <a:gd name="T21" fmla="*/ 57 h 64"/>
                  <a:gd name="T22" fmla="*/ 12 w 28"/>
                  <a:gd name="T23" fmla="*/ 50 h 64"/>
                  <a:gd name="T24" fmla="*/ 8 w 28"/>
                  <a:gd name="T25" fmla="*/ 43 h 64"/>
                  <a:gd name="T26" fmla="*/ 4 w 28"/>
                  <a:gd name="T27" fmla="*/ 34 h 64"/>
                  <a:gd name="T28" fmla="*/ 1 w 28"/>
                  <a:gd name="T29" fmla="*/ 27 h 64"/>
                  <a:gd name="T30" fmla="*/ 0 w 28"/>
                  <a:gd name="T31" fmla="*/ 19 h 64"/>
                  <a:gd name="T32" fmla="*/ 0 w 28"/>
                  <a:gd name="T33" fmla="*/ 9 h 64"/>
                  <a:gd name="T34" fmla="*/ 0 w 28"/>
                  <a:gd name="T35" fmla="*/ 0 h 64"/>
                  <a:gd name="T36" fmla="*/ 5 w 28"/>
                  <a:gd name="T3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64">
                    <a:moveTo>
                      <a:pt x="5" y="0"/>
                    </a:moveTo>
                    <a:lnTo>
                      <a:pt x="5" y="9"/>
                    </a:lnTo>
                    <a:lnTo>
                      <a:pt x="7" y="17"/>
                    </a:lnTo>
                    <a:lnTo>
                      <a:pt x="8" y="26"/>
                    </a:lnTo>
                    <a:lnTo>
                      <a:pt x="9" y="33"/>
                    </a:lnTo>
                    <a:lnTo>
                      <a:pt x="12" y="40"/>
                    </a:lnTo>
                    <a:lnTo>
                      <a:pt x="16" y="46"/>
                    </a:lnTo>
                    <a:lnTo>
                      <a:pt x="22" y="53"/>
                    </a:lnTo>
                    <a:lnTo>
                      <a:pt x="28" y="60"/>
                    </a:lnTo>
                    <a:lnTo>
                      <a:pt x="23" y="64"/>
                    </a:lnTo>
                    <a:lnTo>
                      <a:pt x="16" y="57"/>
                    </a:lnTo>
                    <a:lnTo>
                      <a:pt x="12" y="50"/>
                    </a:lnTo>
                    <a:lnTo>
                      <a:pt x="8" y="43"/>
                    </a:lnTo>
                    <a:lnTo>
                      <a:pt x="4" y="34"/>
                    </a:lnTo>
                    <a:lnTo>
                      <a:pt x="1" y="27"/>
                    </a:lnTo>
                    <a:lnTo>
                      <a:pt x="0" y="19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5" name="Freeform 703"/>
              <p:cNvSpPr>
                <a:spLocks/>
              </p:cNvSpPr>
              <p:nvPr/>
            </p:nvSpPr>
            <p:spPr bwMode="auto">
              <a:xfrm>
                <a:off x="3027" y="3521"/>
                <a:ext cx="5" cy="1"/>
              </a:xfrm>
              <a:custGeom>
                <a:avLst/>
                <a:gdLst>
                  <a:gd name="T0" fmla="*/ 0 w 5"/>
                  <a:gd name="T1" fmla="*/ 0 h 1"/>
                  <a:gd name="T2" fmla="*/ 0 w 5"/>
                  <a:gd name="T3" fmla="*/ 1 h 1"/>
                  <a:gd name="T4" fmla="*/ 5 w 5"/>
                  <a:gd name="T5" fmla="*/ 1 h 1"/>
                  <a:gd name="T6" fmla="*/ 0 w 5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lnTo>
                      <a:pt x="0" y="1"/>
                    </a:lnTo>
                    <a:lnTo>
                      <a:pt x="5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6" name="Freeform 704"/>
              <p:cNvSpPr>
                <a:spLocks/>
              </p:cNvSpPr>
              <p:nvPr/>
            </p:nvSpPr>
            <p:spPr bwMode="auto">
              <a:xfrm>
                <a:off x="3050" y="3582"/>
                <a:ext cx="34" cy="29"/>
              </a:xfrm>
              <a:custGeom>
                <a:avLst/>
                <a:gdLst>
                  <a:gd name="T0" fmla="*/ 5 w 34"/>
                  <a:gd name="T1" fmla="*/ 0 h 29"/>
                  <a:gd name="T2" fmla="*/ 7 w 34"/>
                  <a:gd name="T3" fmla="*/ 4 h 29"/>
                  <a:gd name="T4" fmla="*/ 12 w 34"/>
                  <a:gd name="T5" fmla="*/ 7 h 29"/>
                  <a:gd name="T6" fmla="*/ 18 w 34"/>
                  <a:gd name="T7" fmla="*/ 13 h 29"/>
                  <a:gd name="T8" fmla="*/ 34 w 34"/>
                  <a:gd name="T9" fmla="*/ 23 h 29"/>
                  <a:gd name="T10" fmla="*/ 31 w 34"/>
                  <a:gd name="T11" fmla="*/ 29 h 29"/>
                  <a:gd name="T12" fmla="*/ 14 w 34"/>
                  <a:gd name="T13" fmla="*/ 17 h 29"/>
                  <a:gd name="T14" fmla="*/ 7 w 34"/>
                  <a:gd name="T15" fmla="*/ 13 h 29"/>
                  <a:gd name="T16" fmla="*/ 3 w 34"/>
                  <a:gd name="T17" fmla="*/ 9 h 29"/>
                  <a:gd name="T18" fmla="*/ 0 w 34"/>
                  <a:gd name="T19" fmla="*/ 4 h 29"/>
                  <a:gd name="T20" fmla="*/ 5 w 34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29">
                    <a:moveTo>
                      <a:pt x="5" y="0"/>
                    </a:moveTo>
                    <a:lnTo>
                      <a:pt x="7" y="4"/>
                    </a:lnTo>
                    <a:lnTo>
                      <a:pt x="12" y="7"/>
                    </a:lnTo>
                    <a:lnTo>
                      <a:pt x="18" y="13"/>
                    </a:lnTo>
                    <a:lnTo>
                      <a:pt x="34" y="23"/>
                    </a:lnTo>
                    <a:lnTo>
                      <a:pt x="31" y="29"/>
                    </a:lnTo>
                    <a:lnTo>
                      <a:pt x="14" y="17"/>
                    </a:lnTo>
                    <a:lnTo>
                      <a:pt x="7" y="13"/>
                    </a:lnTo>
                    <a:lnTo>
                      <a:pt x="3" y="9"/>
                    </a:lnTo>
                    <a:lnTo>
                      <a:pt x="0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7" name="Freeform 705"/>
              <p:cNvSpPr>
                <a:spLocks/>
              </p:cNvSpPr>
              <p:nvPr/>
            </p:nvSpPr>
            <p:spPr bwMode="auto">
              <a:xfrm>
                <a:off x="3050" y="3582"/>
                <a:ext cx="5" cy="4"/>
              </a:xfrm>
              <a:custGeom>
                <a:avLst/>
                <a:gdLst>
                  <a:gd name="T0" fmla="*/ 0 w 5"/>
                  <a:gd name="T1" fmla="*/ 4 h 4"/>
                  <a:gd name="T2" fmla="*/ 5 w 5"/>
                  <a:gd name="T3" fmla="*/ 0 h 4"/>
                  <a:gd name="T4" fmla="*/ 0 w 5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8" name="Freeform 706"/>
              <p:cNvSpPr>
                <a:spLocks/>
              </p:cNvSpPr>
              <p:nvPr/>
            </p:nvSpPr>
            <p:spPr bwMode="auto">
              <a:xfrm>
                <a:off x="3081" y="3605"/>
                <a:ext cx="89" cy="37"/>
              </a:xfrm>
              <a:custGeom>
                <a:avLst/>
                <a:gdLst>
                  <a:gd name="T0" fmla="*/ 3 w 89"/>
                  <a:gd name="T1" fmla="*/ 0 h 37"/>
                  <a:gd name="T2" fmla="*/ 14 w 89"/>
                  <a:gd name="T3" fmla="*/ 6 h 37"/>
                  <a:gd name="T4" fmla="*/ 24 w 89"/>
                  <a:gd name="T5" fmla="*/ 10 h 37"/>
                  <a:gd name="T6" fmla="*/ 44 w 89"/>
                  <a:gd name="T7" fmla="*/ 17 h 37"/>
                  <a:gd name="T8" fmla="*/ 65 w 89"/>
                  <a:gd name="T9" fmla="*/ 23 h 37"/>
                  <a:gd name="T10" fmla="*/ 78 w 89"/>
                  <a:gd name="T11" fmla="*/ 26 h 37"/>
                  <a:gd name="T12" fmla="*/ 89 w 89"/>
                  <a:gd name="T13" fmla="*/ 31 h 37"/>
                  <a:gd name="T14" fmla="*/ 88 w 89"/>
                  <a:gd name="T15" fmla="*/ 37 h 37"/>
                  <a:gd name="T16" fmla="*/ 75 w 89"/>
                  <a:gd name="T17" fmla="*/ 31 h 37"/>
                  <a:gd name="T18" fmla="*/ 64 w 89"/>
                  <a:gd name="T19" fmla="*/ 28 h 37"/>
                  <a:gd name="T20" fmla="*/ 43 w 89"/>
                  <a:gd name="T21" fmla="*/ 23 h 37"/>
                  <a:gd name="T22" fmla="*/ 22 w 89"/>
                  <a:gd name="T23" fmla="*/ 16 h 37"/>
                  <a:gd name="T24" fmla="*/ 11 w 89"/>
                  <a:gd name="T25" fmla="*/ 11 h 37"/>
                  <a:gd name="T26" fmla="*/ 0 w 89"/>
                  <a:gd name="T27" fmla="*/ 6 h 37"/>
                  <a:gd name="T28" fmla="*/ 3 w 8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9" h="37">
                    <a:moveTo>
                      <a:pt x="3" y="0"/>
                    </a:moveTo>
                    <a:lnTo>
                      <a:pt x="14" y="6"/>
                    </a:lnTo>
                    <a:lnTo>
                      <a:pt x="24" y="10"/>
                    </a:lnTo>
                    <a:lnTo>
                      <a:pt x="44" y="17"/>
                    </a:lnTo>
                    <a:lnTo>
                      <a:pt x="65" y="23"/>
                    </a:lnTo>
                    <a:lnTo>
                      <a:pt x="78" y="26"/>
                    </a:lnTo>
                    <a:lnTo>
                      <a:pt x="89" y="31"/>
                    </a:lnTo>
                    <a:lnTo>
                      <a:pt x="88" y="37"/>
                    </a:lnTo>
                    <a:lnTo>
                      <a:pt x="75" y="31"/>
                    </a:lnTo>
                    <a:lnTo>
                      <a:pt x="64" y="28"/>
                    </a:lnTo>
                    <a:lnTo>
                      <a:pt x="43" y="23"/>
                    </a:lnTo>
                    <a:lnTo>
                      <a:pt x="22" y="16"/>
                    </a:lnTo>
                    <a:lnTo>
                      <a:pt x="11" y="11"/>
                    </a:lnTo>
                    <a:lnTo>
                      <a:pt x="0" y="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59" name="Freeform 707"/>
              <p:cNvSpPr>
                <a:spLocks/>
              </p:cNvSpPr>
              <p:nvPr/>
            </p:nvSpPr>
            <p:spPr bwMode="auto">
              <a:xfrm>
                <a:off x="3081" y="3605"/>
                <a:ext cx="3" cy="6"/>
              </a:xfrm>
              <a:custGeom>
                <a:avLst/>
                <a:gdLst>
                  <a:gd name="T0" fmla="*/ 0 w 3"/>
                  <a:gd name="T1" fmla="*/ 6 h 6"/>
                  <a:gd name="T2" fmla="*/ 3 w 3"/>
                  <a:gd name="T3" fmla="*/ 0 h 6"/>
                  <a:gd name="T4" fmla="*/ 0 w 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0" y="6"/>
                    </a:move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0" name="Freeform 708"/>
              <p:cNvSpPr>
                <a:spLocks/>
              </p:cNvSpPr>
              <p:nvPr/>
            </p:nvSpPr>
            <p:spPr bwMode="auto">
              <a:xfrm>
                <a:off x="3169" y="3636"/>
                <a:ext cx="66" cy="39"/>
              </a:xfrm>
              <a:custGeom>
                <a:avLst/>
                <a:gdLst>
                  <a:gd name="T0" fmla="*/ 1 w 66"/>
                  <a:gd name="T1" fmla="*/ 0 h 39"/>
                  <a:gd name="T2" fmla="*/ 11 w 66"/>
                  <a:gd name="T3" fmla="*/ 3 h 39"/>
                  <a:gd name="T4" fmla="*/ 19 w 66"/>
                  <a:gd name="T5" fmla="*/ 7 h 39"/>
                  <a:gd name="T6" fmla="*/ 37 w 66"/>
                  <a:gd name="T7" fmla="*/ 13 h 39"/>
                  <a:gd name="T8" fmla="*/ 44 w 66"/>
                  <a:gd name="T9" fmla="*/ 16 h 39"/>
                  <a:gd name="T10" fmla="*/ 52 w 66"/>
                  <a:gd name="T11" fmla="*/ 20 h 39"/>
                  <a:gd name="T12" fmla="*/ 59 w 66"/>
                  <a:gd name="T13" fmla="*/ 27 h 39"/>
                  <a:gd name="T14" fmla="*/ 66 w 66"/>
                  <a:gd name="T15" fmla="*/ 34 h 39"/>
                  <a:gd name="T16" fmla="*/ 62 w 66"/>
                  <a:gd name="T17" fmla="*/ 39 h 39"/>
                  <a:gd name="T18" fmla="*/ 55 w 66"/>
                  <a:gd name="T19" fmla="*/ 32 h 39"/>
                  <a:gd name="T20" fmla="*/ 48 w 66"/>
                  <a:gd name="T21" fmla="*/ 26 h 39"/>
                  <a:gd name="T22" fmla="*/ 41 w 66"/>
                  <a:gd name="T23" fmla="*/ 22 h 39"/>
                  <a:gd name="T24" fmla="*/ 34 w 66"/>
                  <a:gd name="T25" fmla="*/ 19 h 39"/>
                  <a:gd name="T26" fmla="*/ 18 w 66"/>
                  <a:gd name="T27" fmla="*/ 13 h 39"/>
                  <a:gd name="T28" fmla="*/ 8 w 66"/>
                  <a:gd name="T29" fmla="*/ 9 h 39"/>
                  <a:gd name="T30" fmla="*/ 0 w 66"/>
                  <a:gd name="T31" fmla="*/ 6 h 39"/>
                  <a:gd name="T32" fmla="*/ 1 w 66"/>
                  <a:gd name="T3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" h="39">
                    <a:moveTo>
                      <a:pt x="1" y="0"/>
                    </a:moveTo>
                    <a:lnTo>
                      <a:pt x="11" y="3"/>
                    </a:lnTo>
                    <a:lnTo>
                      <a:pt x="19" y="7"/>
                    </a:lnTo>
                    <a:lnTo>
                      <a:pt x="37" y="13"/>
                    </a:lnTo>
                    <a:lnTo>
                      <a:pt x="44" y="16"/>
                    </a:lnTo>
                    <a:lnTo>
                      <a:pt x="52" y="20"/>
                    </a:lnTo>
                    <a:lnTo>
                      <a:pt x="59" y="27"/>
                    </a:lnTo>
                    <a:lnTo>
                      <a:pt x="66" y="34"/>
                    </a:lnTo>
                    <a:lnTo>
                      <a:pt x="62" y="39"/>
                    </a:lnTo>
                    <a:lnTo>
                      <a:pt x="55" y="32"/>
                    </a:lnTo>
                    <a:lnTo>
                      <a:pt x="48" y="26"/>
                    </a:lnTo>
                    <a:lnTo>
                      <a:pt x="41" y="22"/>
                    </a:lnTo>
                    <a:lnTo>
                      <a:pt x="34" y="19"/>
                    </a:lnTo>
                    <a:lnTo>
                      <a:pt x="18" y="13"/>
                    </a:lnTo>
                    <a:lnTo>
                      <a:pt x="8" y="9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1" name="Freeform 709"/>
              <p:cNvSpPr>
                <a:spLocks/>
              </p:cNvSpPr>
              <p:nvPr/>
            </p:nvSpPr>
            <p:spPr bwMode="auto">
              <a:xfrm>
                <a:off x="3169" y="3636"/>
                <a:ext cx="1" cy="6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0 h 6"/>
                  <a:gd name="T4" fmla="*/ 0 w 1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2" name="Freeform 710"/>
              <p:cNvSpPr>
                <a:spLocks/>
              </p:cNvSpPr>
              <p:nvPr/>
            </p:nvSpPr>
            <p:spPr bwMode="auto">
              <a:xfrm>
                <a:off x="3231" y="3670"/>
                <a:ext cx="20" cy="75"/>
              </a:xfrm>
              <a:custGeom>
                <a:avLst/>
                <a:gdLst>
                  <a:gd name="T0" fmla="*/ 4 w 20"/>
                  <a:gd name="T1" fmla="*/ 0 h 75"/>
                  <a:gd name="T2" fmla="*/ 10 w 20"/>
                  <a:gd name="T3" fmla="*/ 10 h 75"/>
                  <a:gd name="T4" fmla="*/ 14 w 20"/>
                  <a:gd name="T5" fmla="*/ 19 h 75"/>
                  <a:gd name="T6" fmla="*/ 17 w 20"/>
                  <a:gd name="T7" fmla="*/ 28 h 75"/>
                  <a:gd name="T8" fmla="*/ 18 w 20"/>
                  <a:gd name="T9" fmla="*/ 36 h 75"/>
                  <a:gd name="T10" fmla="*/ 20 w 20"/>
                  <a:gd name="T11" fmla="*/ 46 h 75"/>
                  <a:gd name="T12" fmla="*/ 18 w 20"/>
                  <a:gd name="T13" fmla="*/ 55 h 75"/>
                  <a:gd name="T14" fmla="*/ 18 w 20"/>
                  <a:gd name="T15" fmla="*/ 65 h 75"/>
                  <a:gd name="T16" fmla="*/ 15 w 20"/>
                  <a:gd name="T17" fmla="*/ 75 h 75"/>
                  <a:gd name="T18" fmla="*/ 10 w 20"/>
                  <a:gd name="T19" fmla="*/ 73 h 75"/>
                  <a:gd name="T20" fmla="*/ 11 w 20"/>
                  <a:gd name="T21" fmla="*/ 63 h 75"/>
                  <a:gd name="T22" fmla="*/ 13 w 20"/>
                  <a:gd name="T23" fmla="*/ 55 h 75"/>
                  <a:gd name="T24" fmla="*/ 13 w 20"/>
                  <a:gd name="T25" fmla="*/ 46 h 75"/>
                  <a:gd name="T26" fmla="*/ 13 w 20"/>
                  <a:gd name="T27" fmla="*/ 38 h 75"/>
                  <a:gd name="T28" fmla="*/ 11 w 20"/>
                  <a:gd name="T29" fmla="*/ 29 h 75"/>
                  <a:gd name="T30" fmla="*/ 9 w 20"/>
                  <a:gd name="T31" fmla="*/ 20 h 75"/>
                  <a:gd name="T32" fmla="*/ 4 w 20"/>
                  <a:gd name="T33" fmla="*/ 13 h 75"/>
                  <a:gd name="T34" fmla="*/ 0 w 20"/>
                  <a:gd name="T35" fmla="*/ 5 h 75"/>
                  <a:gd name="T36" fmla="*/ 4 w 20"/>
                  <a:gd name="T3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" h="75">
                    <a:moveTo>
                      <a:pt x="4" y="0"/>
                    </a:moveTo>
                    <a:lnTo>
                      <a:pt x="10" y="10"/>
                    </a:lnTo>
                    <a:lnTo>
                      <a:pt x="14" y="19"/>
                    </a:lnTo>
                    <a:lnTo>
                      <a:pt x="17" y="28"/>
                    </a:lnTo>
                    <a:lnTo>
                      <a:pt x="18" y="36"/>
                    </a:lnTo>
                    <a:lnTo>
                      <a:pt x="20" y="46"/>
                    </a:lnTo>
                    <a:lnTo>
                      <a:pt x="18" y="55"/>
                    </a:lnTo>
                    <a:lnTo>
                      <a:pt x="18" y="65"/>
                    </a:lnTo>
                    <a:lnTo>
                      <a:pt x="15" y="75"/>
                    </a:lnTo>
                    <a:lnTo>
                      <a:pt x="10" y="73"/>
                    </a:lnTo>
                    <a:lnTo>
                      <a:pt x="11" y="63"/>
                    </a:lnTo>
                    <a:lnTo>
                      <a:pt x="13" y="55"/>
                    </a:lnTo>
                    <a:lnTo>
                      <a:pt x="13" y="46"/>
                    </a:lnTo>
                    <a:lnTo>
                      <a:pt x="13" y="38"/>
                    </a:lnTo>
                    <a:lnTo>
                      <a:pt x="11" y="29"/>
                    </a:lnTo>
                    <a:lnTo>
                      <a:pt x="9" y="20"/>
                    </a:lnTo>
                    <a:lnTo>
                      <a:pt x="4" y="13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3" name="Freeform 711"/>
              <p:cNvSpPr>
                <a:spLocks/>
              </p:cNvSpPr>
              <p:nvPr/>
            </p:nvSpPr>
            <p:spPr bwMode="auto">
              <a:xfrm>
                <a:off x="3231" y="3670"/>
                <a:ext cx="4" cy="5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5 h 5"/>
                  <a:gd name="T4" fmla="*/ 4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4" name="Freeform 712"/>
              <p:cNvSpPr>
                <a:spLocks/>
              </p:cNvSpPr>
              <p:nvPr/>
            </p:nvSpPr>
            <p:spPr bwMode="auto">
              <a:xfrm>
                <a:off x="3198" y="3743"/>
                <a:ext cx="48" cy="66"/>
              </a:xfrm>
              <a:custGeom>
                <a:avLst/>
                <a:gdLst>
                  <a:gd name="T0" fmla="*/ 48 w 48"/>
                  <a:gd name="T1" fmla="*/ 2 h 66"/>
                  <a:gd name="T2" fmla="*/ 46 w 48"/>
                  <a:gd name="T3" fmla="*/ 13 h 66"/>
                  <a:gd name="T4" fmla="*/ 43 w 48"/>
                  <a:gd name="T5" fmla="*/ 23 h 66"/>
                  <a:gd name="T6" fmla="*/ 40 w 48"/>
                  <a:gd name="T7" fmla="*/ 27 h 66"/>
                  <a:gd name="T8" fmla="*/ 39 w 48"/>
                  <a:gd name="T9" fmla="*/ 32 h 66"/>
                  <a:gd name="T10" fmla="*/ 33 w 48"/>
                  <a:gd name="T11" fmla="*/ 40 h 66"/>
                  <a:gd name="T12" fmla="*/ 28 w 48"/>
                  <a:gd name="T13" fmla="*/ 47 h 66"/>
                  <a:gd name="T14" fmla="*/ 21 w 48"/>
                  <a:gd name="T15" fmla="*/ 54 h 66"/>
                  <a:gd name="T16" fmla="*/ 12 w 48"/>
                  <a:gd name="T17" fmla="*/ 60 h 66"/>
                  <a:gd name="T18" fmla="*/ 4 w 48"/>
                  <a:gd name="T19" fmla="*/ 66 h 66"/>
                  <a:gd name="T20" fmla="*/ 0 w 48"/>
                  <a:gd name="T21" fmla="*/ 61 h 66"/>
                  <a:gd name="T22" fmla="*/ 8 w 48"/>
                  <a:gd name="T23" fmla="*/ 56 h 66"/>
                  <a:gd name="T24" fmla="*/ 16 w 48"/>
                  <a:gd name="T25" fmla="*/ 50 h 66"/>
                  <a:gd name="T26" fmla="*/ 23 w 48"/>
                  <a:gd name="T27" fmla="*/ 43 h 66"/>
                  <a:gd name="T28" fmla="*/ 29 w 48"/>
                  <a:gd name="T29" fmla="*/ 36 h 66"/>
                  <a:gd name="T30" fmla="*/ 33 w 48"/>
                  <a:gd name="T31" fmla="*/ 29 h 66"/>
                  <a:gd name="T32" fmla="*/ 35 w 48"/>
                  <a:gd name="T33" fmla="*/ 24 h 66"/>
                  <a:gd name="T34" fmla="*/ 37 w 48"/>
                  <a:gd name="T35" fmla="*/ 20 h 66"/>
                  <a:gd name="T36" fmla="*/ 40 w 48"/>
                  <a:gd name="T37" fmla="*/ 12 h 66"/>
                  <a:gd name="T38" fmla="*/ 43 w 48"/>
                  <a:gd name="T39" fmla="*/ 0 h 66"/>
                  <a:gd name="T40" fmla="*/ 48 w 48"/>
                  <a:gd name="T41" fmla="*/ 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66">
                    <a:moveTo>
                      <a:pt x="48" y="2"/>
                    </a:moveTo>
                    <a:lnTo>
                      <a:pt x="46" y="13"/>
                    </a:lnTo>
                    <a:lnTo>
                      <a:pt x="43" y="23"/>
                    </a:lnTo>
                    <a:lnTo>
                      <a:pt x="40" y="27"/>
                    </a:lnTo>
                    <a:lnTo>
                      <a:pt x="39" y="32"/>
                    </a:lnTo>
                    <a:lnTo>
                      <a:pt x="33" y="40"/>
                    </a:lnTo>
                    <a:lnTo>
                      <a:pt x="28" y="47"/>
                    </a:lnTo>
                    <a:lnTo>
                      <a:pt x="21" y="54"/>
                    </a:lnTo>
                    <a:lnTo>
                      <a:pt x="12" y="60"/>
                    </a:lnTo>
                    <a:lnTo>
                      <a:pt x="4" y="66"/>
                    </a:lnTo>
                    <a:lnTo>
                      <a:pt x="0" y="61"/>
                    </a:lnTo>
                    <a:lnTo>
                      <a:pt x="8" y="56"/>
                    </a:lnTo>
                    <a:lnTo>
                      <a:pt x="16" y="50"/>
                    </a:lnTo>
                    <a:lnTo>
                      <a:pt x="23" y="43"/>
                    </a:lnTo>
                    <a:lnTo>
                      <a:pt x="29" y="36"/>
                    </a:lnTo>
                    <a:lnTo>
                      <a:pt x="33" y="29"/>
                    </a:lnTo>
                    <a:lnTo>
                      <a:pt x="35" y="24"/>
                    </a:lnTo>
                    <a:lnTo>
                      <a:pt x="37" y="20"/>
                    </a:lnTo>
                    <a:lnTo>
                      <a:pt x="40" y="12"/>
                    </a:lnTo>
                    <a:lnTo>
                      <a:pt x="43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5" name="Freeform 713"/>
              <p:cNvSpPr>
                <a:spLocks/>
              </p:cNvSpPr>
              <p:nvPr/>
            </p:nvSpPr>
            <p:spPr bwMode="auto">
              <a:xfrm>
                <a:off x="3241" y="3743"/>
                <a:ext cx="5" cy="4"/>
              </a:xfrm>
              <a:custGeom>
                <a:avLst/>
                <a:gdLst>
                  <a:gd name="T0" fmla="*/ 5 w 5"/>
                  <a:gd name="T1" fmla="*/ 2 h 4"/>
                  <a:gd name="T2" fmla="*/ 5 w 5"/>
                  <a:gd name="T3" fmla="*/ 4 h 4"/>
                  <a:gd name="T4" fmla="*/ 5 w 5"/>
                  <a:gd name="T5" fmla="*/ 2 h 4"/>
                  <a:gd name="T6" fmla="*/ 0 w 5"/>
                  <a:gd name="T7" fmla="*/ 0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lnTo>
                      <a:pt x="5" y="4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6" name="Freeform 714"/>
              <p:cNvSpPr>
                <a:spLocks/>
              </p:cNvSpPr>
              <p:nvPr/>
            </p:nvSpPr>
            <p:spPr bwMode="auto">
              <a:xfrm>
                <a:off x="3141" y="3804"/>
                <a:ext cx="60" cy="19"/>
              </a:xfrm>
              <a:custGeom>
                <a:avLst/>
                <a:gdLst>
                  <a:gd name="T0" fmla="*/ 60 w 60"/>
                  <a:gd name="T1" fmla="*/ 6 h 19"/>
                  <a:gd name="T2" fmla="*/ 46 w 60"/>
                  <a:gd name="T3" fmla="*/ 13 h 19"/>
                  <a:gd name="T4" fmla="*/ 37 w 60"/>
                  <a:gd name="T5" fmla="*/ 16 h 19"/>
                  <a:gd name="T6" fmla="*/ 30 w 60"/>
                  <a:gd name="T7" fmla="*/ 18 h 19"/>
                  <a:gd name="T8" fmla="*/ 23 w 60"/>
                  <a:gd name="T9" fmla="*/ 19 h 19"/>
                  <a:gd name="T10" fmla="*/ 16 w 60"/>
                  <a:gd name="T11" fmla="*/ 19 h 19"/>
                  <a:gd name="T12" fmla="*/ 8 w 60"/>
                  <a:gd name="T13" fmla="*/ 19 h 19"/>
                  <a:gd name="T14" fmla="*/ 0 w 60"/>
                  <a:gd name="T15" fmla="*/ 18 h 19"/>
                  <a:gd name="T16" fmla="*/ 1 w 60"/>
                  <a:gd name="T17" fmla="*/ 12 h 19"/>
                  <a:gd name="T18" fmla="*/ 8 w 60"/>
                  <a:gd name="T19" fmla="*/ 13 h 19"/>
                  <a:gd name="T20" fmla="*/ 16 w 60"/>
                  <a:gd name="T21" fmla="*/ 13 h 19"/>
                  <a:gd name="T22" fmla="*/ 22 w 60"/>
                  <a:gd name="T23" fmla="*/ 13 h 19"/>
                  <a:gd name="T24" fmla="*/ 29 w 60"/>
                  <a:gd name="T25" fmla="*/ 12 h 19"/>
                  <a:gd name="T26" fmla="*/ 36 w 60"/>
                  <a:gd name="T27" fmla="*/ 10 h 19"/>
                  <a:gd name="T28" fmla="*/ 43 w 60"/>
                  <a:gd name="T29" fmla="*/ 8 h 19"/>
                  <a:gd name="T30" fmla="*/ 57 w 60"/>
                  <a:gd name="T31" fmla="*/ 0 h 19"/>
                  <a:gd name="T32" fmla="*/ 60 w 60"/>
                  <a:gd name="T33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19">
                    <a:moveTo>
                      <a:pt x="60" y="6"/>
                    </a:moveTo>
                    <a:lnTo>
                      <a:pt x="46" y="13"/>
                    </a:lnTo>
                    <a:lnTo>
                      <a:pt x="37" y="16"/>
                    </a:lnTo>
                    <a:lnTo>
                      <a:pt x="30" y="18"/>
                    </a:lnTo>
                    <a:lnTo>
                      <a:pt x="23" y="19"/>
                    </a:lnTo>
                    <a:lnTo>
                      <a:pt x="16" y="19"/>
                    </a:lnTo>
                    <a:lnTo>
                      <a:pt x="8" y="19"/>
                    </a:lnTo>
                    <a:lnTo>
                      <a:pt x="0" y="18"/>
                    </a:lnTo>
                    <a:lnTo>
                      <a:pt x="1" y="12"/>
                    </a:lnTo>
                    <a:lnTo>
                      <a:pt x="8" y="13"/>
                    </a:lnTo>
                    <a:lnTo>
                      <a:pt x="16" y="13"/>
                    </a:lnTo>
                    <a:lnTo>
                      <a:pt x="22" y="13"/>
                    </a:lnTo>
                    <a:lnTo>
                      <a:pt x="29" y="12"/>
                    </a:lnTo>
                    <a:lnTo>
                      <a:pt x="36" y="10"/>
                    </a:lnTo>
                    <a:lnTo>
                      <a:pt x="43" y="8"/>
                    </a:lnTo>
                    <a:lnTo>
                      <a:pt x="57" y="0"/>
                    </a:lnTo>
                    <a:lnTo>
                      <a:pt x="6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7" name="Freeform 715"/>
              <p:cNvSpPr>
                <a:spLocks/>
              </p:cNvSpPr>
              <p:nvPr/>
            </p:nvSpPr>
            <p:spPr bwMode="auto">
              <a:xfrm>
                <a:off x="3198" y="3804"/>
                <a:ext cx="4" cy="6"/>
              </a:xfrm>
              <a:custGeom>
                <a:avLst/>
                <a:gdLst>
                  <a:gd name="T0" fmla="*/ 4 w 4"/>
                  <a:gd name="T1" fmla="*/ 5 h 6"/>
                  <a:gd name="T2" fmla="*/ 3 w 4"/>
                  <a:gd name="T3" fmla="*/ 6 h 6"/>
                  <a:gd name="T4" fmla="*/ 0 w 4"/>
                  <a:gd name="T5" fmla="*/ 0 h 6"/>
                  <a:gd name="T6" fmla="*/ 4 w 4"/>
                  <a:gd name="T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5"/>
                    </a:moveTo>
                    <a:lnTo>
                      <a:pt x="3" y="6"/>
                    </a:lnTo>
                    <a:lnTo>
                      <a:pt x="0" y="0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8" name="Freeform 716"/>
              <p:cNvSpPr>
                <a:spLocks/>
              </p:cNvSpPr>
              <p:nvPr/>
            </p:nvSpPr>
            <p:spPr bwMode="auto">
              <a:xfrm>
                <a:off x="3095" y="3790"/>
                <a:ext cx="47" cy="32"/>
              </a:xfrm>
              <a:custGeom>
                <a:avLst/>
                <a:gdLst>
                  <a:gd name="T0" fmla="*/ 46 w 47"/>
                  <a:gd name="T1" fmla="*/ 32 h 32"/>
                  <a:gd name="T2" fmla="*/ 32 w 47"/>
                  <a:gd name="T3" fmla="*/ 27 h 32"/>
                  <a:gd name="T4" fmla="*/ 25 w 47"/>
                  <a:gd name="T5" fmla="*/ 26 h 32"/>
                  <a:gd name="T6" fmla="*/ 19 w 47"/>
                  <a:gd name="T7" fmla="*/ 22 h 32"/>
                  <a:gd name="T8" fmla="*/ 15 w 47"/>
                  <a:gd name="T9" fmla="*/ 19 h 32"/>
                  <a:gd name="T10" fmla="*/ 10 w 47"/>
                  <a:gd name="T11" fmla="*/ 14 h 32"/>
                  <a:gd name="T12" fmla="*/ 4 w 47"/>
                  <a:gd name="T13" fmla="*/ 10 h 32"/>
                  <a:gd name="T14" fmla="*/ 0 w 47"/>
                  <a:gd name="T15" fmla="*/ 4 h 32"/>
                  <a:gd name="T16" fmla="*/ 4 w 47"/>
                  <a:gd name="T17" fmla="*/ 0 h 32"/>
                  <a:gd name="T18" fmla="*/ 8 w 47"/>
                  <a:gd name="T19" fmla="*/ 6 h 32"/>
                  <a:gd name="T20" fmla="*/ 14 w 47"/>
                  <a:gd name="T21" fmla="*/ 10 h 32"/>
                  <a:gd name="T22" fmla="*/ 18 w 47"/>
                  <a:gd name="T23" fmla="*/ 14 h 32"/>
                  <a:gd name="T24" fmla="*/ 24 w 47"/>
                  <a:gd name="T25" fmla="*/ 17 h 32"/>
                  <a:gd name="T26" fmla="*/ 28 w 47"/>
                  <a:gd name="T27" fmla="*/ 20 h 32"/>
                  <a:gd name="T28" fmla="*/ 33 w 47"/>
                  <a:gd name="T29" fmla="*/ 22 h 32"/>
                  <a:gd name="T30" fmla="*/ 47 w 47"/>
                  <a:gd name="T31" fmla="*/ 26 h 32"/>
                  <a:gd name="T32" fmla="*/ 46 w 47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32">
                    <a:moveTo>
                      <a:pt x="46" y="32"/>
                    </a:moveTo>
                    <a:lnTo>
                      <a:pt x="32" y="27"/>
                    </a:lnTo>
                    <a:lnTo>
                      <a:pt x="25" y="26"/>
                    </a:lnTo>
                    <a:lnTo>
                      <a:pt x="19" y="22"/>
                    </a:lnTo>
                    <a:lnTo>
                      <a:pt x="15" y="19"/>
                    </a:lnTo>
                    <a:lnTo>
                      <a:pt x="10" y="14"/>
                    </a:lnTo>
                    <a:lnTo>
                      <a:pt x="4" y="10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8" y="6"/>
                    </a:lnTo>
                    <a:lnTo>
                      <a:pt x="14" y="10"/>
                    </a:lnTo>
                    <a:lnTo>
                      <a:pt x="18" y="14"/>
                    </a:lnTo>
                    <a:lnTo>
                      <a:pt x="24" y="17"/>
                    </a:lnTo>
                    <a:lnTo>
                      <a:pt x="28" y="20"/>
                    </a:lnTo>
                    <a:lnTo>
                      <a:pt x="33" y="22"/>
                    </a:lnTo>
                    <a:lnTo>
                      <a:pt x="47" y="26"/>
                    </a:ln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69" name="Freeform 717"/>
              <p:cNvSpPr>
                <a:spLocks/>
              </p:cNvSpPr>
              <p:nvPr/>
            </p:nvSpPr>
            <p:spPr bwMode="auto">
              <a:xfrm>
                <a:off x="3141" y="3816"/>
                <a:ext cx="1" cy="6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0 h 6"/>
                  <a:gd name="T4" fmla="*/ 0 w 1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lnTo>
                      <a:pt x="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0" name="Freeform 718"/>
              <p:cNvSpPr>
                <a:spLocks/>
              </p:cNvSpPr>
              <p:nvPr/>
            </p:nvSpPr>
            <p:spPr bwMode="auto">
              <a:xfrm>
                <a:off x="3095" y="3786"/>
                <a:ext cx="10" cy="8"/>
              </a:xfrm>
              <a:custGeom>
                <a:avLst/>
                <a:gdLst>
                  <a:gd name="T0" fmla="*/ 0 w 10"/>
                  <a:gd name="T1" fmla="*/ 4 h 8"/>
                  <a:gd name="T2" fmla="*/ 4 w 10"/>
                  <a:gd name="T3" fmla="*/ 8 h 8"/>
                  <a:gd name="T4" fmla="*/ 10 w 10"/>
                  <a:gd name="T5" fmla="*/ 4 h 8"/>
                  <a:gd name="T6" fmla="*/ 5 w 10"/>
                  <a:gd name="T7" fmla="*/ 0 h 8"/>
                  <a:gd name="T8" fmla="*/ 0 w 10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4"/>
                    </a:moveTo>
                    <a:lnTo>
                      <a:pt x="4" y="8"/>
                    </a:lnTo>
                    <a:lnTo>
                      <a:pt x="10" y="4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1" name="Freeform 719"/>
              <p:cNvSpPr>
                <a:spLocks/>
              </p:cNvSpPr>
              <p:nvPr/>
            </p:nvSpPr>
            <p:spPr bwMode="auto">
              <a:xfrm>
                <a:off x="3092" y="3790"/>
                <a:ext cx="7" cy="4"/>
              </a:xfrm>
              <a:custGeom>
                <a:avLst/>
                <a:gdLst>
                  <a:gd name="T0" fmla="*/ 3 w 7"/>
                  <a:gd name="T1" fmla="*/ 4 h 4"/>
                  <a:gd name="T2" fmla="*/ 0 w 7"/>
                  <a:gd name="T3" fmla="*/ 2 h 4"/>
                  <a:gd name="T4" fmla="*/ 3 w 7"/>
                  <a:gd name="T5" fmla="*/ 0 h 4"/>
                  <a:gd name="T6" fmla="*/ 7 w 7"/>
                  <a:gd name="T7" fmla="*/ 4 h 4"/>
                  <a:gd name="T8" fmla="*/ 7 w 7"/>
                  <a:gd name="T9" fmla="*/ 0 h 4"/>
                  <a:gd name="T10" fmla="*/ 3 w 7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3" y="4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7" y="4"/>
                    </a:lnTo>
                    <a:lnTo>
                      <a:pt x="7" y="0"/>
                    </a:ln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2" name="Freeform 720"/>
              <p:cNvSpPr>
                <a:spLocks/>
              </p:cNvSpPr>
              <p:nvPr/>
            </p:nvSpPr>
            <p:spPr bwMode="auto">
              <a:xfrm>
                <a:off x="3100" y="3786"/>
                <a:ext cx="48" cy="31"/>
              </a:xfrm>
              <a:custGeom>
                <a:avLst/>
                <a:gdLst>
                  <a:gd name="T0" fmla="*/ 5 w 48"/>
                  <a:gd name="T1" fmla="*/ 0 h 31"/>
                  <a:gd name="T2" fmla="*/ 14 w 48"/>
                  <a:gd name="T3" fmla="*/ 10 h 31"/>
                  <a:gd name="T4" fmla="*/ 19 w 48"/>
                  <a:gd name="T5" fmla="*/ 14 h 31"/>
                  <a:gd name="T6" fmla="*/ 24 w 48"/>
                  <a:gd name="T7" fmla="*/ 17 h 31"/>
                  <a:gd name="T8" fmla="*/ 28 w 48"/>
                  <a:gd name="T9" fmla="*/ 20 h 31"/>
                  <a:gd name="T10" fmla="*/ 34 w 48"/>
                  <a:gd name="T11" fmla="*/ 21 h 31"/>
                  <a:gd name="T12" fmla="*/ 48 w 48"/>
                  <a:gd name="T13" fmla="*/ 26 h 31"/>
                  <a:gd name="T14" fmla="*/ 46 w 48"/>
                  <a:gd name="T15" fmla="*/ 31 h 31"/>
                  <a:gd name="T16" fmla="*/ 32 w 48"/>
                  <a:gd name="T17" fmla="*/ 27 h 31"/>
                  <a:gd name="T18" fmla="*/ 27 w 48"/>
                  <a:gd name="T19" fmla="*/ 26 h 31"/>
                  <a:gd name="T20" fmla="*/ 21 w 48"/>
                  <a:gd name="T21" fmla="*/ 23 h 31"/>
                  <a:gd name="T22" fmla="*/ 16 w 48"/>
                  <a:gd name="T23" fmla="*/ 18 h 31"/>
                  <a:gd name="T24" fmla="*/ 10 w 48"/>
                  <a:gd name="T25" fmla="*/ 14 h 31"/>
                  <a:gd name="T26" fmla="*/ 0 w 48"/>
                  <a:gd name="T27" fmla="*/ 4 h 31"/>
                  <a:gd name="T28" fmla="*/ 5 w 48"/>
                  <a:gd name="T2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31">
                    <a:moveTo>
                      <a:pt x="5" y="0"/>
                    </a:moveTo>
                    <a:lnTo>
                      <a:pt x="14" y="10"/>
                    </a:lnTo>
                    <a:lnTo>
                      <a:pt x="19" y="14"/>
                    </a:lnTo>
                    <a:lnTo>
                      <a:pt x="24" y="17"/>
                    </a:lnTo>
                    <a:lnTo>
                      <a:pt x="28" y="20"/>
                    </a:lnTo>
                    <a:lnTo>
                      <a:pt x="34" y="21"/>
                    </a:lnTo>
                    <a:lnTo>
                      <a:pt x="48" y="26"/>
                    </a:lnTo>
                    <a:lnTo>
                      <a:pt x="46" y="31"/>
                    </a:lnTo>
                    <a:lnTo>
                      <a:pt x="32" y="27"/>
                    </a:lnTo>
                    <a:lnTo>
                      <a:pt x="27" y="26"/>
                    </a:lnTo>
                    <a:lnTo>
                      <a:pt x="21" y="23"/>
                    </a:lnTo>
                    <a:lnTo>
                      <a:pt x="16" y="18"/>
                    </a:lnTo>
                    <a:lnTo>
                      <a:pt x="10" y="14"/>
                    </a:lnTo>
                    <a:lnTo>
                      <a:pt x="0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3" name="Freeform 721"/>
              <p:cNvSpPr>
                <a:spLocks/>
              </p:cNvSpPr>
              <p:nvPr/>
            </p:nvSpPr>
            <p:spPr bwMode="auto">
              <a:xfrm>
                <a:off x="3100" y="3785"/>
                <a:ext cx="5" cy="5"/>
              </a:xfrm>
              <a:custGeom>
                <a:avLst/>
                <a:gdLst>
                  <a:gd name="T0" fmla="*/ 0 w 5"/>
                  <a:gd name="T1" fmla="*/ 1 h 5"/>
                  <a:gd name="T2" fmla="*/ 3 w 5"/>
                  <a:gd name="T3" fmla="*/ 0 h 5"/>
                  <a:gd name="T4" fmla="*/ 5 w 5"/>
                  <a:gd name="T5" fmla="*/ 1 h 5"/>
                  <a:gd name="T6" fmla="*/ 0 w 5"/>
                  <a:gd name="T7" fmla="*/ 5 h 5"/>
                  <a:gd name="T8" fmla="*/ 5 w 5"/>
                  <a:gd name="T9" fmla="*/ 5 h 5"/>
                  <a:gd name="T10" fmla="*/ 0 w 5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0" y="1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4" name="Freeform 722"/>
              <p:cNvSpPr>
                <a:spLocks/>
              </p:cNvSpPr>
              <p:nvPr/>
            </p:nvSpPr>
            <p:spPr bwMode="auto">
              <a:xfrm>
                <a:off x="3146" y="3800"/>
                <a:ext cx="60" cy="19"/>
              </a:xfrm>
              <a:custGeom>
                <a:avLst/>
                <a:gdLst>
                  <a:gd name="T0" fmla="*/ 2 w 60"/>
                  <a:gd name="T1" fmla="*/ 12 h 19"/>
                  <a:gd name="T2" fmla="*/ 9 w 60"/>
                  <a:gd name="T3" fmla="*/ 13 h 19"/>
                  <a:gd name="T4" fmla="*/ 17 w 60"/>
                  <a:gd name="T5" fmla="*/ 13 h 19"/>
                  <a:gd name="T6" fmla="*/ 24 w 60"/>
                  <a:gd name="T7" fmla="*/ 13 h 19"/>
                  <a:gd name="T8" fmla="*/ 30 w 60"/>
                  <a:gd name="T9" fmla="*/ 12 h 19"/>
                  <a:gd name="T10" fmla="*/ 43 w 60"/>
                  <a:gd name="T11" fmla="*/ 7 h 19"/>
                  <a:gd name="T12" fmla="*/ 50 w 60"/>
                  <a:gd name="T13" fmla="*/ 4 h 19"/>
                  <a:gd name="T14" fmla="*/ 57 w 60"/>
                  <a:gd name="T15" fmla="*/ 0 h 19"/>
                  <a:gd name="T16" fmla="*/ 60 w 60"/>
                  <a:gd name="T17" fmla="*/ 6 h 19"/>
                  <a:gd name="T18" fmla="*/ 53 w 60"/>
                  <a:gd name="T19" fmla="*/ 10 h 19"/>
                  <a:gd name="T20" fmla="*/ 45 w 60"/>
                  <a:gd name="T21" fmla="*/ 13 h 19"/>
                  <a:gd name="T22" fmla="*/ 31 w 60"/>
                  <a:gd name="T23" fmla="*/ 17 h 19"/>
                  <a:gd name="T24" fmla="*/ 24 w 60"/>
                  <a:gd name="T25" fmla="*/ 19 h 19"/>
                  <a:gd name="T26" fmla="*/ 17 w 60"/>
                  <a:gd name="T27" fmla="*/ 19 h 19"/>
                  <a:gd name="T28" fmla="*/ 9 w 60"/>
                  <a:gd name="T29" fmla="*/ 19 h 19"/>
                  <a:gd name="T30" fmla="*/ 0 w 60"/>
                  <a:gd name="T31" fmla="*/ 17 h 19"/>
                  <a:gd name="T32" fmla="*/ 2 w 60"/>
                  <a:gd name="T33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19">
                    <a:moveTo>
                      <a:pt x="2" y="12"/>
                    </a:moveTo>
                    <a:lnTo>
                      <a:pt x="9" y="13"/>
                    </a:lnTo>
                    <a:lnTo>
                      <a:pt x="17" y="13"/>
                    </a:lnTo>
                    <a:lnTo>
                      <a:pt x="24" y="13"/>
                    </a:lnTo>
                    <a:lnTo>
                      <a:pt x="30" y="12"/>
                    </a:lnTo>
                    <a:lnTo>
                      <a:pt x="43" y="7"/>
                    </a:lnTo>
                    <a:lnTo>
                      <a:pt x="50" y="4"/>
                    </a:lnTo>
                    <a:lnTo>
                      <a:pt x="57" y="0"/>
                    </a:lnTo>
                    <a:lnTo>
                      <a:pt x="60" y="6"/>
                    </a:lnTo>
                    <a:lnTo>
                      <a:pt x="53" y="10"/>
                    </a:lnTo>
                    <a:lnTo>
                      <a:pt x="45" y="13"/>
                    </a:lnTo>
                    <a:lnTo>
                      <a:pt x="31" y="17"/>
                    </a:lnTo>
                    <a:lnTo>
                      <a:pt x="24" y="19"/>
                    </a:lnTo>
                    <a:lnTo>
                      <a:pt x="17" y="19"/>
                    </a:lnTo>
                    <a:lnTo>
                      <a:pt x="9" y="19"/>
                    </a:lnTo>
                    <a:lnTo>
                      <a:pt x="0" y="17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5" name="Freeform 723"/>
              <p:cNvSpPr>
                <a:spLocks/>
              </p:cNvSpPr>
              <p:nvPr/>
            </p:nvSpPr>
            <p:spPr bwMode="auto">
              <a:xfrm>
                <a:off x="3146" y="3812"/>
                <a:ext cx="2" cy="5"/>
              </a:xfrm>
              <a:custGeom>
                <a:avLst/>
                <a:gdLst>
                  <a:gd name="T0" fmla="*/ 0 w 2"/>
                  <a:gd name="T1" fmla="*/ 5 h 5"/>
                  <a:gd name="T2" fmla="*/ 2 w 2"/>
                  <a:gd name="T3" fmla="*/ 5 h 5"/>
                  <a:gd name="T4" fmla="*/ 0 w 2"/>
                  <a:gd name="T5" fmla="*/ 5 h 5"/>
                  <a:gd name="T6" fmla="*/ 2 w 2"/>
                  <a:gd name="T7" fmla="*/ 0 h 5"/>
                  <a:gd name="T8" fmla="*/ 0 w 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6" name="Freeform 724"/>
              <p:cNvSpPr>
                <a:spLocks/>
              </p:cNvSpPr>
              <p:nvPr/>
            </p:nvSpPr>
            <p:spPr bwMode="auto">
              <a:xfrm>
                <a:off x="3203" y="3739"/>
                <a:ext cx="49" cy="65"/>
              </a:xfrm>
              <a:custGeom>
                <a:avLst/>
                <a:gdLst>
                  <a:gd name="T0" fmla="*/ 0 w 49"/>
                  <a:gd name="T1" fmla="*/ 61 h 65"/>
                  <a:gd name="T2" fmla="*/ 9 w 49"/>
                  <a:gd name="T3" fmla="*/ 55 h 65"/>
                  <a:gd name="T4" fmla="*/ 17 w 49"/>
                  <a:gd name="T5" fmla="*/ 50 h 65"/>
                  <a:gd name="T6" fmla="*/ 24 w 49"/>
                  <a:gd name="T7" fmla="*/ 43 h 65"/>
                  <a:gd name="T8" fmla="*/ 30 w 49"/>
                  <a:gd name="T9" fmla="*/ 36 h 65"/>
                  <a:gd name="T10" fmla="*/ 34 w 49"/>
                  <a:gd name="T11" fmla="*/ 28 h 65"/>
                  <a:gd name="T12" fmla="*/ 38 w 49"/>
                  <a:gd name="T13" fmla="*/ 20 h 65"/>
                  <a:gd name="T14" fmla="*/ 41 w 49"/>
                  <a:gd name="T15" fmla="*/ 11 h 65"/>
                  <a:gd name="T16" fmla="*/ 43 w 49"/>
                  <a:gd name="T17" fmla="*/ 0 h 65"/>
                  <a:gd name="T18" fmla="*/ 49 w 49"/>
                  <a:gd name="T19" fmla="*/ 1 h 65"/>
                  <a:gd name="T20" fmla="*/ 46 w 49"/>
                  <a:gd name="T21" fmla="*/ 13 h 65"/>
                  <a:gd name="T22" fmla="*/ 43 w 49"/>
                  <a:gd name="T23" fmla="*/ 23 h 65"/>
                  <a:gd name="T24" fmla="*/ 39 w 49"/>
                  <a:gd name="T25" fmla="*/ 31 h 65"/>
                  <a:gd name="T26" fmla="*/ 34 w 49"/>
                  <a:gd name="T27" fmla="*/ 40 h 65"/>
                  <a:gd name="T28" fmla="*/ 28 w 49"/>
                  <a:gd name="T29" fmla="*/ 47 h 65"/>
                  <a:gd name="T30" fmla="*/ 21 w 49"/>
                  <a:gd name="T31" fmla="*/ 54 h 65"/>
                  <a:gd name="T32" fmla="*/ 13 w 49"/>
                  <a:gd name="T33" fmla="*/ 60 h 65"/>
                  <a:gd name="T34" fmla="*/ 5 w 49"/>
                  <a:gd name="T35" fmla="*/ 65 h 65"/>
                  <a:gd name="T36" fmla="*/ 0 w 49"/>
                  <a:gd name="T37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" h="65">
                    <a:moveTo>
                      <a:pt x="0" y="61"/>
                    </a:moveTo>
                    <a:lnTo>
                      <a:pt x="9" y="55"/>
                    </a:lnTo>
                    <a:lnTo>
                      <a:pt x="17" y="50"/>
                    </a:lnTo>
                    <a:lnTo>
                      <a:pt x="24" y="43"/>
                    </a:lnTo>
                    <a:lnTo>
                      <a:pt x="30" y="36"/>
                    </a:lnTo>
                    <a:lnTo>
                      <a:pt x="34" y="28"/>
                    </a:lnTo>
                    <a:lnTo>
                      <a:pt x="38" y="20"/>
                    </a:lnTo>
                    <a:lnTo>
                      <a:pt x="41" y="11"/>
                    </a:lnTo>
                    <a:lnTo>
                      <a:pt x="43" y="0"/>
                    </a:lnTo>
                    <a:lnTo>
                      <a:pt x="49" y="1"/>
                    </a:lnTo>
                    <a:lnTo>
                      <a:pt x="46" y="13"/>
                    </a:lnTo>
                    <a:lnTo>
                      <a:pt x="43" y="23"/>
                    </a:lnTo>
                    <a:lnTo>
                      <a:pt x="39" y="31"/>
                    </a:lnTo>
                    <a:lnTo>
                      <a:pt x="34" y="40"/>
                    </a:lnTo>
                    <a:lnTo>
                      <a:pt x="28" y="47"/>
                    </a:lnTo>
                    <a:lnTo>
                      <a:pt x="21" y="54"/>
                    </a:lnTo>
                    <a:lnTo>
                      <a:pt x="13" y="60"/>
                    </a:lnTo>
                    <a:lnTo>
                      <a:pt x="5" y="65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7" name="Freeform 725"/>
              <p:cNvSpPr>
                <a:spLocks/>
              </p:cNvSpPr>
              <p:nvPr/>
            </p:nvSpPr>
            <p:spPr bwMode="auto">
              <a:xfrm>
                <a:off x="3203" y="3800"/>
                <a:ext cx="5" cy="6"/>
              </a:xfrm>
              <a:custGeom>
                <a:avLst/>
                <a:gdLst>
                  <a:gd name="T0" fmla="*/ 3 w 5"/>
                  <a:gd name="T1" fmla="*/ 6 h 6"/>
                  <a:gd name="T2" fmla="*/ 5 w 5"/>
                  <a:gd name="T3" fmla="*/ 4 h 6"/>
                  <a:gd name="T4" fmla="*/ 0 w 5"/>
                  <a:gd name="T5" fmla="*/ 0 h 6"/>
                  <a:gd name="T6" fmla="*/ 3 w 5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8" name="Freeform 726"/>
              <p:cNvSpPr>
                <a:spLocks/>
              </p:cNvSpPr>
              <p:nvPr/>
            </p:nvSpPr>
            <p:spPr bwMode="auto">
              <a:xfrm>
                <a:off x="3237" y="3666"/>
                <a:ext cx="19" cy="74"/>
              </a:xfrm>
              <a:custGeom>
                <a:avLst/>
                <a:gdLst>
                  <a:gd name="T0" fmla="*/ 9 w 19"/>
                  <a:gd name="T1" fmla="*/ 73 h 74"/>
                  <a:gd name="T2" fmla="*/ 12 w 19"/>
                  <a:gd name="T3" fmla="*/ 54 h 74"/>
                  <a:gd name="T4" fmla="*/ 14 w 19"/>
                  <a:gd name="T5" fmla="*/ 46 h 74"/>
                  <a:gd name="T6" fmla="*/ 12 w 19"/>
                  <a:gd name="T7" fmla="*/ 37 h 74"/>
                  <a:gd name="T8" fmla="*/ 11 w 19"/>
                  <a:gd name="T9" fmla="*/ 29 h 74"/>
                  <a:gd name="T10" fmla="*/ 8 w 19"/>
                  <a:gd name="T11" fmla="*/ 22 h 74"/>
                  <a:gd name="T12" fmla="*/ 4 w 19"/>
                  <a:gd name="T13" fmla="*/ 13 h 74"/>
                  <a:gd name="T14" fmla="*/ 0 w 19"/>
                  <a:gd name="T15" fmla="*/ 4 h 74"/>
                  <a:gd name="T16" fmla="*/ 4 w 19"/>
                  <a:gd name="T17" fmla="*/ 0 h 74"/>
                  <a:gd name="T18" fmla="*/ 9 w 19"/>
                  <a:gd name="T19" fmla="*/ 10 h 74"/>
                  <a:gd name="T20" fmla="*/ 14 w 19"/>
                  <a:gd name="T21" fmla="*/ 19 h 74"/>
                  <a:gd name="T22" fmla="*/ 16 w 19"/>
                  <a:gd name="T23" fmla="*/ 27 h 74"/>
                  <a:gd name="T24" fmla="*/ 18 w 19"/>
                  <a:gd name="T25" fmla="*/ 36 h 74"/>
                  <a:gd name="T26" fmla="*/ 19 w 19"/>
                  <a:gd name="T27" fmla="*/ 46 h 74"/>
                  <a:gd name="T28" fmla="*/ 18 w 19"/>
                  <a:gd name="T29" fmla="*/ 56 h 74"/>
                  <a:gd name="T30" fmla="*/ 15 w 19"/>
                  <a:gd name="T31" fmla="*/ 74 h 74"/>
                  <a:gd name="T32" fmla="*/ 9 w 19"/>
                  <a:gd name="T33" fmla="*/ 7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74">
                    <a:moveTo>
                      <a:pt x="9" y="73"/>
                    </a:moveTo>
                    <a:lnTo>
                      <a:pt x="12" y="54"/>
                    </a:lnTo>
                    <a:lnTo>
                      <a:pt x="14" y="46"/>
                    </a:lnTo>
                    <a:lnTo>
                      <a:pt x="12" y="37"/>
                    </a:lnTo>
                    <a:lnTo>
                      <a:pt x="11" y="29"/>
                    </a:lnTo>
                    <a:lnTo>
                      <a:pt x="8" y="22"/>
                    </a:lnTo>
                    <a:lnTo>
                      <a:pt x="4" y="13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9" y="10"/>
                    </a:lnTo>
                    <a:lnTo>
                      <a:pt x="14" y="19"/>
                    </a:lnTo>
                    <a:lnTo>
                      <a:pt x="16" y="27"/>
                    </a:lnTo>
                    <a:lnTo>
                      <a:pt x="18" y="36"/>
                    </a:lnTo>
                    <a:lnTo>
                      <a:pt x="19" y="46"/>
                    </a:lnTo>
                    <a:lnTo>
                      <a:pt x="18" y="56"/>
                    </a:lnTo>
                    <a:lnTo>
                      <a:pt x="15" y="74"/>
                    </a:lnTo>
                    <a:lnTo>
                      <a:pt x="9" y="7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79" name="Freeform 727"/>
              <p:cNvSpPr>
                <a:spLocks/>
              </p:cNvSpPr>
              <p:nvPr/>
            </p:nvSpPr>
            <p:spPr bwMode="auto">
              <a:xfrm>
                <a:off x="3246" y="3739"/>
                <a:ext cx="6" cy="1"/>
              </a:xfrm>
              <a:custGeom>
                <a:avLst/>
                <a:gdLst>
                  <a:gd name="T0" fmla="*/ 6 w 6"/>
                  <a:gd name="T1" fmla="*/ 1 h 1"/>
                  <a:gd name="T2" fmla="*/ 0 w 6"/>
                  <a:gd name="T3" fmla="*/ 0 h 1"/>
                  <a:gd name="T4" fmla="*/ 6 w 6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6" y="1"/>
                    </a:moveTo>
                    <a:lnTo>
                      <a:pt x="0" y="0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0" name="Freeform 728"/>
              <p:cNvSpPr>
                <a:spLocks/>
              </p:cNvSpPr>
              <p:nvPr/>
            </p:nvSpPr>
            <p:spPr bwMode="auto">
              <a:xfrm>
                <a:off x="3173" y="3632"/>
                <a:ext cx="68" cy="38"/>
              </a:xfrm>
              <a:custGeom>
                <a:avLst/>
                <a:gdLst>
                  <a:gd name="T0" fmla="*/ 64 w 68"/>
                  <a:gd name="T1" fmla="*/ 38 h 38"/>
                  <a:gd name="T2" fmla="*/ 57 w 68"/>
                  <a:gd name="T3" fmla="*/ 31 h 38"/>
                  <a:gd name="T4" fmla="*/ 54 w 68"/>
                  <a:gd name="T5" fmla="*/ 29 h 38"/>
                  <a:gd name="T6" fmla="*/ 50 w 68"/>
                  <a:gd name="T7" fmla="*/ 26 h 38"/>
                  <a:gd name="T8" fmla="*/ 43 w 68"/>
                  <a:gd name="T9" fmla="*/ 21 h 38"/>
                  <a:gd name="T10" fmla="*/ 36 w 68"/>
                  <a:gd name="T11" fmla="*/ 19 h 38"/>
                  <a:gd name="T12" fmla="*/ 19 w 68"/>
                  <a:gd name="T13" fmla="*/ 13 h 38"/>
                  <a:gd name="T14" fmla="*/ 9 w 68"/>
                  <a:gd name="T15" fmla="*/ 9 h 38"/>
                  <a:gd name="T16" fmla="*/ 0 w 68"/>
                  <a:gd name="T17" fmla="*/ 6 h 38"/>
                  <a:gd name="T18" fmla="*/ 3 w 68"/>
                  <a:gd name="T19" fmla="*/ 0 h 38"/>
                  <a:gd name="T20" fmla="*/ 12 w 68"/>
                  <a:gd name="T21" fmla="*/ 4 h 38"/>
                  <a:gd name="T22" fmla="*/ 21 w 68"/>
                  <a:gd name="T23" fmla="*/ 7 h 38"/>
                  <a:gd name="T24" fmla="*/ 39 w 68"/>
                  <a:gd name="T25" fmla="*/ 13 h 38"/>
                  <a:gd name="T26" fmla="*/ 46 w 68"/>
                  <a:gd name="T27" fmla="*/ 16 h 38"/>
                  <a:gd name="T28" fmla="*/ 54 w 68"/>
                  <a:gd name="T29" fmla="*/ 20 h 38"/>
                  <a:gd name="T30" fmla="*/ 57 w 68"/>
                  <a:gd name="T31" fmla="*/ 24 h 38"/>
                  <a:gd name="T32" fmla="*/ 61 w 68"/>
                  <a:gd name="T33" fmla="*/ 27 h 38"/>
                  <a:gd name="T34" fmla="*/ 68 w 68"/>
                  <a:gd name="T35" fmla="*/ 34 h 38"/>
                  <a:gd name="T36" fmla="*/ 64 w 68"/>
                  <a:gd name="T3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38">
                    <a:moveTo>
                      <a:pt x="64" y="38"/>
                    </a:moveTo>
                    <a:lnTo>
                      <a:pt x="57" y="31"/>
                    </a:lnTo>
                    <a:lnTo>
                      <a:pt x="54" y="29"/>
                    </a:lnTo>
                    <a:lnTo>
                      <a:pt x="50" y="26"/>
                    </a:lnTo>
                    <a:lnTo>
                      <a:pt x="43" y="21"/>
                    </a:lnTo>
                    <a:lnTo>
                      <a:pt x="36" y="19"/>
                    </a:lnTo>
                    <a:lnTo>
                      <a:pt x="19" y="13"/>
                    </a:lnTo>
                    <a:lnTo>
                      <a:pt x="9" y="9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2" y="4"/>
                    </a:lnTo>
                    <a:lnTo>
                      <a:pt x="21" y="7"/>
                    </a:lnTo>
                    <a:lnTo>
                      <a:pt x="39" y="13"/>
                    </a:lnTo>
                    <a:lnTo>
                      <a:pt x="46" y="16"/>
                    </a:lnTo>
                    <a:lnTo>
                      <a:pt x="54" y="20"/>
                    </a:lnTo>
                    <a:lnTo>
                      <a:pt x="57" y="24"/>
                    </a:lnTo>
                    <a:lnTo>
                      <a:pt x="61" y="27"/>
                    </a:lnTo>
                    <a:lnTo>
                      <a:pt x="68" y="34"/>
                    </a:lnTo>
                    <a:lnTo>
                      <a:pt x="64" y="3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1" name="Freeform 729"/>
              <p:cNvSpPr>
                <a:spLocks/>
              </p:cNvSpPr>
              <p:nvPr/>
            </p:nvSpPr>
            <p:spPr bwMode="auto">
              <a:xfrm>
                <a:off x="3237" y="3666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0 w 4"/>
                  <a:gd name="T3" fmla="*/ 4 h 4"/>
                  <a:gd name="T4" fmla="*/ 4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2" name="Freeform 730"/>
              <p:cNvSpPr>
                <a:spLocks/>
              </p:cNvSpPr>
              <p:nvPr/>
            </p:nvSpPr>
            <p:spPr bwMode="auto">
              <a:xfrm>
                <a:off x="3087" y="3601"/>
                <a:ext cx="89" cy="37"/>
              </a:xfrm>
              <a:custGeom>
                <a:avLst/>
                <a:gdLst>
                  <a:gd name="T0" fmla="*/ 86 w 89"/>
                  <a:gd name="T1" fmla="*/ 37 h 37"/>
                  <a:gd name="T2" fmla="*/ 75 w 89"/>
                  <a:gd name="T3" fmla="*/ 31 h 37"/>
                  <a:gd name="T4" fmla="*/ 64 w 89"/>
                  <a:gd name="T5" fmla="*/ 28 h 37"/>
                  <a:gd name="T6" fmla="*/ 43 w 89"/>
                  <a:gd name="T7" fmla="*/ 22 h 37"/>
                  <a:gd name="T8" fmla="*/ 33 w 89"/>
                  <a:gd name="T9" fmla="*/ 20 h 37"/>
                  <a:gd name="T10" fmla="*/ 22 w 89"/>
                  <a:gd name="T11" fmla="*/ 15 h 37"/>
                  <a:gd name="T12" fmla="*/ 11 w 89"/>
                  <a:gd name="T13" fmla="*/ 11 h 37"/>
                  <a:gd name="T14" fmla="*/ 0 w 89"/>
                  <a:gd name="T15" fmla="*/ 4 h 37"/>
                  <a:gd name="T16" fmla="*/ 2 w 89"/>
                  <a:gd name="T17" fmla="*/ 0 h 37"/>
                  <a:gd name="T18" fmla="*/ 13 w 89"/>
                  <a:gd name="T19" fmla="*/ 5 h 37"/>
                  <a:gd name="T20" fmla="*/ 25 w 89"/>
                  <a:gd name="T21" fmla="*/ 11 h 37"/>
                  <a:gd name="T22" fmla="*/ 34 w 89"/>
                  <a:gd name="T23" fmla="*/ 14 h 37"/>
                  <a:gd name="T24" fmla="*/ 44 w 89"/>
                  <a:gd name="T25" fmla="*/ 17 h 37"/>
                  <a:gd name="T26" fmla="*/ 65 w 89"/>
                  <a:gd name="T27" fmla="*/ 22 h 37"/>
                  <a:gd name="T28" fmla="*/ 77 w 89"/>
                  <a:gd name="T29" fmla="*/ 27 h 37"/>
                  <a:gd name="T30" fmla="*/ 89 w 89"/>
                  <a:gd name="T31" fmla="*/ 31 h 37"/>
                  <a:gd name="T32" fmla="*/ 86 w 89"/>
                  <a:gd name="T33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9" h="37">
                    <a:moveTo>
                      <a:pt x="86" y="37"/>
                    </a:moveTo>
                    <a:lnTo>
                      <a:pt x="75" y="31"/>
                    </a:lnTo>
                    <a:lnTo>
                      <a:pt x="64" y="28"/>
                    </a:lnTo>
                    <a:lnTo>
                      <a:pt x="43" y="22"/>
                    </a:lnTo>
                    <a:lnTo>
                      <a:pt x="33" y="20"/>
                    </a:lnTo>
                    <a:lnTo>
                      <a:pt x="22" y="15"/>
                    </a:lnTo>
                    <a:lnTo>
                      <a:pt x="11" y="11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3" y="5"/>
                    </a:lnTo>
                    <a:lnTo>
                      <a:pt x="25" y="11"/>
                    </a:lnTo>
                    <a:lnTo>
                      <a:pt x="34" y="14"/>
                    </a:lnTo>
                    <a:lnTo>
                      <a:pt x="44" y="17"/>
                    </a:lnTo>
                    <a:lnTo>
                      <a:pt x="65" y="22"/>
                    </a:lnTo>
                    <a:lnTo>
                      <a:pt x="77" y="27"/>
                    </a:lnTo>
                    <a:lnTo>
                      <a:pt x="89" y="31"/>
                    </a:lnTo>
                    <a:lnTo>
                      <a:pt x="86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3" name="Freeform 731"/>
              <p:cNvSpPr>
                <a:spLocks/>
              </p:cNvSpPr>
              <p:nvPr/>
            </p:nvSpPr>
            <p:spPr bwMode="auto">
              <a:xfrm>
                <a:off x="3173" y="3632"/>
                <a:ext cx="3" cy="6"/>
              </a:xfrm>
              <a:custGeom>
                <a:avLst/>
                <a:gdLst>
                  <a:gd name="T0" fmla="*/ 0 w 3"/>
                  <a:gd name="T1" fmla="*/ 6 h 6"/>
                  <a:gd name="T2" fmla="*/ 3 w 3"/>
                  <a:gd name="T3" fmla="*/ 0 h 6"/>
                  <a:gd name="T4" fmla="*/ 0 w 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0" y="6"/>
                    </a:moveTo>
                    <a:lnTo>
                      <a:pt x="3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4" name="Freeform 732"/>
              <p:cNvSpPr>
                <a:spLocks/>
              </p:cNvSpPr>
              <p:nvPr/>
            </p:nvSpPr>
            <p:spPr bwMode="auto">
              <a:xfrm>
                <a:off x="3056" y="3578"/>
                <a:ext cx="33" cy="27"/>
              </a:xfrm>
              <a:custGeom>
                <a:avLst/>
                <a:gdLst>
                  <a:gd name="T0" fmla="*/ 31 w 33"/>
                  <a:gd name="T1" fmla="*/ 27 h 27"/>
                  <a:gd name="T2" fmla="*/ 14 w 33"/>
                  <a:gd name="T3" fmla="*/ 17 h 27"/>
                  <a:gd name="T4" fmla="*/ 7 w 33"/>
                  <a:gd name="T5" fmla="*/ 11 h 27"/>
                  <a:gd name="T6" fmla="*/ 0 w 33"/>
                  <a:gd name="T7" fmla="*/ 4 h 27"/>
                  <a:gd name="T8" fmla="*/ 4 w 33"/>
                  <a:gd name="T9" fmla="*/ 0 h 27"/>
                  <a:gd name="T10" fmla="*/ 11 w 33"/>
                  <a:gd name="T11" fmla="*/ 7 h 27"/>
                  <a:gd name="T12" fmla="*/ 18 w 33"/>
                  <a:gd name="T13" fmla="*/ 13 h 27"/>
                  <a:gd name="T14" fmla="*/ 33 w 33"/>
                  <a:gd name="T15" fmla="*/ 23 h 27"/>
                  <a:gd name="T16" fmla="*/ 31 w 33"/>
                  <a:gd name="T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7">
                    <a:moveTo>
                      <a:pt x="31" y="27"/>
                    </a:moveTo>
                    <a:lnTo>
                      <a:pt x="14" y="17"/>
                    </a:lnTo>
                    <a:lnTo>
                      <a:pt x="7" y="11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11" y="7"/>
                    </a:lnTo>
                    <a:lnTo>
                      <a:pt x="18" y="13"/>
                    </a:lnTo>
                    <a:lnTo>
                      <a:pt x="33" y="23"/>
                    </a:lnTo>
                    <a:lnTo>
                      <a:pt x="31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5" name="Freeform 733"/>
              <p:cNvSpPr>
                <a:spLocks/>
              </p:cNvSpPr>
              <p:nvPr/>
            </p:nvSpPr>
            <p:spPr bwMode="auto">
              <a:xfrm>
                <a:off x="3087" y="3601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2 w 2"/>
                  <a:gd name="T3" fmla="*/ 0 h 4"/>
                  <a:gd name="T4" fmla="*/ 0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6" name="Freeform 734"/>
              <p:cNvSpPr>
                <a:spLocks/>
              </p:cNvSpPr>
              <p:nvPr/>
            </p:nvSpPr>
            <p:spPr bwMode="auto">
              <a:xfrm>
                <a:off x="3032" y="3518"/>
                <a:ext cx="28" cy="64"/>
              </a:xfrm>
              <a:custGeom>
                <a:avLst/>
                <a:gdLst>
                  <a:gd name="T0" fmla="*/ 24 w 28"/>
                  <a:gd name="T1" fmla="*/ 64 h 64"/>
                  <a:gd name="T2" fmla="*/ 13 w 28"/>
                  <a:gd name="T3" fmla="*/ 50 h 64"/>
                  <a:gd name="T4" fmla="*/ 9 w 28"/>
                  <a:gd name="T5" fmla="*/ 43 h 64"/>
                  <a:gd name="T6" fmla="*/ 4 w 28"/>
                  <a:gd name="T7" fmla="*/ 34 h 64"/>
                  <a:gd name="T8" fmla="*/ 3 w 28"/>
                  <a:gd name="T9" fmla="*/ 27 h 64"/>
                  <a:gd name="T10" fmla="*/ 2 w 28"/>
                  <a:gd name="T11" fmla="*/ 18 h 64"/>
                  <a:gd name="T12" fmla="*/ 0 w 28"/>
                  <a:gd name="T13" fmla="*/ 9 h 64"/>
                  <a:gd name="T14" fmla="*/ 0 w 28"/>
                  <a:gd name="T15" fmla="*/ 0 h 64"/>
                  <a:gd name="T16" fmla="*/ 6 w 28"/>
                  <a:gd name="T17" fmla="*/ 0 h 64"/>
                  <a:gd name="T18" fmla="*/ 6 w 28"/>
                  <a:gd name="T19" fmla="*/ 9 h 64"/>
                  <a:gd name="T20" fmla="*/ 7 w 28"/>
                  <a:gd name="T21" fmla="*/ 17 h 64"/>
                  <a:gd name="T22" fmla="*/ 9 w 28"/>
                  <a:gd name="T23" fmla="*/ 26 h 64"/>
                  <a:gd name="T24" fmla="*/ 10 w 28"/>
                  <a:gd name="T25" fmla="*/ 33 h 64"/>
                  <a:gd name="T26" fmla="*/ 13 w 28"/>
                  <a:gd name="T27" fmla="*/ 40 h 64"/>
                  <a:gd name="T28" fmla="*/ 17 w 28"/>
                  <a:gd name="T29" fmla="*/ 46 h 64"/>
                  <a:gd name="T30" fmla="*/ 28 w 28"/>
                  <a:gd name="T31" fmla="*/ 60 h 64"/>
                  <a:gd name="T32" fmla="*/ 24 w 28"/>
                  <a:gd name="T3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64">
                    <a:moveTo>
                      <a:pt x="24" y="64"/>
                    </a:moveTo>
                    <a:lnTo>
                      <a:pt x="13" y="50"/>
                    </a:lnTo>
                    <a:lnTo>
                      <a:pt x="9" y="43"/>
                    </a:lnTo>
                    <a:lnTo>
                      <a:pt x="4" y="34"/>
                    </a:lnTo>
                    <a:lnTo>
                      <a:pt x="3" y="27"/>
                    </a:lnTo>
                    <a:lnTo>
                      <a:pt x="2" y="18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9"/>
                    </a:lnTo>
                    <a:lnTo>
                      <a:pt x="7" y="17"/>
                    </a:lnTo>
                    <a:lnTo>
                      <a:pt x="9" y="26"/>
                    </a:lnTo>
                    <a:lnTo>
                      <a:pt x="10" y="33"/>
                    </a:lnTo>
                    <a:lnTo>
                      <a:pt x="13" y="40"/>
                    </a:lnTo>
                    <a:lnTo>
                      <a:pt x="17" y="46"/>
                    </a:lnTo>
                    <a:lnTo>
                      <a:pt x="28" y="60"/>
                    </a:lnTo>
                    <a:lnTo>
                      <a:pt x="24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7" name="Freeform 735"/>
              <p:cNvSpPr>
                <a:spLocks/>
              </p:cNvSpPr>
              <p:nvPr/>
            </p:nvSpPr>
            <p:spPr bwMode="auto">
              <a:xfrm>
                <a:off x="3056" y="3578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0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8" name="Freeform 736"/>
              <p:cNvSpPr>
                <a:spLocks/>
              </p:cNvSpPr>
              <p:nvPr/>
            </p:nvSpPr>
            <p:spPr bwMode="auto">
              <a:xfrm>
                <a:off x="3032" y="3458"/>
                <a:ext cx="34" cy="60"/>
              </a:xfrm>
              <a:custGeom>
                <a:avLst/>
                <a:gdLst>
                  <a:gd name="T0" fmla="*/ 0 w 34"/>
                  <a:gd name="T1" fmla="*/ 59 h 60"/>
                  <a:gd name="T2" fmla="*/ 2 w 34"/>
                  <a:gd name="T3" fmla="*/ 50 h 60"/>
                  <a:gd name="T4" fmla="*/ 3 w 34"/>
                  <a:gd name="T5" fmla="*/ 41 h 60"/>
                  <a:gd name="T6" fmla="*/ 4 w 34"/>
                  <a:gd name="T7" fmla="*/ 33 h 60"/>
                  <a:gd name="T8" fmla="*/ 7 w 34"/>
                  <a:gd name="T9" fmla="*/ 24 h 60"/>
                  <a:gd name="T10" fmla="*/ 11 w 34"/>
                  <a:gd name="T11" fmla="*/ 17 h 60"/>
                  <a:gd name="T12" fmla="*/ 16 w 34"/>
                  <a:gd name="T13" fmla="*/ 12 h 60"/>
                  <a:gd name="T14" fmla="*/ 23 w 34"/>
                  <a:gd name="T15" fmla="*/ 6 h 60"/>
                  <a:gd name="T16" fmla="*/ 30 w 34"/>
                  <a:gd name="T17" fmla="*/ 0 h 60"/>
                  <a:gd name="T18" fmla="*/ 34 w 34"/>
                  <a:gd name="T19" fmla="*/ 4 h 60"/>
                  <a:gd name="T20" fmla="*/ 25 w 34"/>
                  <a:gd name="T21" fmla="*/ 10 h 60"/>
                  <a:gd name="T22" fmla="*/ 20 w 34"/>
                  <a:gd name="T23" fmla="*/ 16 h 60"/>
                  <a:gd name="T24" fmla="*/ 16 w 34"/>
                  <a:gd name="T25" fmla="*/ 21 h 60"/>
                  <a:gd name="T26" fmla="*/ 13 w 34"/>
                  <a:gd name="T27" fmla="*/ 27 h 60"/>
                  <a:gd name="T28" fmla="*/ 10 w 34"/>
                  <a:gd name="T29" fmla="*/ 34 h 60"/>
                  <a:gd name="T30" fmla="*/ 9 w 34"/>
                  <a:gd name="T31" fmla="*/ 43 h 60"/>
                  <a:gd name="T32" fmla="*/ 7 w 34"/>
                  <a:gd name="T33" fmla="*/ 51 h 60"/>
                  <a:gd name="T34" fmla="*/ 6 w 34"/>
                  <a:gd name="T35" fmla="*/ 60 h 60"/>
                  <a:gd name="T36" fmla="*/ 0 w 34"/>
                  <a:gd name="T3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60">
                    <a:moveTo>
                      <a:pt x="0" y="59"/>
                    </a:moveTo>
                    <a:lnTo>
                      <a:pt x="2" y="50"/>
                    </a:lnTo>
                    <a:lnTo>
                      <a:pt x="3" y="41"/>
                    </a:lnTo>
                    <a:lnTo>
                      <a:pt x="4" y="33"/>
                    </a:lnTo>
                    <a:lnTo>
                      <a:pt x="7" y="24"/>
                    </a:lnTo>
                    <a:lnTo>
                      <a:pt x="11" y="17"/>
                    </a:lnTo>
                    <a:lnTo>
                      <a:pt x="16" y="12"/>
                    </a:lnTo>
                    <a:lnTo>
                      <a:pt x="23" y="6"/>
                    </a:lnTo>
                    <a:lnTo>
                      <a:pt x="30" y="0"/>
                    </a:lnTo>
                    <a:lnTo>
                      <a:pt x="34" y="4"/>
                    </a:lnTo>
                    <a:lnTo>
                      <a:pt x="25" y="10"/>
                    </a:lnTo>
                    <a:lnTo>
                      <a:pt x="20" y="16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10" y="34"/>
                    </a:lnTo>
                    <a:lnTo>
                      <a:pt x="9" y="43"/>
                    </a:lnTo>
                    <a:lnTo>
                      <a:pt x="7" y="51"/>
                    </a:lnTo>
                    <a:lnTo>
                      <a:pt x="6" y="6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89" name="Freeform 737"/>
              <p:cNvSpPr>
                <a:spLocks/>
              </p:cNvSpPr>
              <p:nvPr/>
            </p:nvSpPr>
            <p:spPr bwMode="auto">
              <a:xfrm>
                <a:off x="3032" y="3517"/>
                <a:ext cx="6" cy="1"/>
              </a:xfrm>
              <a:custGeom>
                <a:avLst/>
                <a:gdLst>
                  <a:gd name="T0" fmla="*/ 0 w 6"/>
                  <a:gd name="T1" fmla="*/ 1 h 1"/>
                  <a:gd name="T2" fmla="*/ 0 w 6"/>
                  <a:gd name="T3" fmla="*/ 0 h 1"/>
                  <a:gd name="T4" fmla="*/ 6 w 6"/>
                  <a:gd name="T5" fmla="*/ 1 h 1"/>
                  <a:gd name="T6" fmla="*/ 0 w 6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lnTo>
                      <a:pt x="0" y="0"/>
                    </a:lnTo>
                    <a:lnTo>
                      <a:pt x="6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0" name="Freeform 738"/>
              <p:cNvSpPr>
                <a:spLocks/>
              </p:cNvSpPr>
              <p:nvPr/>
            </p:nvSpPr>
            <p:spPr bwMode="auto">
              <a:xfrm>
                <a:off x="3062" y="3448"/>
                <a:ext cx="44" cy="16"/>
              </a:xfrm>
              <a:custGeom>
                <a:avLst/>
                <a:gdLst>
                  <a:gd name="T0" fmla="*/ 0 w 44"/>
                  <a:gd name="T1" fmla="*/ 10 h 16"/>
                  <a:gd name="T2" fmla="*/ 11 w 44"/>
                  <a:gd name="T3" fmla="*/ 4 h 16"/>
                  <a:gd name="T4" fmla="*/ 22 w 44"/>
                  <a:gd name="T5" fmla="*/ 2 h 16"/>
                  <a:gd name="T6" fmla="*/ 27 w 44"/>
                  <a:gd name="T7" fmla="*/ 0 h 16"/>
                  <a:gd name="T8" fmla="*/ 33 w 44"/>
                  <a:gd name="T9" fmla="*/ 2 h 16"/>
                  <a:gd name="T10" fmla="*/ 38 w 44"/>
                  <a:gd name="T11" fmla="*/ 2 h 16"/>
                  <a:gd name="T12" fmla="*/ 44 w 44"/>
                  <a:gd name="T13" fmla="*/ 4 h 16"/>
                  <a:gd name="T14" fmla="*/ 43 w 44"/>
                  <a:gd name="T15" fmla="*/ 10 h 16"/>
                  <a:gd name="T16" fmla="*/ 37 w 44"/>
                  <a:gd name="T17" fmla="*/ 7 h 16"/>
                  <a:gd name="T18" fmla="*/ 31 w 44"/>
                  <a:gd name="T19" fmla="*/ 7 h 16"/>
                  <a:gd name="T20" fmla="*/ 27 w 44"/>
                  <a:gd name="T21" fmla="*/ 7 h 16"/>
                  <a:gd name="T22" fmla="*/ 22 w 44"/>
                  <a:gd name="T23" fmla="*/ 7 h 16"/>
                  <a:gd name="T24" fmla="*/ 13 w 44"/>
                  <a:gd name="T25" fmla="*/ 10 h 16"/>
                  <a:gd name="T26" fmla="*/ 2 w 44"/>
                  <a:gd name="T27" fmla="*/ 16 h 16"/>
                  <a:gd name="T28" fmla="*/ 0 w 44"/>
                  <a:gd name="T2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16">
                    <a:moveTo>
                      <a:pt x="0" y="10"/>
                    </a:moveTo>
                    <a:lnTo>
                      <a:pt x="11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2"/>
                    </a:lnTo>
                    <a:lnTo>
                      <a:pt x="38" y="2"/>
                    </a:lnTo>
                    <a:lnTo>
                      <a:pt x="44" y="4"/>
                    </a:lnTo>
                    <a:lnTo>
                      <a:pt x="43" y="10"/>
                    </a:lnTo>
                    <a:lnTo>
                      <a:pt x="37" y="7"/>
                    </a:lnTo>
                    <a:lnTo>
                      <a:pt x="31" y="7"/>
                    </a:lnTo>
                    <a:lnTo>
                      <a:pt x="27" y="7"/>
                    </a:lnTo>
                    <a:lnTo>
                      <a:pt x="22" y="7"/>
                    </a:lnTo>
                    <a:lnTo>
                      <a:pt x="13" y="10"/>
                    </a:lnTo>
                    <a:lnTo>
                      <a:pt x="2" y="1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1" name="Freeform 739"/>
              <p:cNvSpPr>
                <a:spLocks/>
              </p:cNvSpPr>
              <p:nvPr/>
            </p:nvSpPr>
            <p:spPr bwMode="auto">
              <a:xfrm>
                <a:off x="3062" y="3458"/>
                <a:ext cx="4" cy="6"/>
              </a:xfrm>
              <a:custGeom>
                <a:avLst/>
                <a:gdLst>
                  <a:gd name="T0" fmla="*/ 0 w 4"/>
                  <a:gd name="T1" fmla="*/ 0 h 6"/>
                  <a:gd name="T2" fmla="*/ 2 w 4"/>
                  <a:gd name="T3" fmla="*/ 6 h 6"/>
                  <a:gd name="T4" fmla="*/ 4 w 4"/>
                  <a:gd name="T5" fmla="*/ 4 h 6"/>
                  <a:gd name="T6" fmla="*/ 0 w 4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2" y="6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2" name="Freeform 740"/>
              <p:cNvSpPr>
                <a:spLocks/>
              </p:cNvSpPr>
              <p:nvPr/>
            </p:nvSpPr>
            <p:spPr bwMode="auto">
              <a:xfrm>
                <a:off x="3103" y="3452"/>
                <a:ext cx="27" cy="55"/>
              </a:xfrm>
              <a:custGeom>
                <a:avLst/>
                <a:gdLst>
                  <a:gd name="T0" fmla="*/ 3 w 27"/>
                  <a:gd name="T1" fmla="*/ 0 h 55"/>
                  <a:gd name="T2" fmla="*/ 10 w 27"/>
                  <a:gd name="T3" fmla="*/ 5 h 55"/>
                  <a:gd name="T4" fmla="*/ 14 w 27"/>
                  <a:gd name="T5" fmla="*/ 8 h 55"/>
                  <a:gd name="T6" fmla="*/ 16 w 27"/>
                  <a:gd name="T7" fmla="*/ 10 h 55"/>
                  <a:gd name="T8" fmla="*/ 20 w 27"/>
                  <a:gd name="T9" fmla="*/ 16 h 55"/>
                  <a:gd name="T10" fmla="*/ 24 w 27"/>
                  <a:gd name="T11" fmla="*/ 23 h 55"/>
                  <a:gd name="T12" fmla="*/ 25 w 27"/>
                  <a:gd name="T13" fmla="*/ 30 h 55"/>
                  <a:gd name="T14" fmla="*/ 27 w 27"/>
                  <a:gd name="T15" fmla="*/ 37 h 55"/>
                  <a:gd name="T16" fmla="*/ 27 w 27"/>
                  <a:gd name="T17" fmla="*/ 46 h 55"/>
                  <a:gd name="T18" fmla="*/ 27 w 27"/>
                  <a:gd name="T19" fmla="*/ 55 h 55"/>
                  <a:gd name="T20" fmla="*/ 21 w 27"/>
                  <a:gd name="T21" fmla="*/ 55 h 55"/>
                  <a:gd name="T22" fmla="*/ 21 w 27"/>
                  <a:gd name="T23" fmla="*/ 46 h 55"/>
                  <a:gd name="T24" fmla="*/ 21 w 27"/>
                  <a:gd name="T25" fmla="*/ 39 h 55"/>
                  <a:gd name="T26" fmla="*/ 20 w 27"/>
                  <a:gd name="T27" fmla="*/ 32 h 55"/>
                  <a:gd name="T28" fmla="*/ 18 w 27"/>
                  <a:gd name="T29" fmla="*/ 25 h 55"/>
                  <a:gd name="T30" fmla="*/ 16 w 27"/>
                  <a:gd name="T31" fmla="*/ 19 h 55"/>
                  <a:gd name="T32" fmla="*/ 11 w 27"/>
                  <a:gd name="T33" fmla="*/ 13 h 55"/>
                  <a:gd name="T34" fmla="*/ 10 w 27"/>
                  <a:gd name="T35" fmla="*/ 12 h 55"/>
                  <a:gd name="T36" fmla="*/ 7 w 27"/>
                  <a:gd name="T37" fmla="*/ 9 h 55"/>
                  <a:gd name="T38" fmla="*/ 0 w 27"/>
                  <a:gd name="T39" fmla="*/ 6 h 55"/>
                  <a:gd name="T40" fmla="*/ 3 w 27"/>
                  <a:gd name="T4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" h="55">
                    <a:moveTo>
                      <a:pt x="3" y="0"/>
                    </a:moveTo>
                    <a:lnTo>
                      <a:pt x="10" y="5"/>
                    </a:lnTo>
                    <a:lnTo>
                      <a:pt x="14" y="8"/>
                    </a:lnTo>
                    <a:lnTo>
                      <a:pt x="16" y="10"/>
                    </a:lnTo>
                    <a:lnTo>
                      <a:pt x="20" y="16"/>
                    </a:lnTo>
                    <a:lnTo>
                      <a:pt x="24" y="23"/>
                    </a:lnTo>
                    <a:lnTo>
                      <a:pt x="25" y="30"/>
                    </a:lnTo>
                    <a:lnTo>
                      <a:pt x="27" y="37"/>
                    </a:lnTo>
                    <a:lnTo>
                      <a:pt x="27" y="46"/>
                    </a:lnTo>
                    <a:lnTo>
                      <a:pt x="27" y="55"/>
                    </a:lnTo>
                    <a:lnTo>
                      <a:pt x="21" y="55"/>
                    </a:lnTo>
                    <a:lnTo>
                      <a:pt x="21" y="46"/>
                    </a:lnTo>
                    <a:lnTo>
                      <a:pt x="21" y="39"/>
                    </a:lnTo>
                    <a:lnTo>
                      <a:pt x="20" y="32"/>
                    </a:lnTo>
                    <a:lnTo>
                      <a:pt x="18" y="25"/>
                    </a:lnTo>
                    <a:lnTo>
                      <a:pt x="16" y="19"/>
                    </a:lnTo>
                    <a:lnTo>
                      <a:pt x="11" y="13"/>
                    </a:lnTo>
                    <a:lnTo>
                      <a:pt x="10" y="12"/>
                    </a:lnTo>
                    <a:lnTo>
                      <a:pt x="7" y="9"/>
                    </a:lnTo>
                    <a:lnTo>
                      <a:pt x="0" y="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3" name="Freeform 741"/>
              <p:cNvSpPr>
                <a:spLocks/>
              </p:cNvSpPr>
              <p:nvPr/>
            </p:nvSpPr>
            <p:spPr bwMode="auto">
              <a:xfrm>
                <a:off x="3103" y="3452"/>
                <a:ext cx="3" cy="6"/>
              </a:xfrm>
              <a:custGeom>
                <a:avLst/>
                <a:gdLst>
                  <a:gd name="T0" fmla="*/ 3 w 3"/>
                  <a:gd name="T1" fmla="*/ 0 h 6"/>
                  <a:gd name="T2" fmla="*/ 0 w 3"/>
                  <a:gd name="T3" fmla="*/ 6 h 6"/>
                  <a:gd name="T4" fmla="*/ 2 w 3"/>
                  <a:gd name="T5" fmla="*/ 6 h 6"/>
                  <a:gd name="T6" fmla="*/ 3 w 3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3" y="0"/>
                    </a:moveTo>
                    <a:lnTo>
                      <a:pt x="0" y="6"/>
                    </a:lnTo>
                    <a:lnTo>
                      <a:pt x="2" y="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4" name="Freeform 742"/>
              <p:cNvSpPr>
                <a:spLocks/>
              </p:cNvSpPr>
              <p:nvPr/>
            </p:nvSpPr>
            <p:spPr bwMode="auto">
              <a:xfrm>
                <a:off x="3089" y="3505"/>
                <a:ext cx="41" cy="60"/>
              </a:xfrm>
              <a:custGeom>
                <a:avLst/>
                <a:gdLst>
                  <a:gd name="T0" fmla="*/ 41 w 41"/>
                  <a:gd name="T1" fmla="*/ 2 h 60"/>
                  <a:gd name="T2" fmla="*/ 41 w 41"/>
                  <a:gd name="T3" fmla="*/ 6 h 60"/>
                  <a:gd name="T4" fmla="*/ 41 w 41"/>
                  <a:gd name="T5" fmla="*/ 12 h 60"/>
                  <a:gd name="T6" fmla="*/ 38 w 41"/>
                  <a:gd name="T7" fmla="*/ 20 h 60"/>
                  <a:gd name="T8" fmla="*/ 34 w 41"/>
                  <a:gd name="T9" fmla="*/ 29 h 60"/>
                  <a:gd name="T10" fmla="*/ 30 w 41"/>
                  <a:gd name="T11" fmla="*/ 36 h 60"/>
                  <a:gd name="T12" fmla="*/ 24 w 41"/>
                  <a:gd name="T13" fmla="*/ 41 h 60"/>
                  <a:gd name="T14" fmla="*/ 18 w 41"/>
                  <a:gd name="T15" fmla="*/ 49 h 60"/>
                  <a:gd name="T16" fmla="*/ 4 w 41"/>
                  <a:gd name="T17" fmla="*/ 60 h 60"/>
                  <a:gd name="T18" fmla="*/ 0 w 41"/>
                  <a:gd name="T19" fmla="*/ 56 h 60"/>
                  <a:gd name="T20" fmla="*/ 14 w 41"/>
                  <a:gd name="T21" fmla="*/ 44 h 60"/>
                  <a:gd name="T22" fmla="*/ 20 w 41"/>
                  <a:gd name="T23" fmla="*/ 39 h 60"/>
                  <a:gd name="T24" fmla="*/ 25 w 41"/>
                  <a:gd name="T25" fmla="*/ 31 h 60"/>
                  <a:gd name="T26" fmla="*/ 30 w 41"/>
                  <a:gd name="T27" fmla="*/ 26 h 60"/>
                  <a:gd name="T28" fmla="*/ 32 w 41"/>
                  <a:gd name="T29" fmla="*/ 19 h 60"/>
                  <a:gd name="T30" fmla="*/ 34 w 41"/>
                  <a:gd name="T31" fmla="*/ 10 h 60"/>
                  <a:gd name="T32" fmla="*/ 35 w 41"/>
                  <a:gd name="T33" fmla="*/ 6 h 60"/>
                  <a:gd name="T34" fmla="*/ 35 w 41"/>
                  <a:gd name="T35" fmla="*/ 0 h 60"/>
                  <a:gd name="T36" fmla="*/ 41 w 41"/>
                  <a:gd name="T37" fmla="*/ 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" h="60">
                    <a:moveTo>
                      <a:pt x="41" y="2"/>
                    </a:moveTo>
                    <a:lnTo>
                      <a:pt x="41" y="6"/>
                    </a:lnTo>
                    <a:lnTo>
                      <a:pt x="41" y="12"/>
                    </a:lnTo>
                    <a:lnTo>
                      <a:pt x="38" y="20"/>
                    </a:lnTo>
                    <a:lnTo>
                      <a:pt x="34" y="29"/>
                    </a:lnTo>
                    <a:lnTo>
                      <a:pt x="30" y="36"/>
                    </a:lnTo>
                    <a:lnTo>
                      <a:pt x="24" y="41"/>
                    </a:lnTo>
                    <a:lnTo>
                      <a:pt x="18" y="49"/>
                    </a:lnTo>
                    <a:lnTo>
                      <a:pt x="4" y="60"/>
                    </a:lnTo>
                    <a:lnTo>
                      <a:pt x="0" y="56"/>
                    </a:lnTo>
                    <a:lnTo>
                      <a:pt x="14" y="44"/>
                    </a:lnTo>
                    <a:lnTo>
                      <a:pt x="20" y="39"/>
                    </a:lnTo>
                    <a:lnTo>
                      <a:pt x="25" y="31"/>
                    </a:lnTo>
                    <a:lnTo>
                      <a:pt x="30" y="26"/>
                    </a:lnTo>
                    <a:lnTo>
                      <a:pt x="32" y="19"/>
                    </a:lnTo>
                    <a:lnTo>
                      <a:pt x="34" y="10"/>
                    </a:lnTo>
                    <a:lnTo>
                      <a:pt x="35" y="6"/>
                    </a:lnTo>
                    <a:lnTo>
                      <a:pt x="35" y="0"/>
                    </a:lnTo>
                    <a:lnTo>
                      <a:pt x="41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5" name="Freeform 743"/>
              <p:cNvSpPr>
                <a:spLocks/>
              </p:cNvSpPr>
              <p:nvPr/>
            </p:nvSpPr>
            <p:spPr bwMode="auto">
              <a:xfrm>
                <a:off x="3124" y="3505"/>
                <a:ext cx="6" cy="2"/>
              </a:xfrm>
              <a:custGeom>
                <a:avLst/>
                <a:gdLst>
                  <a:gd name="T0" fmla="*/ 6 w 6"/>
                  <a:gd name="T1" fmla="*/ 2 h 2"/>
                  <a:gd name="T2" fmla="*/ 0 w 6"/>
                  <a:gd name="T3" fmla="*/ 0 h 2"/>
                  <a:gd name="T4" fmla="*/ 0 w 6"/>
                  <a:gd name="T5" fmla="*/ 2 h 2"/>
                  <a:gd name="T6" fmla="*/ 6 w 6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6" name="Freeform 744"/>
              <p:cNvSpPr>
                <a:spLocks/>
              </p:cNvSpPr>
              <p:nvPr/>
            </p:nvSpPr>
            <p:spPr bwMode="auto">
              <a:xfrm>
                <a:off x="3021" y="3561"/>
                <a:ext cx="72" cy="28"/>
              </a:xfrm>
              <a:custGeom>
                <a:avLst/>
                <a:gdLst>
                  <a:gd name="T0" fmla="*/ 72 w 72"/>
                  <a:gd name="T1" fmla="*/ 4 h 28"/>
                  <a:gd name="T2" fmla="*/ 64 w 72"/>
                  <a:gd name="T3" fmla="*/ 11 h 28"/>
                  <a:gd name="T4" fmla="*/ 59 w 72"/>
                  <a:gd name="T5" fmla="*/ 14 h 28"/>
                  <a:gd name="T6" fmla="*/ 56 w 72"/>
                  <a:gd name="T7" fmla="*/ 15 h 28"/>
                  <a:gd name="T8" fmla="*/ 47 w 72"/>
                  <a:gd name="T9" fmla="*/ 20 h 28"/>
                  <a:gd name="T10" fmla="*/ 38 w 72"/>
                  <a:gd name="T11" fmla="*/ 23 h 28"/>
                  <a:gd name="T12" fmla="*/ 21 w 72"/>
                  <a:gd name="T13" fmla="*/ 25 h 28"/>
                  <a:gd name="T14" fmla="*/ 2 w 72"/>
                  <a:gd name="T15" fmla="*/ 28 h 28"/>
                  <a:gd name="T16" fmla="*/ 0 w 72"/>
                  <a:gd name="T17" fmla="*/ 23 h 28"/>
                  <a:gd name="T18" fmla="*/ 20 w 72"/>
                  <a:gd name="T19" fmla="*/ 20 h 28"/>
                  <a:gd name="T20" fmla="*/ 36 w 72"/>
                  <a:gd name="T21" fmla="*/ 17 h 28"/>
                  <a:gd name="T22" fmla="*/ 45 w 72"/>
                  <a:gd name="T23" fmla="*/ 14 h 28"/>
                  <a:gd name="T24" fmla="*/ 53 w 72"/>
                  <a:gd name="T25" fmla="*/ 11 h 28"/>
                  <a:gd name="T26" fmla="*/ 56 w 72"/>
                  <a:gd name="T27" fmla="*/ 8 h 28"/>
                  <a:gd name="T28" fmla="*/ 60 w 72"/>
                  <a:gd name="T29" fmla="*/ 5 h 28"/>
                  <a:gd name="T30" fmla="*/ 68 w 72"/>
                  <a:gd name="T31" fmla="*/ 0 h 28"/>
                  <a:gd name="T32" fmla="*/ 72 w 72"/>
                  <a:gd name="T33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28">
                    <a:moveTo>
                      <a:pt x="72" y="4"/>
                    </a:moveTo>
                    <a:lnTo>
                      <a:pt x="64" y="11"/>
                    </a:lnTo>
                    <a:lnTo>
                      <a:pt x="59" y="14"/>
                    </a:lnTo>
                    <a:lnTo>
                      <a:pt x="56" y="15"/>
                    </a:lnTo>
                    <a:lnTo>
                      <a:pt x="47" y="20"/>
                    </a:lnTo>
                    <a:lnTo>
                      <a:pt x="38" y="23"/>
                    </a:lnTo>
                    <a:lnTo>
                      <a:pt x="21" y="25"/>
                    </a:lnTo>
                    <a:lnTo>
                      <a:pt x="2" y="28"/>
                    </a:lnTo>
                    <a:lnTo>
                      <a:pt x="0" y="23"/>
                    </a:lnTo>
                    <a:lnTo>
                      <a:pt x="20" y="20"/>
                    </a:lnTo>
                    <a:lnTo>
                      <a:pt x="36" y="17"/>
                    </a:lnTo>
                    <a:lnTo>
                      <a:pt x="45" y="14"/>
                    </a:lnTo>
                    <a:lnTo>
                      <a:pt x="53" y="11"/>
                    </a:lnTo>
                    <a:lnTo>
                      <a:pt x="56" y="8"/>
                    </a:lnTo>
                    <a:lnTo>
                      <a:pt x="60" y="5"/>
                    </a:lnTo>
                    <a:lnTo>
                      <a:pt x="68" y="0"/>
                    </a:lnTo>
                    <a:lnTo>
                      <a:pt x="72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7" name="Freeform 745"/>
              <p:cNvSpPr>
                <a:spLocks/>
              </p:cNvSpPr>
              <p:nvPr/>
            </p:nvSpPr>
            <p:spPr bwMode="auto">
              <a:xfrm>
                <a:off x="3089" y="3561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0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8" name="Freeform 746"/>
              <p:cNvSpPr>
                <a:spLocks/>
              </p:cNvSpPr>
              <p:nvPr/>
            </p:nvSpPr>
            <p:spPr bwMode="auto">
              <a:xfrm>
                <a:off x="2906" y="3546"/>
                <a:ext cx="117" cy="43"/>
              </a:xfrm>
              <a:custGeom>
                <a:avLst/>
                <a:gdLst>
                  <a:gd name="T0" fmla="*/ 117 w 117"/>
                  <a:gd name="T1" fmla="*/ 43 h 43"/>
                  <a:gd name="T2" fmla="*/ 98 w 117"/>
                  <a:gd name="T3" fmla="*/ 43 h 43"/>
                  <a:gd name="T4" fmla="*/ 83 w 117"/>
                  <a:gd name="T5" fmla="*/ 43 h 43"/>
                  <a:gd name="T6" fmla="*/ 68 w 117"/>
                  <a:gd name="T7" fmla="*/ 40 h 43"/>
                  <a:gd name="T8" fmla="*/ 54 w 117"/>
                  <a:gd name="T9" fmla="*/ 36 h 43"/>
                  <a:gd name="T10" fmla="*/ 47 w 117"/>
                  <a:gd name="T11" fmla="*/ 33 h 43"/>
                  <a:gd name="T12" fmla="*/ 40 w 117"/>
                  <a:gd name="T13" fmla="*/ 30 h 43"/>
                  <a:gd name="T14" fmla="*/ 28 w 117"/>
                  <a:gd name="T15" fmla="*/ 23 h 43"/>
                  <a:gd name="T16" fmla="*/ 14 w 117"/>
                  <a:gd name="T17" fmla="*/ 15 h 43"/>
                  <a:gd name="T18" fmla="*/ 0 w 117"/>
                  <a:gd name="T19" fmla="*/ 5 h 43"/>
                  <a:gd name="T20" fmla="*/ 4 w 117"/>
                  <a:gd name="T21" fmla="*/ 0 h 43"/>
                  <a:gd name="T22" fmla="*/ 16 w 117"/>
                  <a:gd name="T23" fmla="*/ 10 h 43"/>
                  <a:gd name="T24" fmla="*/ 30 w 117"/>
                  <a:gd name="T25" fmla="*/ 19 h 43"/>
                  <a:gd name="T26" fmla="*/ 43 w 117"/>
                  <a:gd name="T27" fmla="*/ 26 h 43"/>
                  <a:gd name="T28" fmla="*/ 50 w 117"/>
                  <a:gd name="T29" fmla="*/ 29 h 43"/>
                  <a:gd name="T30" fmla="*/ 55 w 117"/>
                  <a:gd name="T31" fmla="*/ 30 h 43"/>
                  <a:gd name="T32" fmla="*/ 69 w 117"/>
                  <a:gd name="T33" fmla="*/ 35 h 43"/>
                  <a:gd name="T34" fmla="*/ 83 w 117"/>
                  <a:gd name="T35" fmla="*/ 38 h 43"/>
                  <a:gd name="T36" fmla="*/ 98 w 117"/>
                  <a:gd name="T37" fmla="*/ 38 h 43"/>
                  <a:gd name="T38" fmla="*/ 115 w 117"/>
                  <a:gd name="T39" fmla="*/ 38 h 43"/>
                  <a:gd name="T40" fmla="*/ 117 w 117"/>
                  <a:gd name="T4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7" h="43">
                    <a:moveTo>
                      <a:pt x="117" y="43"/>
                    </a:moveTo>
                    <a:lnTo>
                      <a:pt x="98" y="43"/>
                    </a:lnTo>
                    <a:lnTo>
                      <a:pt x="83" y="43"/>
                    </a:lnTo>
                    <a:lnTo>
                      <a:pt x="68" y="40"/>
                    </a:lnTo>
                    <a:lnTo>
                      <a:pt x="54" y="36"/>
                    </a:lnTo>
                    <a:lnTo>
                      <a:pt x="47" y="33"/>
                    </a:lnTo>
                    <a:lnTo>
                      <a:pt x="40" y="30"/>
                    </a:lnTo>
                    <a:lnTo>
                      <a:pt x="28" y="23"/>
                    </a:lnTo>
                    <a:lnTo>
                      <a:pt x="14" y="15"/>
                    </a:lnTo>
                    <a:lnTo>
                      <a:pt x="0" y="5"/>
                    </a:lnTo>
                    <a:lnTo>
                      <a:pt x="4" y="0"/>
                    </a:lnTo>
                    <a:lnTo>
                      <a:pt x="16" y="10"/>
                    </a:lnTo>
                    <a:lnTo>
                      <a:pt x="30" y="19"/>
                    </a:lnTo>
                    <a:lnTo>
                      <a:pt x="43" y="26"/>
                    </a:lnTo>
                    <a:lnTo>
                      <a:pt x="50" y="29"/>
                    </a:lnTo>
                    <a:lnTo>
                      <a:pt x="55" y="30"/>
                    </a:lnTo>
                    <a:lnTo>
                      <a:pt x="69" y="35"/>
                    </a:lnTo>
                    <a:lnTo>
                      <a:pt x="83" y="38"/>
                    </a:lnTo>
                    <a:lnTo>
                      <a:pt x="98" y="38"/>
                    </a:lnTo>
                    <a:lnTo>
                      <a:pt x="115" y="38"/>
                    </a:lnTo>
                    <a:lnTo>
                      <a:pt x="117" y="4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499" name="Freeform 747"/>
              <p:cNvSpPr>
                <a:spLocks/>
              </p:cNvSpPr>
              <p:nvPr/>
            </p:nvSpPr>
            <p:spPr bwMode="auto">
              <a:xfrm>
                <a:off x="3021" y="3584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0 w 2"/>
                  <a:gd name="T3" fmla="*/ 0 h 5"/>
                  <a:gd name="T4" fmla="*/ 2 w 2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500" name="Freeform 748"/>
              <p:cNvSpPr>
                <a:spLocks/>
              </p:cNvSpPr>
              <p:nvPr/>
            </p:nvSpPr>
            <p:spPr bwMode="auto">
              <a:xfrm>
                <a:off x="2838" y="3454"/>
                <a:ext cx="72" cy="97"/>
              </a:xfrm>
              <a:custGeom>
                <a:avLst/>
                <a:gdLst>
                  <a:gd name="T0" fmla="*/ 68 w 72"/>
                  <a:gd name="T1" fmla="*/ 97 h 97"/>
                  <a:gd name="T2" fmla="*/ 55 w 72"/>
                  <a:gd name="T3" fmla="*/ 87 h 97"/>
                  <a:gd name="T4" fmla="*/ 44 w 72"/>
                  <a:gd name="T5" fmla="*/ 77 h 97"/>
                  <a:gd name="T6" fmla="*/ 34 w 72"/>
                  <a:gd name="T7" fmla="*/ 67 h 97"/>
                  <a:gd name="T8" fmla="*/ 26 w 72"/>
                  <a:gd name="T9" fmla="*/ 55 h 97"/>
                  <a:gd name="T10" fmla="*/ 19 w 72"/>
                  <a:gd name="T11" fmla="*/ 44 h 97"/>
                  <a:gd name="T12" fmla="*/ 12 w 72"/>
                  <a:gd name="T13" fmla="*/ 31 h 97"/>
                  <a:gd name="T14" fmla="*/ 0 w 72"/>
                  <a:gd name="T15" fmla="*/ 3 h 97"/>
                  <a:gd name="T16" fmla="*/ 5 w 72"/>
                  <a:gd name="T17" fmla="*/ 0 h 97"/>
                  <a:gd name="T18" fmla="*/ 18 w 72"/>
                  <a:gd name="T19" fmla="*/ 28 h 97"/>
                  <a:gd name="T20" fmla="*/ 25 w 72"/>
                  <a:gd name="T21" fmla="*/ 41 h 97"/>
                  <a:gd name="T22" fmla="*/ 32 w 72"/>
                  <a:gd name="T23" fmla="*/ 51 h 97"/>
                  <a:gd name="T24" fmla="*/ 39 w 72"/>
                  <a:gd name="T25" fmla="*/ 63 h 97"/>
                  <a:gd name="T26" fmla="*/ 48 w 72"/>
                  <a:gd name="T27" fmla="*/ 73 h 97"/>
                  <a:gd name="T28" fmla="*/ 59 w 72"/>
                  <a:gd name="T29" fmla="*/ 82 h 97"/>
                  <a:gd name="T30" fmla="*/ 72 w 72"/>
                  <a:gd name="T31" fmla="*/ 92 h 97"/>
                  <a:gd name="T32" fmla="*/ 68 w 72"/>
                  <a:gd name="T33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97">
                    <a:moveTo>
                      <a:pt x="68" y="97"/>
                    </a:moveTo>
                    <a:lnTo>
                      <a:pt x="55" y="87"/>
                    </a:lnTo>
                    <a:lnTo>
                      <a:pt x="44" y="77"/>
                    </a:lnTo>
                    <a:lnTo>
                      <a:pt x="34" y="67"/>
                    </a:lnTo>
                    <a:lnTo>
                      <a:pt x="26" y="55"/>
                    </a:lnTo>
                    <a:lnTo>
                      <a:pt x="19" y="44"/>
                    </a:lnTo>
                    <a:lnTo>
                      <a:pt x="12" y="31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18" y="28"/>
                    </a:lnTo>
                    <a:lnTo>
                      <a:pt x="25" y="41"/>
                    </a:lnTo>
                    <a:lnTo>
                      <a:pt x="32" y="51"/>
                    </a:lnTo>
                    <a:lnTo>
                      <a:pt x="39" y="63"/>
                    </a:lnTo>
                    <a:lnTo>
                      <a:pt x="48" y="73"/>
                    </a:lnTo>
                    <a:lnTo>
                      <a:pt x="59" y="82"/>
                    </a:lnTo>
                    <a:lnTo>
                      <a:pt x="72" y="92"/>
                    </a:lnTo>
                    <a:lnTo>
                      <a:pt x="68" y="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501" name="Freeform 749"/>
              <p:cNvSpPr>
                <a:spLocks/>
              </p:cNvSpPr>
              <p:nvPr/>
            </p:nvSpPr>
            <p:spPr bwMode="auto">
              <a:xfrm>
                <a:off x="2906" y="3546"/>
                <a:ext cx="4" cy="5"/>
              </a:xfrm>
              <a:custGeom>
                <a:avLst/>
                <a:gdLst>
                  <a:gd name="T0" fmla="*/ 0 w 4"/>
                  <a:gd name="T1" fmla="*/ 5 h 5"/>
                  <a:gd name="T2" fmla="*/ 4 w 4"/>
                  <a:gd name="T3" fmla="*/ 0 h 5"/>
                  <a:gd name="T4" fmla="*/ 0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lnTo>
                      <a:pt x="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502" name="Freeform 750"/>
              <p:cNvSpPr>
                <a:spLocks/>
              </p:cNvSpPr>
              <p:nvPr/>
            </p:nvSpPr>
            <p:spPr bwMode="auto">
              <a:xfrm>
                <a:off x="2820" y="3323"/>
                <a:ext cx="23" cy="134"/>
              </a:xfrm>
              <a:custGeom>
                <a:avLst/>
                <a:gdLst>
                  <a:gd name="T0" fmla="*/ 18 w 23"/>
                  <a:gd name="T1" fmla="*/ 134 h 134"/>
                  <a:gd name="T2" fmla="*/ 12 w 23"/>
                  <a:gd name="T3" fmla="*/ 115 h 134"/>
                  <a:gd name="T4" fmla="*/ 6 w 23"/>
                  <a:gd name="T5" fmla="*/ 99 h 134"/>
                  <a:gd name="T6" fmla="*/ 5 w 23"/>
                  <a:gd name="T7" fmla="*/ 91 h 134"/>
                  <a:gd name="T8" fmla="*/ 4 w 23"/>
                  <a:gd name="T9" fmla="*/ 84 h 134"/>
                  <a:gd name="T10" fmla="*/ 1 w 23"/>
                  <a:gd name="T11" fmla="*/ 68 h 134"/>
                  <a:gd name="T12" fmla="*/ 0 w 23"/>
                  <a:gd name="T13" fmla="*/ 52 h 134"/>
                  <a:gd name="T14" fmla="*/ 0 w 23"/>
                  <a:gd name="T15" fmla="*/ 35 h 134"/>
                  <a:gd name="T16" fmla="*/ 1 w 23"/>
                  <a:gd name="T17" fmla="*/ 18 h 134"/>
                  <a:gd name="T18" fmla="*/ 4 w 23"/>
                  <a:gd name="T19" fmla="*/ 0 h 134"/>
                  <a:gd name="T20" fmla="*/ 9 w 23"/>
                  <a:gd name="T21" fmla="*/ 1 h 134"/>
                  <a:gd name="T22" fmla="*/ 6 w 23"/>
                  <a:gd name="T23" fmla="*/ 20 h 134"/>
                  <a:gd name="T24" fmla="*/ 5 w 23"/>
                  <a:gd name="T25" fmla="*/ 37 h 134"/>
                  <a:gd name="T26" fmla="*/ 5 w 23"/>
                  <a:gd name="T27" fmla="*/ 52 h 134"/>
                  <a:gd name="T28" fmla="*/ 6 w 23"/>
                  <a:gd name="T29" fmla="*/ 67 h 134"/>
                  <a:gd name="T30" fmla="*/ 9 w 23"/>
                  <a:gd name="T31" fmla="*/ 82 h 134"/>
                  <a:gd name="T32" fmla="*/ 11 w 23"/>
                  <a:gd name="T33" fmla="*/ 89 h 134"/>
                  <a:gd name="T34" fmla="*/ 12 w 23"/>
                  <a:gd name="T35" fmla="*/ 98 h 134"/>
                  <a:gd name="T36" fmla="*/ 18 w 23"/>
                  <a:gd name="T37" fmla="*/ 114 h 134"/>
                  <a:gd name="T38" fmla="*/ 23 w 23"/>
                  <a:gd name="T39" fmla="*/ 131 h 134"/>
                  <a:gd name="T40" fmla="*/ 18 w 23"/>
                  <a:gd name="T4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" h="134">
                    <a:moveTo>
                      <a:pt x="18" y="134"/>
                    </a:moveTo>
                    <a:lnTo>
                      <a:pt x="12" y="115"/>
                    </a:lnTo>
                    <a:lnTo>
                      <a:pt x="6" y="99"/>
                    </a:lnTo>
                    <a:lnTo>
                      <a:pt x="5" y="91"/>
                    </a:lnTo>
                    <a:lnTo>
                      <a:pt x="4" y="84"/>
                    </a:lnTo>
                    <a:lnTo>
                      <a:pt x="1" y="68"/>
                    </a:lnTo>
                    <a:lnTo>
                      <a:pt x="0" y="52"/>
                    </a:lnTo>
                    <a:lnTo>
                      <a:pt x="0" y="35"/>
                    </a:lnTo>
                    <a:lnTo>
                      <a:pt x="1" y="18"/>
                    </a:lnTo>
                    <a:lnTo>
                      <a:pt x="4" y="0"/>
                    </a:lnTo>
                    <a:lnTo>
                      <a:pt x="9" y="1"/>
                    </a:lnTo>
                    <a:lnTo>
                      <a:pt x="6" y="20"/>
                    </a:lnTo>
                    <a:lnTo>
                      <a:pt x="5" y="37"/>
                    </a:lnTo>
                    <a:lnTo>
                      <a:pt x="5" y="52"/>
                    </a:lnTo>
                    <a:lnTo>
                      <a:pt x="6" y="67"/>
                    </a:lnTo>
                    <a:lnTo>
                      <a:pt x="9" y="82"/>
                    </a:lnTo>
                    <a:lnTo>
                      <a:pt x="11" y="89"/>
                    </a:lnTo>
                    <a:lnTo>
                      <a:pt x="12" y="98"/>
                    </a:lnTo>
                    <a:lnTo>
                      <a:pt x="18" y="114"/>
                    </a:lnTo>
                    <a:lnTo>
                      <a:pt x="23" y="131"/>
                    </a:lnTo>
                    <a:lnTo>
                      <a:pt x="18" y="13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503" name="Freeform 751"/>
              <p:cNvSpPr>
                <a:spLocks/>
              </p:cNvSpPr>
              <p:nvPr/>
            </p:nvSpPr>
            <p:spPr bwMode="auto">
              <a:xfrm>
                <a:off x="2838" y="3454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5 w 5"/>
                  <a:gd name="T3" fmla="*/ 0 h 3"/>
                  <a:gd name="T4" fmla="*/ 0 w 5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504" name="Freeform 752"/>
              <p:cNvSpPr>
                <a:spLocks/>
              </p:cNvSpPr>
              <p:nvPr/>
            </p:nvSpPr>
            <p:spPr bwMode="auto">
              <a:xfrm>
                <a:off x="2820" y="3321"/>
                <a:ext cx="9" cy="9"/>
              </a:xfrm>
              <a:custGeom>
                <a:avLst/>
                <a:gdLst>
                  <a:gd name="T0" fmla="*/ 9 w 9"/>
                  <a:gd name="T1" fmla="*/ 5 h 9"/>
                  <a:gd name="T2" fmla="*/ 5 w 9"/>
                  <a:gd name="T3" fmla="*/ 0 h 9"/>
                  <a:gd name="T4" fmla="*/ 0 w 9"/>
                  <a:gd name="T5" fmla="*/ 5 h 9"/>
                  <a:gd name="T6" fmla="*/ 4 w 9"/>
                  <a:gd name="T7" fmla="*/ 9 h 9"/>
                  <a:gd name="T8" fmla="*/ 9 w 9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5"/>
                    </a:moveTo>
                    <a:lnTo>
                      <a:pt x="5" y="0"/>
                    </a:lnTo>
                    <a:lnTo>
                      <a:pt x="0" y="5"/>
                    </a:lnTo>
                    <a:lnTo>
                      <a:pt x="4" y="9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505" name="Freeform 753"/>
              <p:cNvSpPr>
                <a:spLocks/>
              </p:cNvSpPr>
              <p:nvPr/>
            </p:nvSpPr>
            <p:spPr bwMode="auto">
              <a:xfrm>
                <a:off x="2824" y="3317"/>
                <a:ext cx="7" cy="9"/>
              </a:xfrm>
              <a:custGeom>
                <a:avLst/>
                <a:gdLst>
                  <a:gd name="T0" fmla="*/ 5 w 7"/>
                  <a:gd name="T1" fmla="*/ 7 h 9"/>
                  <a:gd name="T2" fmla="*/ 7 w 7"/>
                  <a:gd name="T3" fmla="*/ 0 h 9"/>
                  <a:gd name="T4" fmla="*/ 1 w 7"/>
                  <a:gd name="T5" fmla="*/ 4 h 9"/>
                  <a:gd name="T6" fmla="*/ 5 w 7"/>
                  <a:gd name="T7" fmla="*/ 9 h 9"/>
                  <a:gd name="T8" fmla="*/ 0 w 7"/>
                  <a:gd name="T9" fmla="*/ 6 h 9"/>
                  <a:gd name="T10" fmla="*/ 5 w 7"/>
                  <a:gd name="T1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5" y="7"/>
                    </a:moveTo>
                    <a:lnTo>
                      <a:pt x="7" y="0"/>
                    </a:lnTo>
                    <a:lnTo>
                      <a:pt x="1" y="4"/>
                    </a:lnTo>
                    <a:lnTo>
                      <a:pt x="5" y="9"/>
                    </a:lnTo>
                    <a:lnTo>
                      <a:pt x="0" y="6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506" name="Freeform 754"/>
              <p:cNvSpPr>
                <a:spLocks/>
              </p:cNvSpPr>
              <p:nvPr/>
            </p:nvSpPr>
            <p:spPr bwMode="auto">
              <a:xfrm>
                <a:off x="2818" y="3326"/>
                <a:ext cx="6" cy="4"/>
              </a:xfrm>
              <a:custGeom>
                <a:avLst/>
                <a:gdLst>
                  <a:gd name="T0" fmla="*/ 2 w 6"/>
                  <a:gd name="T1" fmla="*/ 0 h 4"/>
                  <a:gd name="T2" fmla="*/ 0 w 6"/>
                  <a:gd name="T3" fmla="*/ 1 h 4"/>
                  <a:gd name="T4" fmla="*/ 6 w 6"/>
                  <a:gd name="T5" fmla="*/ 2 h 4"/>
                  <a:gd name="T6" fmla="*/ 6 w 6"/>
                  <a:gd name="T7" fmla="*/ 4 h 4"/>
                  <a:gd name="T8" fmla="*/ 2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lnTo>
                      <a:pt x="0" y="1"/>
                    </a:lnTo>
                    <a:lnTo>
                      <a:pt x="6" y="2"/>
                    </a:lnTo>
                    <a:lnTo>
                      <a:pt x="6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3075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r>
              <a:rPr lang="en-GB" altLang="id-ID" sz="4000" b="1" dirty="0" smtClean="0">
                <a:latin typeface="Calibri" panose="020F0502020204030204" pitchFamily="34" charset="0"/>
              </a:rPr>
              <a:t>APAKAH LAJU HANYUTAN ITU ?</a:t>
            </a:r>
            <a:endParaRPr lang="en-GB" altLang="id-ID" sz="4000" b="1" dirty="0">
              <a:latin typeface="Calibri" panose="020F0502020204030204" pitchFamily="34" charset="0"/>
            </a:endParaRPr>
          </a:p>
        </p:txBody>
      </p:sp>
      <p:sp>
        <p:nvSpPr>
          <p:cNvPr id="330756" name="Text Box 4"/>
          <p:cNvSpPr txBox="1">
            <a:spLocks noChangeArrowheads="1"/>
          </p:cNvSpPr>
          <p:nvPr/>
        </p:nvSpPr>
        <p:spPr bwMode="auto">
          <a:xfrm>
            <a:off x="395536" y="1310878"/>
            <a:ext cx="835292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Contoh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setiap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lebah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bergerak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secara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acak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dengan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laju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sangat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tinggi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Tetapi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‘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kerumunan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’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lebah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akan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bergerak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dengan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laju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‘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hanyutan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’ yang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lebih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kecil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dari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laju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masing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masing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lebah</a:t>
            </a:r>
            <a:r>
              <a:rPr lang="en-GB" altLang="id-ID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!</a:t>
            </a:r>
          </a:p>
        </p:txBody>
      </p:sp>
      <p:grpSp>
        <p:nvGrpSpPr>
          <p:cNvPr id="331060" name="Group 308"/>
          <p:cNvGrpSpPr>
            <a:grpSpLocks/>
          </p:cNvGrpSpPr>
          <p:nvPr/>
        </p:nvGrpSpPr>
        <p:grpSpPr bwMode="auto">
          <a:xfrm rot="-5400000" flipH="1" flipV="1">
            <a:off x="2421731" y="4131469"/>
            <a:ext cx="803275" cy="1074738"/>
            <a:chOff x="2750" y="3146"/>
            <a:chExt cx="506" cy="677"/>
          </a:xfrm>
        </p:grpSpPr>
        <p:sp>
          <p:nvSpPr>
            <p:cNvPr id="331061" name="Freeform 309"/>
            <p:cNvSpPr>
              <a:spLocks/>
            </p:cNvSpPr>
            <p:nvPr/>
          </p:nvSpPr>
          <p:spPr bwMode="auto">
            <a:xfrm>
              <a:off x="2857" y="3146"/>
              <a:ext cx="42" cy="33"/>
            </a:xfrm>
            <a:custGeom>
              <a:avLst/>
              <a:gdLst>
                <a:gd name="T0" fmla="*/ 25 w 42"/>
                <a:gd name="T1" fmla="*/ 28 h 33"/>
                <a:gd name="T2" fmla="*/ 27 w 42"/>
                <a:gd name="T3" fmla="*/ 30 h 33"/>
                <a:gd name="T4" fmla="*/ 29 w 42"/>
                <a:gd name="T5" fmla="*/ 31 h 33"/>
                <a:gd name="T6" fmla="*/ 33 w 42"/>
                <a:gd name="T7" fmla="*/ 33 h 33"/>
                <a:gd name="T8" fmla="*/ 38 w 42"/>
                <a:gd name="T9" fmla="*/ 31 h 33"/>
                <a:gd name="T10" fmla="*/ 39 w 42"/>
                <a:gd name="T11" fmla="*/ 31 h 33"/>
                <a:gd name="T12" fmla="*/ 40 w 42"/>
                <a:gd name="T13" fmla="*/ 30 h 33"/>
                <a:gd name="T14" fmla="*/ 42 w 42"/>
                <a:gd name="T15" fmla="*/ 27 h 33"/>
                <a:gd name="T16" fmla="*/ 42 w 42"/>
                <a:gd name="T17" fmla="*/ 26 h 33"/>
                <a:gd name="T18" fmla="*/ 42 w 42"/>
                <a:gd name="T19" fmla="*/ 24 h 33"/>
                <a:gd name="T20" fmla="*/ 42 w 42"/>
                <a:gd name="T21" fmla="*/ 21 h 33"/>
                <a:gd name="T22" fmla="*/ 40 w 42"/>
                <a:gd name="T23" fmla="*/ 17 h 33"/>
                <a:gd name="T24" fmla="*/ 36 w 42"/>
                <a:gd name="T25" fmla="*/ 14 h 33"/>
                <a:gd name="T26" fmla="*/ 33 w 42"/>
                <a:gd name="T27" fmla="*/ 13 h 33"/>
                <a:gd name="T28" fmla="*/ 31 w 42"/>
                <a:gd name="T29" fmla="*/ 11 h 33"/>
                <a:gd name="T30" fmla="*/ 28 w 42"/>
                <a:gd name="T31" fmla="*/ 11 h 33"/>
                <a:gd name="T32" fmla="*/ 25 w 42"/>
                <a:gd name="T33" fmla="*/ 13 h 33"/>
                <a:gd name="T34" fmla="*/ 20 w 42"/>
                <a:gd name="T35" fmla="*/ 14 h 33"/>
                <a:gd name="T36" fmla="*/ 14 w 42"/>
                <a:gd name="T37" fmla="*/ 18 h 33"/>
                <a:gd name="T38" fmla="*/ 10 w 42"/>
                <a:gd name="T39" fmla="*/ 20 h 33"/>
                <a:gd name="T40" fmla="*/ 6 w 42"/>
                <a:gd name="T41" fmla="*/ 18 h 33"/>
                <a:gd name="T42" fmla="*/ 3 w 42"/>
                <a:gd name="T43" fmla="*/ 16 h 33"/>
                <a:gd name="T44" fmla="*/ 1 w 42"/>
                <a:gd name="T45" fmla="*/ 14 h 33"/>
                <a:gd name="T46" fmla="*/ 0 w 42"/>
                <a:gd name="T47" fmla="*/ 13 h 33"/>
                <a:gd name="T48" fmla="*/ 0 w 42"/>
                <a:gd name="T49" fmla="*/ 8 h 33"/>
                <a:gd name="T50" fmla="*/ 0 w 42"/>
                <a:gd name="T51" fmla="*/ 7 h 33"/>
                <a:gd name="T52" fmla="*/ 1 w 42"/>
                <a:gd name="T53" fmla="*/ 6 h 33"/>
                <a:gd name="T54" fmla="*/ 1 w 42"/>
                <a:gd name="T55" fmla="*/ 4 h 33"/>
                <a:gd name="T56" fmla="*/ 3 w 42"/>
                <a:gd name="T57" fmla="*/ 3 h 33"/>
                <a:gd name="T58" fmla="*/ 6 w 42"/>
                <a:gd name="T59" fmla="*/ 1 h 33"/>
                <a:gd name="T60" fmla="*/ 10 w 42"/>
                <a:gd name="T61" fmla="*/ 0 h 33"/>
                <a:gd name="T62" fmla="*/ 13 w 42"/>
                <a:gd name="T63" fmla="*/ 1 h 33"/>
                <a:gd name="T64" fmla="*/ 14 w 42"/>
                <a:gd name="T65" fmla="*/ 3 h 33"/>
                <a:gd name="T66" fmla="*/ 17 w 42"/>
                <a:gd name="T67" fmla="*/ 6 h 33"/>
                <a:gd name="T68" fmla="*/ 25 w 42"/>
                <a:gd name="T6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33">
                  <a:moveTo>
                    <a:pt x="25" y="28"/>
                  </a:moveTo>
                  <a:lnTo>
                    <a:pt x="27" y="30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8" y="31"/>
                  </a:lnTo>
                  <a:lnTo>
                    <a:pt x="39" y="31"/>
                  </a:lnTo>
                  <a:lnTo>
                    <a:pt x="40" y="30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4"/>
                  </a:lnTo>
                  <a:lnTo>
                    <a:pt x="42" y="21"/>
                  </a:lnTo>
                  <a:lnTo>
                    <a:pt x="40" y="17"/>
                  </a:lnTo>
                  <a:lnTo>
                    <a:pt x="36" y="14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11"/>
                  </a:lnTo>
                  <a:lnTo>
                    <a:pt x="25" y="13"/>
                  </a:lnTo>
                  <a:lnTo>
                    <a:pt x="20" y="14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2" name="Freeform 310"/>
            <p:cNvSpPr>
              <a:spLocks/>
            </p:cNvSpPr>
            <p:nvPr/>
          </p:nvSpPr>
          <p:spPr bwMode="auto">
            <a:xfrm>
              <a:off x="2857" y="3146"/>
              <a:ext cx="42" cy="33"/>
            </a:xfrm>
            <a:custGeom>
              <a:avLst/>
              <a:gdLst>
                <a:gd name="T0" fmla="*/ 25 w 42"/>
                <a:gd name="T1" fmla="*/ 28 h 33"/>
                <a:gd name="T2" fmla="*/ 27 w 42"/>
                <a:gd name="T3" fmla="*/ 30 h 33"/>
                <a:gd name="T4" fmla="*/ 29 w 42"/>
                <a:gd name="T5" fmla="*/ 31 h 33"/>
                <a:gd name="T6" fmla="*/ 33 w 42"/>
                <a:gd name="T7" fmla="*/ 33 h 33"/>
                <a:gd name="T8" fmla="*/ 38 w 42"/>
                <a:gd name="T9" fmla="*/ 31 h 33"/>
                <a:gd name="T10" fmla="*/ 39 w 42"/>
                <a:gd name="T11" fmla="*/ 31 h 33"/>
                <a:gd name="T12" fmla="*/ 40 w 42"/>
                <a:gd name="T13" fmla="*/ 30 h 33"/>
                <a:gd name="T14" fmla="*/ 42 w 42"/>
                <a:gd name="T15" fmla="*/ 27 h 33"/>
                <a:gd name="T16" fmla="*/ 42 w 42"/>
                <a:gd name="T17" fmla="*/ 26 h 33"/>
                <a:gd name="T18" fmla="*/ 42 w 42"/>
                <a:gd name="T19" fmla="*/ 24 h 33"/>
                <a:gd name="T20" fmla="*/ 42 w 42"/>
                <a:gd name="T21" fmla="*/ 21 h 33"/>
                <a:gd name="T22" fmla="*/ 40 w 42"/>
                <a:gd name="T23" fmla="*/ 17 h 33"/>
                <a:gd name="T24" fmla="*/ 36 w 42"/>
                <a:gd name="T25" fmla="*/ 14 h 33"/>
                <a:gd name="T26" fmla="*/ 33 w 42"/>
                <a:gd name="T27" fmla="*/ 13 h 33"/>
                <a:gd name="T28" fmla="*/ 31 w 42"/>
                <a:gd name="T29" fmla="*/ 11 h 33"/>
                <a:gd name="T30" fmla="*/ 28 w 42"/>
                <a:gd name="T31" fmla="*/ 11 h 33"/>
                <a:gd name="T32" fmla="*/ 25 w 42"/>
                <a:gd name="T33" fmla="*/ 13 h 33"/>
                <a:gd name="T34" fmla="*/ 20 w 42"/>
                <a:gd name="T35" fmla="*/ 14 h 33"/>
                <a:gd name="T36" fmla="*/ 14 w 42"/>
                <a:gd name="T37" fmla="*/ 18 h 33"/>
                <a:gd name="T38" fmla="*/ 10 w 42"/>
                <a:gd name="T39" fmla="*/ 20 h 33"/>
                <a:gd name="T40" fmla="*/ 6 w 42"/>
                <a:gd name="T41" fmla="*/ 18 h 33"/>
                <a:gd name="T42" fmla="*/ 3 w 42"/>
                <a:gd name="T43" fmla="*/ 16 h 33"/>
                <a:gd name="T44" fmla="*/ 1 w 42"/>
                <a:gd name="T45" fmla="*/ 14 h 33"/>
                <a:gd name="T46" fmla="*/ 0 w 42"/>
                <a:gd name="T47" fmla="*/ 13 h 33"/>
                <a:gd name="T48" fmla="*/ 0 w 42"/>
                <a:gd name="T49" fmla="*/ 8 h 33"/>
                <a:gd name="T50" fmla="*/ 0 w 42"/>
                <a:gd name="T51" fmla="*/ 7 h 33"/>
                <a:gd name="T52" fmla="*/ 1 w 42"/>
                <a:gd name="T53" fmla="*/ 6 h 33"/>
                <a:gd name="T54" fmla="*/ 1 w 42"/>
                <a:gd name="T55" fmla="*/ 4 h 33"/>
                <a:gd name="T56" fmla="*/ 3 w 42"/>
                <a:gd name="T57" fmla="*/ 3 h 33"/>
                <a:gd name="T58" fmla="*/ 6 w 42"/>
                <a:gd name="T59" fmla="*/ 1 h 33"/>
                <a:gd name="T60" fmla="*/ 10 w 42"/>
                <a:gd name="T61" fmla="*/ 0 h 33"/>
                <a:gd name="T62" fmla="*/ 13 w 42"/>
                <a:gd name="T63" fmla="*/ 1 h 33"/>
                <a:gd name="T64" fmla="*/ 14 w 42"/>
                <a:gd name="T65" fmla="*/ 3 h 33"/>
                <a:gd name="T66" fmla="*/ 17 w 42"/>
                <a:gd name="T67" fmla="*/ 6 h 33"/>
                <a:gd name="T68" fmla="*/ 25 w 42"/>
                <a:gd name="T6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33">
                  <a:moveTo>
                    <a:pt x="25" y="28"/>
                  </a:moveTo>
                  <a:lnTo>
                    <a:pt x="27" y="30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8" y="31"/>
                  </a:lnTo>
                  <a:lnTo>
                    <a:pt x="39" y="31"/>
                  </a:lnTo>
                  <a:lnTo>
                    <a:pt x="40" y="30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4"/>
                  </a:lnTo>
                  <a:lnTo>
                    <a:pt x="42" y="21"/>
                  </a:lnTo>
                  <a:lnTo>
                    <a:pt x="40" y="17"/>
                  </a:lnTo>
                  <a:lnTo>
                    <a:pt x="36" y="14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11"/>
                  </a:lnTo>
                  <a:lnTo>
                    <a:pt x="25" y="13"/>
                  </a:lnTo>
                  <a:lnTo>
                    <a:pt x="20" y="14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5" y="2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3" name="Freeform 311"/>
            <p:cNvSpPr>
              <a:spLocks/>
            </p:cNvSpPr>
            <p:nvPr/>
          </p:nvSpPr>
          <p:spPr bwMode="auto">
            <a:xfrm>
              <a:off x="2877" y="3179"/>
              <a:ext cx="61" cy="87"/>
            </a:xfrm>
            <a:custGeom>
              <a:avLst/>
              <a:gdLst>
                <a:gd name="T0" fmla="*/ 4 w 61"/>
                <a:gd name="T1" fmla="*/ 0 h 87"/>
                <a:gd name="T2" fmla="*/ 1 w 61"/>
                <a:gd name="T3" fmla="*/ 8 h 87"/>
                <a:gd name="T4" fmla="*/ 0 w 61"/>
                <a:gd name="T5" fmla="*/ 17 h 87"/>
                <a:gd name="T6" fmla="*/ 0 w 61"/>
                <a:gd name="T7" fmla="*/ 27 h 87"/>
                <a:gd name="T8" fmla="*/ 0 w 61"/>
                <a:gd name="T9" fmla="*/ 37 h 87"/>
                <a:gd name="T10" fmla="*/ 1 w 61"/>
                <a:gd name="T11" fmla="*/ 44 h 87"/>
                <a:gd name="T12" fmla="*/ 4 w 61"/>
                <a:gd name="T13" fmla="*/ 51 h 87"/>
                <a:gd name="T14" fmla="*/ 7 w 61"/>
                <a:gd name="T15" fmla="*/ 58 h 87"/>
                <a:gd name="T16" fmla="*/ 11 w 61"/>
                <a:gd name="T17" fmla="*/ 65 h 87"/>
                <a:gd name="T18" fmla="*/ 15 w 61"/>
                <a:gd name="T19" fmla="*/ 71 h 87"/>
                <a:gd name="T20" fmla="*/ 19 w 61"/>
                <a:gd name="T21" fmla="*/ 77 h 87"/>
                <a:gd name="T22" fmla="*/ 25 w 61"/>
                <a:gd name="T23" fmla="*/ 81 h 87"/>
                <a:gd name="T24" fmla="*/ 27 w 61"/>
                <a:gd name="T25" fmla="*/ 84 h 87"/>
                <a:gd name="T26" fmla="*/ 30 w 61"/>
                <a:gd name="T27" fmla="*/ 85 h 87"/>
                <a:gd name="T28" fmla="*/ 38 w 61"/>
                <a:gd name="T29" fmla="*/ 87 h 87"/>
                <a:gd name="T30" fmla="*/ 45 w 61"/>
                <a:gd name="T31" fmla="*/ 87 h 87"/>
                <a:gd name="T32" fmla="*/ 50 w 61"/>
                <a:gd name="T33" fmla="*/ 85 h 87"/>
                <a:gd name="T34" fmla="*/ 52 w 61"/>
                <a:gd name="T35" fmla="*/ 84 h 87"/>
                <a:gd name="T36" fmla="*/ 55 w 61"/>
                <a:gd name="T37" fmla="*/ 82 h 87"/>
                <a:gd name="T38" fmla="*/ 57 w 61"/>
                <a:gd name="T39" fmla="*/ 81 h 87"/>
                <a:gd name="T40" fmla="*/ 58 w 61"/>
                <a:gd name="T41" fmla="*/ 80 h 87"/>
                <a:gd name="T42" fmla="*/ 61 w 61"/>
                <a:gd name="T43" fmla="*/ 75 h 87"/>
                <a:gd name="T44" fmla="*/ 61 w 61"/>
                <a:gd name="T45" fmla="*/ 72 h 87"/>
                <a:gd name="T46" fmla="*/ 59 w 61"/>
                <a:gd name="T47" fmla="*/ 65 h 87"/>
                <a:gd name="T48" fmla="*/ 57 w 61"/>
                <a:gd name="T49" fmla="*/ 58 h 87"/>
                <a:gd name="T50" fmla="*/ 54 w 61"/>
                <a:gd name="T51" fmla="*/ 51 h 87"/>
                <a:gd name="T52" fmla="*/ 51 w 61"/>
                <a:gd name="T53" fmla="*/ 41 h 87"/>
                <a:gd name="T54" fmla="*/ 47 w 61"/>
                <a:gd name="T55" fmla="*/ 33 h 87"/>
                <a:gd name="T56" fmla="*/ 41 w 61"/>
                <a:gd name="T57" fmla="*/ 24 h 87"/>
                <a:gd name="T58" fmla="*/ 33 w 61"/>
                <a:gd name="T59" fmla="*/ 17 h 87"/>
                <a:gd name="T60" fmla="*/ 26 w 61"/>
                <a:gd name="T61" fmla="*/ 11 h 87"/>
                <a:gd name="T62" fmla="*/ 20 w 61"/>
                <a:gd name="T63" fmla="*/ 5 h 87"/>
                <a:gd name="T64" fmla="*/ 12 w 61"/>
                <a:gd name="T65" fmla="*/ 3 h 87"/>
                <a:gd name="T66" fmla="*/ 4 w 61"/>
                <a:gd name="T6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87">
                  <a:moveTo>
                    <a:pt x="4" y="0"/>
                  </a:moveTo>
                  <a:lnTo>
                    <a:pt x="1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4" y="51"/>
                  </a:lnTo>
                  <a:lnTo>
                    <a:pt x="7" y="58"/>
                  </a:lnTo>
                  <a:lnTo>
                    <a:pt x="11" y="65"/>
                  </a:lnTo>
                  <a:lnTo>
                    <a:pt x="15" y="71"/>
                  </a:lnTo>
                  <a:lnTo>
                    <a:pt x="19" y="77"/>
                  </a:lnTo>
                  <a:lnTo>
                    <a:pt x="25" y="81"/>
                  </a:lnTo>
                  <a:lnTo>
                    <a:pt x="27" y="84"/>
                  </a:lnTo>
                  <a:lnTo>
                    <a:pt x="30" y="85"/>
                  </a:lnTo>
                  <a:lnTo>
                    <a:pt x="38" y="87"/>
                  </a:lnTo>
                  <a:lnTo>
                    <a:pt x="45" y="87"/>
                  </a:lnTo>
                  <a:lnTo>
                    <a:pt x="50" y="85"/>
                  </a:lnTo>
                  <a:lnTo>
                    <a:pt x="52" y="84"/>
                  </a:lnTo>
                  <a:lnTo>
                    <a:pt x="55" y="82"/>
                  </a:lnTo>
                  <a:lnTo>
                    <a:pt x="57" y="81"/>
                  </a:lnTo>
                  <a:lnTo>
                    <a:pt x="58" y="80"/>
                  </a:lnTo>
                  <a:lnTo>
                    <a:pt x="61" y="75"/>
                  </a:lnTo>
                  <a:lnTo>
                    <a:pt x="61" y="72"/>
                  </a:lnTo>
                  <a:lnTo>
                    <a:pt x="59" y="65"/>
                  </a:lnTo>
                  <a:lnTo>
                    <a:pt x="57" y="58"/>
                  </a:lnTo>
                  <a:lnTo>
                    <a:pt x="54" y="51"/>
                  </a:lnTo>
                  <a:lnTo>
                    <a:pt x="51" y="41"/>
                  </a:lnTo>
                  <a:lnTo>
                    <a:pt x="47" y="33"/>
                  </a:lnTo>
                  <a:lnTo>
                    <a:pt x="41" y="24"/>
                  </a:lnTo>
                  <a:lnTo>
                    <a:pt x="33" y="17"/>
                  </a:lnTo>
                  <a:lnTo>
                    <a:pt x="26" y="11"/>
                  </a:lnTo>
                  <a:lnTo>
                    <a:pt x="20" y="5"/>
                  </a:lnTo>
                  <a:lnTo>
                    <a:pt x="12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4" name="Freeform 312"/>
            <p:cNvSpPr>
              <a:spLocks/>
            </p:cNvSpPr>
            <p:nvPr/>
          </p:nvSpPr>
          <p:spPr bwMode="auto">
            <a:xfrm>
              <a:off x="2872" y="3177"/>
              <a:ext cx="12" cy="39"/>
            </a:xfrm>
            <a:custGeom>
              <a:avLst/>
              <a:gdLst>
                <a:gd name="T0" fmla="*/ 12 w 12"/>
                <a:gd name="T1" fmla="*/ 2 h 39"/>
                <a:gd name="T2" fmla="*/ 9 w 12"/>
                <a:gd name="T3" fmla="*/ 12 h 39"/>
                <a:gd name="T4" fmla="*/ 7 w 12"/>
                <a:gd name="T5" fmla="*/ 19 h 39"/>
                <a:gd name="T6" fmla="*/ 7 w 12"/>
                <a:gd name="T7" fmla="*/ 29 h 39"/>
                <a:gd name="T8" fmla="*/ 7 w 12"/>
                <a:gd name="T9" fmla="*/ 37 h 39"/>
                <a:gd name="T10" fmla="*/ 2 w 12"/>
                <a:gd name="T11" fmla="*/ 39 h 39"/>
                <a:gd name="T12" fmla="*/ 0 w 12"/>
                <a:gd name="T13" fmla="*/ 29 h 39"/>
                <a:gd name="T14" fmla="*/ 0 w 12"/>
                <a:gd name="T15" fmla="*/ 19 h 39"/>
                <a:gd name="T16" fmla="*/ 3 w 12"/>
                <a:gd name="T17" fmla="*/ 10 h 39"/>
                <a:gd name="T18" fmla="*/ 6 w 12"/>
                <a:gd name="T19" fmla="*/ 0 h 39"/>
                <a:gd name="T20" fmla="*/ 12 w 12"/>
                <a:gd name="T21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39">
                  <a:moveTo>
                    <a:pt x="12" y="2"/>
                  </a:moveTo>
                  <a:lnTo>
                    <a:pt x="9" y="12"/>
                  </a:lnTo>
                  <a:lnTo>
                    <a:pt x="7" y="19"/>
                  </a:lnTo>
                  <a:lnTo>
                    <a:pt x="7" y="29"/>
                  </a:lnTo>
                  <a:lnTo>
                    <a:pt x="7" y="37"/>
                  </a:lnTo>
                  <a:lnTo>
                    <a:pt x="2" y="39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3" y="10"/>
                  </a:lnTo>
                  <a:lnTo>
                    <a:pt x="6" y="0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5" name="Freeform 313"/>
            <p:cNvSpPr>
              <a:spLocks/>
            </p:cNvSpPr>
            <p:nvPr/>
          </p:nvSpPr>
          <p:spPr bwMode="auto">
            <a:xfrm>
              <a:off x="2874" y="3214"/>
              <a:ext cx="16" cy="32"/>
            </a:xfrm>
            <a:custGeom>
              <a:avLst/>
              <a:gdLst>
                <a:gd name="T0" fmla="*/ 5 w 16"/>
                <a:gd name="T1" fmla="*/ 0 h 32"/>
                <a:gd name="T2" fmla="*/ 7 w 16"/>
                <a:gd name="T3" fmla="*/ 9 h 32"/>
                <a:gd name="T4" fmla="*/ 10 w 16"/>
                <a:gd name="T5" fmla="*/ 15 h 32"/>
                <a:gd name="T6" fmla="*/ 12 w 16"/>
                <a:gd name="T7" fmla="*/ 22 h 32"/>
                <a:gd name="T8" fmla="*/ 16 w 16"/>
                <a:gd name="T9" fmla="*/ 27 h 32"/>
                <a:gd name="T10" fmla="*/ 12 w 16"/>
                <a:gd name="T11" fmla="*/ 32 h 32"/>
                <a:gd name="T12" fmla="*/ 7 w 16"/>
                <a:gd name="T13" fmla="*/ 25 h 32"/>
                <a:gd name="T14" fmla="*/ 4 w 16"/>
                <a:gd name="T15" fmla="*/ 17 h 32"/>
                <a:gd name="T16" fmla="*/ 1 w 16"/>
                <a:gd name="T17" fmla="*/ 10 h 32"/>
                <a:gd name="T18" fmla="*/ 0 w 16"/>
                <a:gd name="T19" fmla="*/ 2 h 32"/>
                <a:gd name="T20" fmla="*/ 5 w 16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2">
                  <a:moveTo>
                    <a:pt x="5" y="0"/>
                  </a:moveTo>
                  <a:lnTo>
                    <a:pt x="7" y="9"/>
                  </a:lnTo>
                  <a:lnTo>
                    <a:pt x="10" y="15"/>
                  </a:lnTo>
                  <a:lnTo>
                    <a:pt x="12" y="22"/>
                  </a:lnTo>
                  <a:lnTo>
                    <a:pt x="16" y="27"/>
                  </a:lnTo>
                  <a:lnTo>
                    <a:pt x="12" y="32"/>
                  </a:lnTo>
                  <a:lnTo>
                    <a:pt x="7" y="25"/>
                  </a:lnTo>
                  <a:lnTo>
                    <a:pt x="4" y="17"/>
                  </a:lnTo>
                  <a:lnTo>
                    <a:pt x="1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6" name="Freeform 314"/>
            <p:cNvSpPr>
              <a:spLocks/>
            </p:cNvSpPr>
            <p:nvPr/>
          </p:nvSpPr>
          <p:spPr bwMode="auto">
            <a:xfrm>
              <a:off x="2874" y="3214"/>
              <a:ext cx="5" cy="2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0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7" name="Freeform 315"/>
            <p:cNvSpPr>
              <a:spLocks/>
            </p:cNvSpPr>
            <p:nvPr/>
          </p:nvSpPr>
          <p:spPr bwMode="auto">
            <a:xfrm>
              <a:off x="2886" y="3241"/>
              <a:ext cx="23" cy="26"/>
            </a:xfrm>
            <a:custGeom>
              <a:avLst/>
              <a:gdLst>
                <a:gd name="T0" fmla="*/ 4 w 23"/>
                <a:gd name="T1" fmla="*/ 0 h 26"/>
                <a:gd name="T2" fmla="*/ 9 w 23"/>
                <a:gd name="T3" fmla="*/ 8 h 26"/>
                <a:gd name="T4" fmla="*/ 13 w 23"/>
                <a:gd name="T5" fmla="*/ 13 h 26"/>
                <a:gd name="T6" fmla="*/ 17 w 23"/>
                <a:gd name="T7" fmla="*/ 18 h 26"/>
                <a:gd name="T8" fmla="*/ 20 w 23"/>
                <a:gd name="T9" fmla="*/ 19 h 26"/>
                <a:gd name="T10" fmla="*/ 23 w 23"/>
                <a:gd name="T11" fmla="*/ 20 h 26"/>
                <a:gd name="T12" fmla="*/ 21 w 23"/>
                <a:gd name="T13" fmla="*/ 26 h 26"/>
                <a:gd name="T14" fmla="*/ 17 w 23"/>
                <a:gd name="T15" fmla="*/ 25 h 26"/>
                <a:gd name="T16" fmla="*/ 13 w 23"/>
                <a:gd name="T17" fmla="*/ 22 h 26"/>
                <a:gd name="T18" fmla="*/ 7 w 23"/>
                <a:gd name="T19" fmla="*/ 18 h 26"/>
                <a:gd name="T20" fmla="*/ 3 w 23"/>
                <a:gd name="T21" fmla="*/ 12 h 26"/>
                <a:gd name="T22" fmla="*/ 0 w 23"/>
                <a:gd name="T23" fmla="*/ 5 h 26"/>
                <a:gd name="T24" fmla="*/ 4 w 23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6">
                  <a:moveTo>
                    <a:pt x="4" y="0"/>
                  </a:moveTo>
                  <a:lnTo>
                    <a:pt x="9" y="8"/>
                  </a:lnTo>
                  <a:lnTo>
                    <a:pt x="13" y="13"/>
                  </a:lnTo>
                  <a:lnTo>
                    <a:pt x="17" y="18"/>
                  </a:lnTo>
                  <a:lnTo>
                    <a:pt x="20" y="19"/>
                  </a:lnTo>
                  <a:lnTo>
                    <a:pt x="23" y="20"/>
                  </a:lnTo>
                  <a:lnTo>
                    <a:pt x="21" y="26"/>
                  </a:lnTo>
                  <a:lnTo>
                    <a:pt x="17" y="25"/>
                  </a:lnTo>
                  <a:lnTo>
                    <a:pt x="13" y="22"/>
                  </a:lnTo>
                  <a:lnTo>
                    <a:pt x="7" y="18"/>
                  </a:lnTo>
                  <a:lnTo>
                    <a:pt x="3" y="12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8" name="Freeform 316"/>
            <p:cNvSpPr>
              <a:spLocks/>
            </p:cNvSpPr>
            <p:nvPr/>
          </p:nvSpPr>
          <p:spPr bwMode="auto">
            <a:xfrm>
              <a:off x="2886" y="3241"/>
              <a:ext cx="4" cy="5"/>
            </a:xfrm>
            <a:custGeom>
              <a:avLst/>
              <a:gdLst>
                <a:gd name="T0" fmla="*/ 0 w 4"/>
                <a:gd name="T1" fmla="*/ 5 h 5"/>
                <a:gd name="T2" fmla="*/ 4 w 4"/>
                <a:gd name="T3" fmla="*/ 0 h 5"/>
                <a:gd name="T4" fmla="*/ 0 w 4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69" name="Freeform 317"/>
            <p:cNvSpPr>
              <a:spLocks/>
            </p:cNvSpPr>
            <p:nvPr/>
          </p:nvSpPr>
          <p:spPr bwMode="auto">
            <a:xfrm>
              <a:off x="2907" y="3256"/>
              <a:ext cx="31" cy="13"/>
            </a:xfrm>
            <a:custGeom>
              <a:avLst/>
              <a:gdLst>
                <a:gd name="T0" fmla="*/ 2 w 31"/>
                <a:gd name="T1" fmla="*/ 5 h 13"/>
                <a:gd name="T2" fmla="*/ 8 w 31"/>
                <a:gd name="T3" fmla="*/ 7 h 13"/>
                <a:gd name="T4" fmla="*/ 15 w 31"/>
                <a:gd name="T5" fmla="*/ 7 h 13"/>
                <a:gd name="T6" fmla="*/ 18 w 31"/>
                <a:gd name="T7" fmla="*/ 5 h 13"/>
                <a:gd name="T8" fmla="*/ 21 w 31"/>
                <a:gd name="T9" fmla="*/ 5 h 13"/>
                <a:gd name="T10" fmla="*/ 24 w 31"/>
                <a:gd name="T11" fmla="*/ 3 h 13"/>
                <a:gd name="T12" fmla="*/ 25 w 31"/>
                <a:gd name="T13" fmla="*/ 3 h 13"/>
                <a:gd name="T14" fmla="*/ 27 w 31"/>
                <a:gd name="T15" fmla="*/ 0 h 13"/>
                <a:gd name="T16" fmla="*/ 31 w 31"/>
                <a:gd name="T17" fmla="*/ 4 h 13"/>
                <a:gd name="T18" fmla="*/ 29 w 31"/>
                <a:gd name="T19" fmla="*/ 5 h 13"/>
                <a:gd name="T20" fmla="*/ 28 w 31"/>
                <a:gd name="T21" fmla="*/ 8 h 13"/>
                <a:gd name="T22" fmla="*/ 24 w 31"/>
                <a:gd name="T23" fmla="*/ 10 h 13"/>
                <a:gd name="T24" fmla="*/ 20 w 31"/>
                <a:gd name="T25" fmla="*/ 11 h 13"/>
                <a:gd name="T26" fmla="*/ 17 w 31"/>
                <a:gd name="T27" fmla="*/ 13 h 13"/>
                <a:gd name="T28" fmla="*/ 8 w 31"/>
                <a:gd name="T29" fmla="*/ 13 h 13"/>
                <a:gd name="T30" fmla="*/ 0 w 31"/>
                <a:gd name="T31" fmla="*/ 11 h 13"/>
                <a:gd name="T32" fmla="*/ 2 w 31"/>
                <a:gd name="T3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13">
                  <a:moveTo>
                    <a:pt x="2" y="5"/>
                  </a:moveTo>
                  <a:lnTo>
                    <a:pt x="8" y="7"/>
                  </a:lnTo>
                  <a:lnTo>
                    <a:pt x="15" y="7"/>
                  </a:lnTo>
                  <a:lnTo>
                    <a:pt x="18" y="5"/>
                  </a:lnTo>
                  <a:lnTo>
                    <a:pt x="21" y="5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7" y="0"/>
                  </a:lnTo>
                  <a:lnTo>
                    <a:pt x="31" y="4"/>
                  </a:lnTo>
                  <a:lnTo>
                    <a:pt x="29" y="5"/>
                  </a:lnTo>
                  <a:lnTo>
                    <a:pt x="28" y="8"/>
                  </a:lnTo>
                  <a:lnTo>
                    <a:pt x="24" y="10"/>
                  </a:lnTo>
                  <a:lnTo>
                    <a:pt x="20" y="11"/>
                  </a:lnTo>
                  <a:lnTo>
                    <a:pt x="17" y="13"/>
                  </a:lnTo>
                  <a:lnTo>
                    <a:pt x="8" y="13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0" name="Freeform 318"/>
            <p:cNvSpPr>
              <a:spLocks/>
            </p:cNvSpPr>
            <p:nvPr/>
          </p:nvSpPr>
          <p:spPr bwMode="auto">
            <a:xfrm>
              <a:off x="2907" y="3261"/>
              <a:ext cx="2" cy="6"/>
            </a:xfrm>
            <a:custGeom>
              <a:avLst/>
              <a:gdLst>
                <a:gd name="T0" fmla="*/ 0 w 2"/>
                <a:gd name="T1" fmla="*/ 6 h 6"/>
                <a:gd name="T2" fmla="*/ 2 w 2"/>
                <a:gd name="T3" fmla="*/ 0 h 6"/>
                <a:gd name="T4" fmla="*/ 0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lnTo>
                    <a:pt x="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1" name="Freeform 319"/>
            <p:cNvSpPr>
              <a:spLocks/>
            </p:cNvSpPr>
            <p:nvPr/>
          </p:nvSpPr>
          <p:spPr bwMode="auto">
            <a:xfrm>
              <a:off x="2928" y="3229"/>
              <a:ext cx="13" cy="31"/>
            </a:xfrm>
            <a:custGeom>
              <a:avLst/>
              <a:gdLst>
                <a:gd name="T0" fmla="*/ 4 w 13"/>
                <a:gd name="T1" fmla="*/ 28 h 31"/>
                <a:gd name="T2" fmla="*/ 7 w 13"/>
                <a:gd name="T3" fmla="*/ 25 h 31"/>
                <a:gd name="T4" fmla="*/ 7 w 13"/>
                <a:gd name="T5" fmla="*/ 22 h 31"/>
                <a:gd name="T6" fmla="*/ 6 w 13"/>
                <a:gd name="T7" fmla="*/ 17 h 31"/>
                <a:gd name="T8" fmla="*/ 3 w 13"/>
                <a:gd name="T9" fmla="*/ 10 h 31"/>
                <a:gd name="T10" fmla="*/ 0 w 13"/>
                <a:gd name="T11" fmla="*/ 2 h 31"/>
                <a:gd name="T12" fmla="*/ 6 w 13"/>
                <a:gd name="T13" fmla="*/ 0 h 31"/>
                <a:gd name="T14" fmla="*/ 8 w 13"/>
                <a:gd name="T15" fmla="*/ 7 h 31"/>
                <a:gd name="T16" fmla="*/ 11 w 13"/>
                <a:gd name="T17" fmla="*/ 15 h 31"/>
                <a:gd name="T18" fmla="*/ 13 w 13"/>
                <a:gd name="T19" fmla="*/ 22 h 31"/>
                <a:gd name="T20" fmla="*/ 11 w 13"/>
                <a:gd name="T21" fmla="*/ 27 h 31"/>
                <a:gd name="T22" fmla="*/ 10 w 13"/>
                <a:gd name="T23" fmla="*/ 31 h 31"/>
                <a:gd name="T24" fmla="*/ 4 w 13"/>
                <a:gd name="T25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1">
                  <a:moveTo>
                    <a:pt x="4" y="28"/>
                  </a:moveTo>
                  <a:lnTo>
                    <a:pt x="7" y="25"/>
                  </a:lnTo>
                  <a:lnTo>
                    <a:pt x="7" y="22"/>
                  </a:lnTo>
                  <a:lnTo>
                    <a:pt x="6" y="17"/>
                  </a:lnTo>
                  <a:lnTo>
                    <a:pt x="3" y="10"/>
                  </a:lnTo>
                  <a:lnTo>
                    <a:pt x="0" y="2"/>
                  </a:lnTo>
                  <a:lnTo>
                    <a:pt x="6" y="0"/>
                  </a:lnTo>
                  <a:lnTo>
                    <a:pt x="8" y="7"/>
                  </a:lnTo>
                  <a:lnTo>
                    <a:pt x="11" y="15"/>
                  </a:lnTo>
                  <a:lnTo>
                    <a:pt x="13" y="22"/>
                  </a:lnTo>
                  <a:lnTo>
                    <a:pt x="11" y="27"/>
                  </a:lnTo>
                  <a:lnTo>
                    <a:pt x="10" y="31"/>
                  </a:lnTo>
                  <a:lnTo>
                    <a:pt x="4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2" name="Freeform 320"/>
            <p:cNvSpPr>
              <a:spLocks/>
            </p:cNvSpPr>
            <p:nvPr/>
          </p:nvSpPr>
          <p:spPr bwMode="auto">
            <a:xfrm>
              <a:off x="2932" y="3256"/>
              <a:ext cx="6" cy="4"/>
            </a:xfrm>
            <a:custGeom>
              <a:avLst/>
              <a:gdLst>
                <a:gd name="T0" fmla="*/ 6 w 6"/>
                <a:gd name="T1" fmla="*/ 4 h 4"/>
                <a:gd name="T2" fmla="*/ 0 w 6"/>
                <a:gd name="T3" fmla="*/ 1 h 4"/>
                <a:gd name="T4" fmla="*/ 2 w 6"/>
                <a:gd name="T5" fmla="*/ 0 h 4"/>
                <a:gd name="T6" fmla="*/ 6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3" name="Freeform 321"/>
            <p:cNvSpPr>
              <a:spLocks/>
            </p:cNvSpPr>
            <p:nvPr/>
          </p:nvSpPr>
          <p:spPr bwMode="auto">
            <a:xfrm>
              <a:off x="2909" y="3193"/>
              <a:ext cx="25" cy="37"/>
            </a:xfrm>
            <a:custGeom>
              <a:avLst/>
              <a:gdLst>
                <a:gd name="T0" fmla="*/ 19 w 25"/>
                <a:gd name="T1" fmla="*/ 37 h 37"/>
                <a:gd name="T2" fmla="*/ 16 w 25"/>
                <a:gd name="T3" fmla="*/ 28 h 37"/>
                <a:gd name="T4" fmla="*/ 12 w 25"/>
                <a:gd name="T5" fmla="*/ 20 h 37"/>
                <a:gd name="T6" fmla="*/ 6 w 25"/>
                <a:gd name="T7" fmla="*/ 13 h 37"/>
                <a:gd name="T8" fmla="*/ 0 w 25"/>
                <a:gd name="T9" fmla="*/ 4 h 37"/>
                <a:gd name="T10" fmla="*/ 4 w 25"/>
                <a:gd name="T11" fmla="*/ 0 h 37"/>
                <a:gd name="T12" fmla="*/ 11 w 25"/>
                <a:gd name="T13" fmla="*/ 9 h 37"/>
                <a:gd name="T14" fmla="*/ 16 w 25"/>
                <a:gd name="T15" fmla="*/ 17 h 37"/>
                <a:gd name="T16" fmla="*/ 20 w 25"/>
                <a:gd name="T17" fmla="*/ 26 h 37"/>
                <a:gd name="T18" fmla="*/ 25 w 25"/>
                <a:gd name="T19" fmla="*/ 36 h 37"/>
                <a:gd name="T20" fmla="*/ 19 w 25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7">
                  <a:moveTo>
                    <a:pt x="19" y="37"/>
                  </a:moveTo>
                  <a:lnTo>
                    <a:pt x="16" y="28"/>
                  </a:lnTo>
                  <a:lnTo>
                    <a:pt x="12" y="20"/>
                  </a:lnTo>
                  <a:lnTo>
                    <a:pt x="6" y="13"/>
                  </a:lnTo>
                  <a:lnTo>
                    <a:pt x="0" y="4"/>
                  </a:lnTo>
                  <a:lnTo>
                    <a:pt x="4" y="0"/>
                  </a:lnTo>
                  <a:lnTo>
                    <a:pt x="11" y="9"/>
                  </a:lnTo>
                  <a:lnTo>
                    <a:pt x="16" y="17"/>
                  </a:lnTo>
                  <a:lnTo>
                    <a:pt x="20" y="26"/>
                  </a:lnTo>
                  <a:lnTo>
                    <a:pt x="25" y="36"/>
                  </a:lnTo>
                  <a:lnTo>
                    <a:pt x="19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4" name="Freeform 322"/>
            <p:cNvSpPr>
              <a:spLocks/>
            </p:cNvSpPr>
            <p:nvPr/>
          </p:nvSpPr>
          <p:spPr bwMode="auto">
            <a:xfrm>
              <a:off x="2928" y="3229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1 h 2"/>
                <a:gd name="T4" fmla="*/ 6 w 6"/>
                <a:gd name="T5" fmla="*/ 0 h 2"/>
                <a:gd name="T6" fmla="*/ 0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1"/>
                  </a:lnTo>
                  <a:lnTo>
                    <a:pt x="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5" name="Freeform 323"/>
            <p:cNvSpPr>
              <a:spLocks/>
            </p:cNvSpPr>
            <p:nvPr/>
          </p:nvSpPr>
          <p:spPr bwMode="auto">
            <a:xfrm>
              <a:off x="2881" y="3176"/>
              <a:ext cx="32" cy="21"/>
            </a:xfrm>
            <a:custGeom>
              <a:avLst/>
              <a:gdLst>
                <a:gd name="T0" fmla="*/ 28 w 32"/>
                <a:gd name="T1" fmla="*/ 21 h 21"/>
                <a:gd name="T2" fmla="*/ 21 w 32"/>
                <a:gd name="T3" fmla="*/ 16 h 21"/>
                <a:gd name="T4" fmla="*/ 14 w 32"/>
                <a:gd name="T5" fmla="*/ 11 h 21"/>
                <a:gd name="T6" fmla="*/ 7 w 32"/>
                <a:gd name="T7" fmla="*/ 8 h 21"/>
                <a:gd name="T8" fmla="*/ 0 w 32"/>
                <a:gd name="T9" fmla="*/ 6 h 21"/>
                <a:gd name="T10" fmla="*/ 1 w 32"/>
                <a:gd name="T11" fmla="*/ 0 h 21"/>
                <a:gd name="T12" fmla="*/ 9 w 32"/>
                <a:gd name="T13" fmla="*/ 3 h 21"/>
                <a:gd name="T14" fmla="*/ 18 w 32"/>
                <a:gd name="T15" fmla="*/ 7 h 21"/>
                <a:gd name="T16" fmla="*/ 25 w 32"/>
                <a:gd name="T17" fmla="*/ 11 h 21"/>
                <a:gd name="T18" fmla="*/ 32 w 32"/>
                <a:gd name="T19" fmla="*/ 17 h 21"/>
                <a:gd name="T20" fmla="*/ 28 w 32"/>
                <a:gd name="T2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8" y="21"/>
                  </a:moveTo>
                  <a:lnTo>
                    <a:pt x="21" y="16"/>
                  </a:lnTo>
                  <a:lnTo>
                    <a:pt x="14" y="11"/>
                  </a:lnTo>
                  <a:lnTo>
                    <a:pt x="7" y="8"/>
                  </a:lnTo>
                  <a:lnTo>
                    <a:pt x="0" y="6"/>
                  </a:lnTo>
                  <a:lnTo>
                    <a:pt x="1" y="0"/>
                  </a:lnTo>
                  <a:lnTo>
                    <a:pt x="9" y="3"/>
                  </a:lnTo>
                  <a:lnTo>
                    <a:pt x="18" y="7"/>
                  </a:lnTo>
                  <a:lnTo>
                    <a:pt x="25" y="11"/>
                  </a:lnTo>
                  <a:lnTo>
                    <a:pt x="32" y="17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6" name="Freeform 324"/>
            <p:cNvSpPr>
              <a:spLocks/>
            </p:cNvSpPr>
            <p:nvPr/>
          </p:nvSpPr>
          <p:spPr bwMode="auto">
            <a:xfrm>
              <a:off x="2909" y="3193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7" name="Freeform 325"/>
            <p:cNvSpPr>
              <a:spLocks/>
            </p:cNvSpPr>
            <p:nvPr/>
          </p:nvSpPr>
          <p:spPr bwMode="auto">
            <a:xfrm>
              <a:off x="2878" y="3174"/>
              <a:ext cx="6" cy="8"/>
            </a:xfrm>
            <a:custGeom>
              <a:avLst/>
              <a:gdLst>
                <a:gd name="T0" fmla="*/ 4 w 6"/>
                <a:gd name="T1" fmla="*/ 2 h 8"/>
                <a:gd name="T2" fmla="*/ 1 w 6"/>
                <a:gd name="T3" fmla="*/ 0 h 8"/>
                <a:gd name="T4" fmla="*/ 0 w 6"/>
                <a:gd name="T5" fmla="*/ 3 h 8"/>
                <a:gd name="T6" fmla="*/ 6 w 6"/>
                <a:gd name="T7" fmla="*/ 5 h 8"/>
                <a:gd name="T8" fmla="*/ 3 w 6"/>
                <a:gd name="T9" fmla="*/ 8 h 8"/>
                <a:gd name="T10" fmla="*/ 4 w 6"/>
                <a:gd name="T1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8">
                  <a:moveTo>
                    <a:pt x="4" y="2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3" y="8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8" name="Freeform 326"/>
            <p:cNvSpPr>
              <a:spLocks/>
            </p:cNvSpPr>
            <p:nvPr/>
          </p:nvSpPr>
          <p:spPr bwMode="auto">
            <a:xfrm>
              <a:off x="2753" y="3159"/>
              <a:ext cx="114" cy="55"/>
            </a:xfrm>
            <a:custGeom>
              <a:avLst/>
              <a:gdLst>
                <a:gd name="T0" fmla="*/ 3 w 114"/>
                <a:gd name="T1" fmla="*/ 48 h 55"/>
                <a:gd name="T2" fmla="*/ 4 w 114"/>
                <a:gd name="T3" fmla="*/ 50 h 55"/>
                <a:gd name="T4" fmla="*/ 7 w 114"/>
                <a:gd name="T5" fmla="*/ 53 h 55"/>
                <a:gd name="T6" fmla="*/ 8 w 114"/>
                <a:gd name="T7" fmla="*/ 53 h 55"/>
                <a:gd name="T8" fmla="*/ 10 w 114"/>
                <a:gd name="T9" fmla="*/ 54 h 55"/>
                <a:gd name="T10" fmla="*/ 14 w 114"/>
                <a:gd name="T11" fmla="*/ 55 h 55"/>
                <a:gd name="T12" fmla="*/ 19 w 114"/>
                <a:gd name="T13" fmla="*/ 55 h 55"/>
                <a:gd name="T14" fmla="*/ 26 w 114"/>
                <a:gd name="T15" fmla="*/ 55 h 55"/>
                <a:gd name="T16" fmla="*/ 33 w 114"/>
                <a:gd name="T17" fmla="*/ 55 h 55"/>
                <a:gd name="T18" fmla="*/ 46 w 114"/>
                <a:gd name="T19" fmla="*/ 53 h 55"/>
                <a:gd name="T20" fmla="*/ 58 w 114"/>
                <a:gd name="T21" fmla="*/ 47 h 55"/>
                <a:gd name="T22" fmla="*/ 71 w 114"/>
                <a:gd name="T23" fmla="*/ 41 h 55"/>
                <a:gd name="T24" fmla="*/ 83 w 114"/>
                <a:gd name="T25" fmla="*/ 34 h 55"/>
                <a:gd name="T26" fmla="*/ 94 w 114"/>
                <a:gd name="T27" fmla="*/ 28 h 55"/>
                <a:gd name="T28" fmla="*/ 99 w 114"/>
                <a:gd name="T29" fmla="*/ 24 h 55"/>
                <a:gd name="T30" fmla="*/ 104 w 114"/>
                <a:gd name="T31" fmla="*/ 20 h 55"/>
                <a:gd name="T32" fmla="*/ 114 w 114"/>
                <a:gd name="T33" fmla="*/ 11 h 55"/>
                <a:gd name="T34" fmla="*/ 97 w 114"/>
                <a:gd name="T35" fmla="*/ 3 h 55"/>
                <a:gd name="T36" fmla="*/ 87 w 114"/>
                <a:gd name="T37" fmla="*/ 1 h 55"/>
                <a:gd name="T38" fmla="*/ 79 w 114"/>
                <a:gd name="T39" fmla="*/ 0 h 55"/>
                <a:gd name="T40" fmla="*/ 71 w 114"/>
                <a:gd name="T41" fmla="*/ 1 h 55"/>
                <a:gd name="T42" fmla="*/ 61 w 114"/>
                <a:gd name="T43" fmla="*/ 3 h 55"/>
                <a:gd name="T44" fmla="*/ 51 w 114"/>
                <a:gd name="T45" fmla="*/ 4 h 55"/>
                <a:gd name="T46" fmla="*/ 42 w 114"/>
                <a:gd name="T47" fmla="*/ 7 h 55"/>
                <a:gd name="T48" fmla="*/ 35 w 114"/>
                <a:gd name="T49" fmla="*/ 11 h 55"/>
                <a:gd name="T50" fmla="*/ 25 w 114"/>
                <a:gd name="T51" fmla="*/ 15 h 55"/>
                <a:gd name="T52" fmla="*/ 15 w 114"/>
                <a:gd name="T53" fmla="*/ 23 h 55"/>
                <a:gd name="T54" fmla="*/ 10 w 114"/>
                <a:gd name="T55" fmla="*/ 27 h 55"/>
                <a:gd name="T56" fmla="*/ 5 w 114"/>
                <a:gd name="T57" fmla="*/ 31 h 55"/>
                <a:gd name="T58" fmla="*/ 3 w 114"/>
                <a:gd name="T59" fmla="*/ 35 h 55"/>
                <a:gd name="T60" fmla="*/ 0 w 114"/>
                <a:gd name="T61" fmla="*/ 40 h 55"/>
                <a:gd name="T62" fmla="*/ 1 w 114"/>
                <a:gd name="T63" fmla="*/ 44 h 55"/>
                <a:gd name="T64" fmla="*/ 1 w 114"/>
                <a:gd name="T65" fmla="*/ 47 h 55"/>
                <a:gd name="T66" fmla="*/ 3 w 114"/>
                <a:gd name="T67" fmla="*/ 4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4" h="55">
                  <a:moveTo>
                    <a:pt x="3" y="48"/>
                  </a:moveTo>
                  <a:lnTo>
                    <a:pt x="4" y="50"/>
                  </a:lnTo>
                  <a:lnTo>
                    <a:pt x="7" y="53"/>
                  </a:lnTo>
                  <a:lnTo>
                    <a:pt x="8" y="53"/>
                  </a:lnTo>
                  <a:lnTo>
                    <a:pt x="10" y="54"/>
                  </a:lnTo>
                  <a:lnTo>
                    <a:pt x="14" y="55"/>
                  </a:lnTo>
                  <a:lnTo>
                    <a:pt x="19" y="55"/>
                  </a:lnTo>
                  <a:lnTo>
                    <a:pt x="26" y="55"/>
                  </a:lnTo>
                  <a:lnTo>
                    <a:pt x="33" y="55"/>
                  </a:lnTo>
                  <a:lnTo>
                    <a:pt x="46" y="53"/>
                  </a:lnTo>
                  <a:lnTo>
                    <a:pt x="58" y="47"/>
                  </a:lnTo>
                  <a:lnTo>
                    <a:pt x="71" y="41"/>
                  </a:lnTo>
                  <a:lnTo>
                    <a:pt x="83" y="34"/>
                  </a:lnTo>
                  <a:lnTo>
                    <a:pt x="94" y="28"/>
                  </a:lnTo>
                  <a:lnTo>
                    <a:pt x="99" y="24"/>
                  </a:lnTo>
                  <a:lnTo>
                    <a:pt x="104" y="20"/>
                  </a:lnTo>
                  <a:lnTo>
                    <a:pt x="114" y="11"/>
                  </a:lnTo>
                  <a:lnTo>
                    <a:pt x="97" y="3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1" y="3"/>
                  </a:lnTo>
                  <a:lnTo>
                    <a:pt x="51" y="4"/>
                  </a:lnTo>
                  <a:lnTo>
                    <a:pt x="42" y="7"/>
                  </a:lnTo>
                  <a:lnTo>
                    <a:pt x="35" y="11"/>
                  </a:lnTo>
                  <a:lnTo>
                    <a:pt x="25" y="15"/>
                  </a:lnTo>
                  <a:lnTo>
                    <a:pt x="15" y="23"/>
                  </a:lnTo>
                  <a:lnTo>
                    <a:pt x="10" y="27"/>
                  </a:lnTo>
                  <a:lnTo>
                    <a:pt x="5" y="31"/>
                  </a:lnTo>
                  <a:lnTo>
                    <a:pt x="3" y="35"/>
                  </a:lnTo>
                  <a:lnTo>
                    <a:pt x="0" y="40"/>
                  </a:lnTo>
                  <a:lnTo>
                    <a:pt x="1" y="44"/>
                  </a:lnTo>
                  <a:lnTo>
                    <a:pt x="1" y="47"/>
                  </a:lnTo>
                  <a:lnTo>
                    <a:pt x="3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79" name="Freeform 327"/>
            <p:cNvSpPr>
              <a:spLocks/>
            </p:cNvSpPr>
            <p:nvPr/>
          </p:nvSpPr>
          <p:spPr bwMode="auto">
            <a:xfrm>
              <a:off x="2754" y="3206"/>
              <a:ext cx="18" cy="11"/>
            </a:xfrm>
            <a:custGeom>
              <a:avLst/>
              <a:gdLst>
                <a:gd name="T0" fmla="*/ 4 w 18"/>
                <a:gd name="T1" fmla="*/ 0 h 11"/>
                <a:gd name="T2" fmla="*/ 6 w 18"/>
                <a:gd name="T3" fmla="*/ 1 h 11"/>
                <a:gd name="T4" fmla="*/ 7 w 18"/>
                <a:gd name="T5" fmla="*/ 3 h 11"/>
                <a:gd name="T6" fmla="*/ 9 w 18"/>
                <a:gd name="T7" fmla="*/ 4 h 11"/>
                <a:gd name="T8" fmla="*/ 10 w 18"/>
                <a:gd name="T9" fmla="*/ 4 h 11"/>
                <a:gd name="T10" fmla="*/ 14 w 18"/>
                <a:gd name="T11" fmla="*/ 6 h 11"/>
                <a:gd name="T12" fmla="*/ 18 w 18"/>
                <a:gd name="T13" fmla="*/ 6 h 11"/>
                <a:gd name="T14" fmla="*/ 18 w 18"/>
                <a:gd name="T15" fmla="*/ 11 h 11"/>
                <a:gd name="T16" fmla="*/ 13 w 18"/>
                <a:gd name="T17" fmla="*/ 11 h 11"/>
                <a:gd name="T18" fmla="*/ 9 w 18"/>
                <a:gd name="T19" fmla="*/ 10 h 11"/>
                <a:gd name="T20" fmla="*/ 6 w 18"/>
                <a:gd name="T21" fmla="*/ 8 h 11"/>
                <a:gd name="T22" fmla="*/ 3 w 18"/>
                <a:gd name="T23" fmla="*/ 7 h 11"/>
                <a:gd name="T24" fmla="*/ 2 w 18"/>
                <a:gd name="T25" fmla="*/ 6 h 11"/>
                <a:gd name="T26" fmla="*/ 0 w 18"/>
                <a:gd name="T27" fmla="*/ 4 h 11"/>
                <a:gd name="T28" fmla="*/ 4 w 18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1">
                  <a:moveTo>
                    <a:pt x="4" y="0"/>
                  </a:moveTo>
                  <a:lnTo>
                    <a:pt x="6" y="1"/>
                  </a:lnTo>
                  <a:lnTo>
                    <a:pt x="7" y="3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11"/>
                  </a:lnTo>
                  <a:lnTo>
                    <a:pt x="13" y="11"/>
                  </a:lnTo>
                  <a:lnTo>
                    <a:pt x="9" y="10"/>
                  </a:lnTo>
                  <a:lnTo>
                    <a:pt x="6" y="8"/>
                  </a:lnTo>
                  <a:lnTo>
                    <a:pt x="3" y="7"/>
                  </a:lnTo>
                  <a:lnTo>
                    <a:pt x="2" y="6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0" name="Freeform 328"/>
            <p:cNvSpPr>
              <a:spLocks/>
            </p:cNvSpPr>
            <p:nvPr/>
          </p:nvSpPr>
          <p:spPr bwMode="auto">
            <a:xfrm>
              <a:off x="2772" y="3197"/>
              <a:ext cx="53" cy="20"/>
            </a:xfrm>
            <a:custGeom>
              <a:avLst/>
              <a:gdLst>
                <a:gd name="T0" fmla="*/ 0 w 53"/>
                <a:gd name="T1" fmla="*/ 15 h 20"/>
                <a:gd name="T2" fmla="*/ 7 w 53"/>
                <a:gd name="T3" fmla="*/ 15 h 20"/>
                <a:gd name="T4" fmla="*/ 14 w 53"/>
                <a:gd name="T5" fmla="*/ 15 h 20"/>
                <a:gd name="T6" fmla="*/ 25 w 53"/>
                <a:gd name="T7" fmla="*/ 12 h 20"/>
                <a:gd name="T8" fmla="*/ 38 w 53"/>
                <a:gd name="T9" fmla="*/ 6 h 20"/>
                <a:gd name="T10" fmla="*/ 50 w 53"/>
                <a:gd name="T11" fmla="*/ 0 h 20"/>
                <a:gd name="T12" fmla="*/ 53 w 53"/>
                <a:gd name="T13" fmla="*/ 6 h 20"/>
                <a:gd name="T14" fmla="*/ 39 w 53"/>
                <a:gd name="T15" fmla="*/ 12 h 20"/>
                <a:gd name="T16" fmla="*/ 27 w 53"/>
                <a:gd name="T17" fmla="*/ 17 h 20"/>
                <a:gd name="T18" fmla="*/ 14 w 53"/>
                <a:gd name="T19" fmla="*/ 20 h 20"/>
                <a:gd name="T20" fmla="*/ 7 w 53"/>
                <a:gd name="T21" fmla="*/ 20 h 20"/>
                <a:gd name="T22" fmla="*/ 0 w 53"/>
                <a:gd name="T23" fmla="*/ 20 h 20"/>
                <a:gd name="T24" fmla="*/ 0 w 53"/>
                <a:gd name="T2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20">
                  <a:moveTo>
                    <a:pt x="0" y="15"/>
                  </a:moveTo>
                  <a:lnTo>
                    <a:pt x="7" y="15"/>
                  </a:lnTo>
                  <a:lnTo>
                    <a:pt x="14" y="15"/>
                  </a:lnTo>
                  <a:lnTo>
                    <a:pt x="25" y="12"/>
                  </a:lnTo>
                  <a:lnTo>
                    <a:pt x="38" y="6"/>
                  </a:lnTo>
                  <a:lnTo>
                    <a:pt x="50" y="0"/>
                  </a:lnTo>
                  <a:lnTo>
                    <a:pt x="53" y="6"/>
                  </a:lnTo>
                  <a:lnTo>
                    <a:pt x="39" y="12"/>
                  </a:lnTo>
                  <a:lnTo>
                    <a:pt x="27" y="17"/>
                  </a:lnTo>
                  <a:lnTo>
                    <a:pt x="14" y="20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1" name="Freeform 329"/>
            <p:cNvSpPr>
              <a:spLocks/>
            </p:cNvSpPr>
            <p:nvPr/>
          </p:nvSpPr>
          <p:spPr bwMode="auto">
            <a:xfrm>
              <a:off x="2772" y="3212"/>
              <a:ext cx="1" cy="5"/>
            </a:xfrm>
            <a:custGeom>
              <a:avLst/>
              <a:gdLst>
                <a:gd name="T0" fmla="*/ 5 h 5"/>
                <a:gd name="T1" fmla="*/ 0 h 5"/>
                <a:gd name="T2" fmla="*/ 5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2" name="Freeform 330"/>
            <p:cNvSpPr>
              <a:spLocks/>
            </p:cNvSpPr>
            <p:nvPr/>
          </p:nvSpPr>
          <p:spPr bwMode="auto">
            <a:xfrm>
              <a:off x="2822" y="3167"/>
              <a:ext cx="48" cy="36"/>
            </a:xfrm>
            <a:custGeom>
              <a:avLst/>
              <a:gdLst>
                <a:gd name="T0" fmla="*/ 0 w 48"/>
                <a:gd name="T1" fmla="*/ 30 h 36"/>
                <a:gd name="T2" fmla="*/ 13 w 48"/>
                <a:gd name="T3" fmla="*/ 23 h 36"/>
                <a:gd name="T4" fmla="*/ 23 w 48"/>
                <a:gd name="T5" fmla="*/ 17 h 36"/>
                <a:gd name="T6" fmla="*/ 28 w 48"/>
                <a:gd name="T7" fmla="*/ 13 h 36"/>
                <a:gd name="T8" fmla="*/ 32 w 48"/>
                <a:gd name="T9" fmla="*/ 10 h 36"/>
                <a:gd name="T10" fmla="*/ 43 w 48"/>
                <a:gd name="T11" fmla="*/ 0 h 36"/>
                <a:gd name="T12" fmla="*/ 48 w 48"/>
                <a:gd name="T13" fmla="*/ 5 h 36"/>
                <a:gd name="T14" fmla="*/ 36 w 48"/>
                <a:gd name="T15" fmla="*/ 15 h 36"/>
                <a:gd name="T16" fmla="*/ 32 w 48"/>
                <a:gd name="T17" fmla="*/ 19 h 36"/>
                <a:gd name="T18" fmla="*/ 27 w 48"/>
                <a:gd name="T19" fmla="*/ 22 h 36"/>
                <a:gd name="T20" fmla="*/ 16 w 48"/>
                <a:gd name="T21" fmla="*/ 29 h 36"/>
                <a:gd name="T22" fmla="*/ 3 w 48"/>
                <a:gd name="T23" fmla="*/ 36 h 36"/>
                <a:gd name="T24" fmla="*/ 0 w 48"/>
                <a:gd name="T25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36">
                  <a:moveTo>
                    <a:pt x="0" y="30"/>
                  </a:moveTo>
                  <a:lnTo>
                    <a:pt x="13" y="23"/>
                  </a:lnTo>
                  <a:lnTo>
                    <a:pt x="23" y="17"/>
                  </a:lnTo>
                  <a:lnTo>
                    <a:pt x="28" y="13"/>
                  </a:lnTo>
                  <a:lnTo>
                    <a:pt x="32" y="10"/>
                  </a:lnTo>
                  <a:lnTo>
                    <a:pt x="43" y="0"/>
                  </a:lnTo>
                  <a:lnTo>
                    <a:pt x="48" y="5"/>
                  </a:lnTo>
                  <a:lnTo>
                    <a:pt x="36" y="15"/>
                  </a:lnTo>
                  <a:lnTo>
                    <a:pt x="32" y="19"/>
                  </a:lnTo>
                  <a:lnTo>
                    <a:pt x="27" y="22"/>
                  </a:lnTo>
                  <a:lnTo>
                    <a:pt x="16" y="29"/>
                  </a:lnTo>
                  <a:lnTo>
                    <a:pt x="3" y="36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3" name="Freeform 331"/>
            <p:cNvSpPr>
              <a:spLocks/>
            </p:cNvSpPr>
            <p:nvPr/>
          </p:nvSpPr>
          <p:spPr bwMode="auto">
            <a:xfrm>
              <a:off x="2822" y="3197"/>
              <a:ext cx="3" cy="6"/>
            </a:xfrm>
            <a:custGeom>
              <a:avLst/>
              <a:gdLst>
                <a:gd name="T0" fmla="*/ 3 w 3"/>
                <a:gd name="T1" fmla="*/ 6 h 6"/>
                <a:gd name="T2" fmla="*/ 0 w 3"/>
                <a:gd name="T3" fmla="*/ 0 h 6"/>
                <a:gd name="T4" fmla="*/ 3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0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4" name="Freeform 332"/>
            <p:cNvSpPr>
              <a:spLocks/>
            </p:cNvSpPr>
            <p:nvPr/>
          </p:nvSpPr>
          <p:spPr bwMode="auto">
            <a:xfrm>
              <a:off x="2849" y="3159"/>
              <a:ext cx="19" cy="14"/>
            </a:xfrm>
            <a:custGeom>
              <a:avLst/>
              <a:gdLst>
                <a:gd name="T0" fmla="*/ 16 w 19"/>
                <a:gd name="T1" fmla="*/ 14 h 14"/>
                <a:gd name="T2" fmla="*/ 19 w 19"/>
                <a:gd name="T3" fmla="*/ 8 h 14"/>
                <a:gd name="T4" fmla="*/ 3 w 19"/>
                <a:gd name="T5" fmla="*/ 0 h 14"/>
                <a:gd name="T6" fmla="*/ 0 w 19"/>
                <a:gd name="T7" fmla="*/ 5 h 14"/>
                <a:gd name="T8" fmla="*/ 1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16" y="14"/>
                  </a:moveTo>
                  <a:lnTo>
                    <a:pt x="19" y="8"/>
                  </a:lnTo>
                  <a:lnTo>
                    <a:pt x="3" y="0"/>
                  </a:lnTo>
                  <a:lnTo>
                    <a:pt x="0" y="5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5" name="Freeform 333"/>
            <p:cNvSpPr>
              <a:spLocks/>
            </p:cNvSpPr>
            <p:nvPr/>
          </p:nvSpPr>
          <p:spPr bwMode="auto">
            <a:xfrm>
              <a:off x="2865" y="3167"/>
              <a:ext cx="7" cy="6"/>
            </a:xfrm>
            <a:custGeom>
              <a:avLst/>
              <a:gdLst>
                <a:gd name="T0" fmla="*/ 5 w 7"/>
                <a:gd name="T1" fmla="*/ 5 h 6"/>
                <a:gd name="T2" fmla="*/ 7 w 7"/>
                <a:gd name="T3" fmla="*/ 2 h 6"/>
                <a:gd name="T4" fmla="*/ 3 w 7"/>
                <a:gd name="T5" fmla="*/ 0 h 6"/>
                <a:gd name="T6" fmla="*/ 0 w 7"/>
                <a:gd name="T7" fmla="*/ 6 h 6"/>
                <a:gd name="T8" fmla="*/ 0 w 7"/>
                <a:gd name="T9" fmla="*/ 0 h 6"/>
                <a:gd name="T10" fmla="*/ 5 w 7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5" y="5"/>
                  </a:moveTo>
                  <a:lnTo>
                    <a:pt x="7" y="2"/>
                  </a:lnTo>
                  <a:lnTo>
                    <a:pt x="3" y="0"/>
                  </a:lnTo>
                  <a:lnTo>
                    <a:pt x="0" y="6"/>
                  </a:lnTo>
                  <a:lnTo>
                    <a:pt x="0" y="0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6" name="Freeform 334"/>
            <p:cNvSpPr>
              <a:spLocks/>
            </p:cNvSpPr>
            <p:nvPr/>
          </p:nvSpPr>
          <p:spPr bwMode="auto">
            <a:xfrm>
              <a:off x="2813" y="3156"/>
              <a:ext cx="39" cy="8"/>
            </a:xfrm>
            <a:custGeom>
              <a:avLst/>
              <a:gdLst>
                <a:gd name="T0" fmla="*/ 37 w 39"/>
                <a:gd name="T1" fmla="*/ 8 h 8"/>
                <a:gd name="T2" fmla="*/ 27 w 39"/>
                <a:gd name="T3" fmla="*/ 7 h 8"/>
                <a:gd name="T4" fmla="*/ 19 w 39"/>
                <a:gd name="T5" fmla="*/ 7 h 8"/>
                <a:gd name="T6" fmla="*/ 11 w 39"/>
                <a:gd name="T7" fmla="*/ 7 h 8"/>
                <a:gd name="T8" fmla="*/ 1 w 39"/>
                <a:gd name="T9" fmla="*/ 8 h 8"/>
                <a:gd name="T10" fmla="*/ 0 w 39"/>
                <a:gd name="T11" fmla="*/ 3 h 8"/>
                <a:gd name="T12" fmla="*/ 9 w 39"/>
                <a:gd name="T13" fmla="*/ 1 h 8"/>
                <a:gd name="T14" fmla="*/ 19 w 39"/>
                <a:gd name="T15" fmla="*/ 0 h 8"/>
                <a:gd name="T16" fmla="*/ 29 w 39"/>
                <a:gd name="T17" fmla="*/ 1 h 8"/>
                <a:gd name="T18" fmla="*/ 39 w 39"/>
                <a:gd name="T19" fmla="*/ 3 h 8"/>
                <a:gd name="T20" fmla="*/ 37 w 39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8">
                  <a:moveTo>
                    <a:pt x="37" y="8"/>
                  </a:moveTo>
                  <a:lnTo>
                    <a:pt x="27" y="7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" y="8"/>
                  </a:lnTo>
                  <a:lnTo>
                    <a:pt x="0" y="3"/>
                  </a:lnTo>
                  <a:lnTo>
                    <a:pt x="9" y="1"/>
                  </a:lnTo>
                  <a:lnTo>
                    <a:pt x="19" y="0"/>
                  </a:lnTo>
                  <a:lnTo>
                    <a:pt x="29" y="1"/>
                  </a:lnTo>
                  <a:lnTo>
                    <a:pt x="39" y="3"/>
                  </a:lnTo>
                  <a:lnTo>
                    <a:pt x="3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7" name="Freeform 335"/>
            <p:cNvSpPr>
              <a:spLocks/>
            </p:cNvSpPr>
            <p:nvPr/>
          </p:nvSpPr>
          <p:spPr bwMode="auto">
            <a:xfrm>
              <a:off x="2849" y="3159"/>
              <a:ext cx="3" cy="5"/>
            </a:xfrm>
            <a:custGeom>
              <a:avLst/>
              <a:gdLst>
                <a:gd name="T0" fmla="*/ 3 w 3"/>
                <a:gd name="T1" fmla="*/ 0 h 5"/>
                <a:gd name="T2" fmla="*/ 1 w 3"/>
                <a:gd name="T3" fmla="*/ 5 h 5"/>
                <a:gd name="T4" fmla="*/ 0 w 3"/>
                <a:gd name="T5" fmla="*/ 5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1" y="5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8" name="Freeform 336"/>
            <p:cNvSpPr>
              <a:spLocks/>
            </p:cNvSpPr>
            <p:nvPr/>
          </p:nvSpPr>
          <p:spPr bwMode="auto">
            <a:xfrm>
              <a:off x="2776" y="3159"/>
              <a:ext cx="38" cy="18"/>
            </a:xfrm>
            <a:custGeom>
              <a:avLst/>
              <a:gdLst>
                <a:gd name="T0" fmla="*/ 38 w 38"/>
                <a:gd name="T1" fmla="*/ 5 h 18"/>
                <a:gd name="T2" fmla="*/ 28 w 38"/>
                <a:gd name="T3" fmla="*/ 7 h 18"/>
                <a:gd name="T4" fmla="*/ 20 w 38"/>
                <a:gd name="T5" fmla="*/ 10 h 18"/>
                <a:gd name="T6" fmla="*/ 13 w 38"/>
                <a:gd name="T7" fmla="*/ 14 h 18"/>
                <a:gd name="T8" fmla="*/ 3 w 38"/>
                <a:gd name="T9" fmla="*/ 18 h 18"/>
                <a:gd name="T10" fmla="*/ 0 w 38"/>
                <a:gd name="T11" fmla="*/ 13 h 18"/>
                <a:gd name="T12" fmla="*/ 10 w 38"/>
                <a:gd name="T13" fmla="*/ 8 h 18"/>
                <a:gd name="T14" fmla="*/ 17 w 38"/>
                <a:gd name="T15" fmla="*/ 4 h 18"/>
                <a:gd name="T16" fmla="*/ 27 w 38"/>
                <a:gd name="T17" fmla="*/ 1 h 18"/>
                <a:gd name="T18" fmla="*/ 37 w 38"/>
                <a:gd name="T19" fmla="*/ 0 h 18"/>
                <a:gd name="T20" fmla="*/ 38 w 38"/>
                <a:gd name="T2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8">
                  <a:moveTo>
                    <a:pt x="38" y="5"/>
                  </a:moveTo>
                  <a:lnTo>
                    <a:pt x="28" y="7"/>
                  </a:lnTo>
                  <a:lnTo>
                    <a:pt x="20" y="10"/>
                  </a:lnTo>
                  <a:lnTo>
                    <a:pt x="13" y="14"/>
                  </a:lnTo>
                  <a:lnTo>
                    <a:pt x="3" y="18"/>
                  </a:lnTo>
                  <a:lnTo>
                    <a:pt x="0" y="13"/>
                  </a:lnTo>
                  <a:lnTo>
                    <a:pt x="10" y="8"/>
                  </a:lnTo>
                  <a:lnTo>
                    <a:pt x="17" y="4"/>
                  </a:lnTo>
                  <a:lnTo>
                    <a:pt x="27" y="1"/>
                  </a:lnTo>
                  <a:lnTo>
                    <a:pt x="37" y="0"/>
                  </a:lnTo>
                  <a:lnTo>
                    <a:pt x="3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89" name="Freeform 337"/>
            <p:cNvSpPr>
              <a:spLocks/>
            </p:cNvSpPr>
            <p:nvPr/>
          </p:nvSpPr>
          <p:spPr bwMode="auto">
            <a:xfrm>
              <a:off x="2813" y="3159"/>
              <a:ext cx="1" cy="5"/>
            </a:xfrm>
            <a:custGeom>
              <a:avLst/>
              <a:gdLst>
                <a:gd name="T0" fmla="*/ 0 w 1"/>
                <a:gd name="T1" fmla="*/ 0 h 5"/>
                <a:gd name="T2" fmla="*/ 1 w 1"/>
                <a:gd name="T3" fmla="*/ 5 h 5"/>
                <a:gd name="T4" fmla="*/ 0 w 1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0" name="Freeform 338"/>
            <p:cNvSpPr>
              <a:spLocks/>
            </p:cNvSpPr>
            <p:nvPr/>
          </p:nvSpPr>
          <p:spPr bwMode="auto">
            <a:xfrm>
              <a:off x="2750" y="3172"/>
              <a:ext cx="31" cy="37"/>
            </a:xfrm>
            <a:custGeom>
              <a:avLst/>
              <a:gdLst>
                <a:gd name="T0" fmla="*/ 31 w 31"/>
                <a:gd name="T1" fmla="*/ 5 h 37"/>
                <a:gd name="T2" fmla="*/ 19 w 31"/>
                <a:gd name="T3" fmla="*/ 12 h 37"/>
                <a:gd name="T4" fmla="*/ 15 w 31"/>
                <a:gd name="T5" fmla="*/ 15 h 37"/>
                <a:gd name="T6" fmla="*/ 11 w 31"/>
                <a:gd name="T7" fmla="*/ 20 h 37"/>
                <a:gd name="T8" fmla="*/ 7 w 31"/>
                <a:gd name="T9" fmla="*/ 24 h 37"/>
                <a:gd name="T10" fmla="*/ 6 w 31"/>
                <a:gd name="T11" fmla="*/ 27 h 37"/>
                <a:gd name="T12" fmla="*/ 7 w 31"/>
                <a:gd name="T13" fmla="*/ 31 h 37"/>
                <a:gd name="T14" fmla="*/ 7 w 31"/>
                <a:gd name="T15" fmla="*/ 32 h 37"/>
                <a:gd name="T16" fmla="*/ 8 w 31"/>
                <a:gd name="T17" fmla="*/ 34 h 37"/>
                <a:gd name="T18" fmla="*/ 4 w 31"/>
                <a:gd name="T19" fmla="*/ 37 h 37"/>
                <a:gd name="T20" fmla="*/ 1 w 31"/>
                <a:gd name="T21" fmla="*/ 35 h 37"/>
                <a:gd name="T22" fmla="*/ 0 w 31"/>
                <a:gd name="T23" fmla="*/ 31 h 37"/>
                <a:gd name="T24" fmla="*/ 0 w 31"/>
                <a:gd name="T25" fmla="*/ 27 h 37"/>
                <a:gd name="T26" fmla="*/ 3 w 31"/>
                <a:gd name="T27" fmla="*/ 21 h 37"/>
                <a:gd name="T28" fmla="*/ 6 w 31"/>
                <a:gd name="T29" fmla="*/ 17 h 37"/>
                <a:gd name="T30" fmla="*/ 11 w 31"/>
                <a:gd name="T31" fmla="*/ 11 h 37"/>
                <a:gd name="T32" fmla="*/ 17 w 31"/>
                <a:gd name="T33" fmla="*/ 7 h 37"/>
                <a:gd name="T34" fmla="*/ 26 w 31"/>
                <a:gd name="T35" fmla="*/ 0 h 37"/>
                <a:gd name="T36" fmla="*/ 31 w 31"/>
                <a:gd name="T37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37">
                  <a:moveTo>
                    <a:pt x="31" y="5"/>
                  </a:moveTo>
                  <a:lnTo>
                    <a:pt x="19" y="12"/>
                  </a:lnTo>
                  <a:lnTo>
                    <a:pt x="15" y="15"/>
                  </a:lnTo>
                  <a:lnTo>
                    <a:pt x="11" y="20"/>
                  </a:lnTo>
                  <a:lnTo>
                    <a:pt x="7" y="24"/>
                  </a:lnTo>
                  <a:lnTo>
                    <a:pt x="6" y="27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4"/>
                  </a:lnTo>
                  <a:lnTo>
                    <a:pt x="4" y="37"/>
                  </a:lnTo>
                  <a:lnTo>
                    <a:pt x="1" y="35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3" y="21"/>
                  </a:lnTo>
                  <a:lnTo>
                    <a:pt x="6" y="17"/>
                  </a:lnTo>
                  <a:lnTo>
                    <a:pt x="11" y="11"/>
                  </a:lnTo>
                  <a:lnTo>
                    <a:pt x="17" y="7"/>
                  </a:lnTo>
                  <a:lnTo>
                    <a:pt x="26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1" name="Freeform 339"/>
            <p:cNvSpPr>
              <a:spLocks/>
            </p:cNvSpPr>
            <p:nvPr/>
          </p:nvSpPr>
          <p:spPr bwMode="auto">
            <a:xfrm>
              <a:off x="2776" y="3172"/>
              <a:ext cx="5" cy="5"/>
            </a:xfrm>
            <a:custGeom>
              <a:avLst/>
              <a:gdLst>
                <a:gd name="T0" fmla="*/ 0 w 5"/>
                <a:gd name="T1" fmla="*/ 0 h 5"/>
                <a:gd name="T2" fmla="*/ 5 w 5"/>
                <a:gd name="T3" fmla="*/ 5 h 5"/>
                <a:gd name="T4" fmla="*/ 3 w 5"/>
                <a:gd name="T5" fmla="*/ 5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5" y="5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2" name="Freeform 340"/>
            <p:cNvSpPr>
              <a:spLocks/>
            </p:cNvSpPr>
            <p:nvPr/>
          </p:nvSpPr>
          <p:spPr bwMode="auto">
            <a:xfrm>
              <a:off x="2754" y="3206"/>
              <a:ext cx="4" cy="4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4 h 4"/>
                <a:gd name="T4" fmla="*/ 4 w 4"/>
                <a:gd name="T5" fmla="*/ 0 h 4"/>
                <a:gd name="T6" fmla="*/ 0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3" name="Freeform 341"/>
            <p:cNvSpPr>
              <a:spLocks/>
            </p:cNvSpPr>
            <p:nvPr/>
          </p:nvSpPr>
          <p:spPr bwMode="auto">
            <a:xfrm>
              <a:off x="2852" y="3177"/>
              <a:ext cx="26" cy="17"/>
            </a:xfrm>
            <a:custGeom>
              <a:avLst/>
              <a:gdLst>
                <a:gd name="T0" fmla="*/ 0 w 26"/>
                <a:gd name="T1" fmla="*/ 10 h 17"/>
                <a:gd name="T2" fmla="*/ 23 w 26"/>
                <a:gd name="T3" fmla="*/ 17 h 17"/>
                <a:gd name="T4" fmla="*/ 26 w 26"/>
                <a:gd name="T5" fmla="*/ 9 h 17"/>
                <a:gd name="T6" fmla="*/ 9 w 26"/>
                <a:gd name="T7" fmla="*/ 0 h 17"/>
                <a:gd name="T8" fmla="*/ 0 w 26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0" y="10"/>
                  </a:moveTo>
                  <a:lnTo>
                    <a:pt x="23" y="17"/>
                  </a:lnTo>
                  <a:lnTo>
                    <a:pt x="26" y="9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4" name="Freeform 342"/>
            <p:cNvSpPr>
              <a:spLocks/>
            </p:cNvSpPr>
            <p:nvPr/>
          </p:nvSpPr>
          <p:spPr bwMode="auto">
            <a:xfrm>
              <a:off x="2852" y="3177"/>
              <a:ext cx="26" cy="17"/>
            </a:xfrm>
            <a:custGeom>
              <a:avLst/>
              <a:gdLst>
                <a:gd name="T0" fmla="*/ 0 w 26"/>
                <a:gd name="T1" fmla="*/ 10 h 17"/>
                <a:gd name="T2" fmla="*/ 23 w 26"/>
                <a:gd name="T3" fmla="*/ 17 h 17"/>
                <a:gd name="T4" fmla="*/ 26 w 26"/>
                <a:gd name="T5" fmla="*/ 9 h 17"/>
                <a:gd name="T6" fmla="*/ 9 w 26"/>
                <a:gd name="T7" fmla="*/ 0 h 17"/>
                <a:gd name="T8" fmla="*/ 0 w 26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0" y="10"/>
                  </a:moveTo>
                  <a:lnTo>
                    <a:pt x="23" y="17"/>
                  </a:lnTo>
                  <a:lnTo>
                    <a:pt x="26" y="9"/>
                  </a:lnTo>
                  <a:lnTo>
                    <a:pt x="9" y="0"/>
                  </a:lnTo>
                  <a:lnTo>
                    <a:pt x="0" y="1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5" name="Freeform 343"/>
            <p:cNvSpPr>
              <a:spLocks/>
            </p:cNvSpPr>
            <p:nvPr/>
          </p:nvSpPr>
          <p:spPr bwMode="auto">
            <a:xfrm>
              <a:off x="2839" y="3184"/>
              <a:ext cx="38" cy="25"/>
            </a:xfrm>
            <a:custGeom>
              <a:avLst/>
              <a:gdLst>
                <a:gd name="T0" fmla="*/ 0 w 38"/>
                <a:gd name="T1" fmla="*/ 12 h 25"/>
                <a:gd name="T2" fmla="*/ 38 w 38"/>
                <a:gd name="T3" fmla="*/ 25 h 25"/>
                <a:gd name="T4" fmla="*/ 38 w 38"/>
                <a:gd name="T5" fmla="*/ 13 h 25"/>
                <a:gd name="T6" fmla="*/ 13 w 38"/>
                <a:gd name="T7" fmla="*/ 0 h 25"/>
                <a:gd name="T8" fmla="*/ 0 w 38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5">
                  <a:moveTo>
                    <a:pt x="0" y="12"/>
                  </a:moveTo>
                  <a:lnTo>
                    <a:pt x="38" y="25"/>
                  </a:lnTo>
                  <a:lnTo>
                    <a:pt x="38" y="13"/>
                  </a:lnTo>
                  <a:lnTo>
                    <a:pt x="13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6" name="Freeform 344"/>
            <p:cNvSpPr>
              <a:spLocks/>
            </p:cNvSpPr>
            <p:nvPr/>
          </p:nvSpPr>
          <p:spPr bwMode="auto">
            <a:xfrm>
              <a:off x="2839" y="3184"/>
              <a:ext cx="38" cy="25"/>
            </a:xfrm>
            <a:custGeom>
              <a:avLst/>
              <a:gdLst>
                <a:gd name="T0" fmla="*/ 0 w 38"/>
                <a:gd name="T1" fmla="*/ 12 h 25"/>
                <a:gd name="T2" fmla="*/ 38 w 38"/>
                <a:gd name="T3" fmla="*/ 25 h 25"/>
                <a:gd name="T4" fmla="*/ 38 w 38"/>
                <a:gd name="T5" fmla="*/ 13 h 25"/>
                <a:gd name="T6" fmla="*/ 13 w 38"/>
                <a:gd name="T7" fmla="*/ 0 h 25"/>
                <a:gd name="T8" fmla="*/ 0 w 38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5">
                  <a:moveTo>
                    <a:pt x="0" y="12"/>
                  </a:moveTo>
                  <a:lnTo>
                    <a:pt x="38" y="25"/>
                  </a:lnTo>
                  <a:lnTo>
                    <a:pt x="38" y="13"/>
                  </a:lnTo>
                  <a:lnTo>
                    <a:pt x="13" y="0"/>
                  </a:lnTo>
                  <a:lnTo>
                    <a:pt x="0" y="1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7" name="Freeform 345"/>
            <p:cNvSpPr>
              <a:spLocks/>
            </p:cNvSpPr>
            <p:nvPr/>
          </p:nvSpPr>
          <p:spPr bwMode="auto">
            <a:xfrm>
              <a:off x="2831" y="3197"/>
              <a:ext cx="44" cy="23"/>
            </a:xfrm>
            <a:custGeom>
              <a:avLst/>
              <a:gdLst>
                <a:gd name="T0" fmla="*/ 44 w 44"/>
                <a:gd name="T1" fmla="*/ 23 h 23"/>
                <a:gd name="T2" fmla="*/ 0 w 44"/>
                <a:gd name="T3" fmla="*/ 9 h 23"/>
                <a:gd name="T4" fmla="*/ 9 w 44"/>
                <a:gd name="T5" fmla="*/ 0 h 23"/>
                <a:gd name="T6" fmla="*/ 44 w 44"/>
                <a:gd name="T7" fmla="*/ 12 h 23"/>
                <a:gd name="T8" fmla="*/ 44 w 4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3">
                  <a:moveTo>
                    <a:pt x="44" y="23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4" y="12"/>
                  </a:lnTo>
                  <a:lnTo>
                    <a:pt x="44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8" name="Freeform 346"/>
            <p:cNvSpPr>
              <a:spLocks/>
            </p:cNvSpPr>
            <p:nvPr/>
          </p:nvSpPr>
          <p:spPr bwMode="auto">
            <a:xfrm>
              <a:off x="2831" y="3197"/>
              <a:ext cx="44" cy="23"/>
            </a:xfrm>
            <a:custGeom>
              <a:avLst/>
              <a:gdLst>
                <a:gd name="T0" fmla="*/ 44 w 44"/>
                <a:gd name="T1" fmla="*/ 23 h 23"/>
                <a:gd name="T2" fmla="*/ 0 w 44"/>
                <a:gd name="T3" fmla="*/ 9 h 23"/>
                <a:gd name="T4" fmla="*/ 9 w 44"/>
                <a:gd name="T5" fmla="*/ 0 h 23"/>
                <a:gd name="T6" fmla="*/ 44 w 44"/>
                <a:gd name="T7" fmla="*/ 12 h 23"/>
                <a:gd name="T8" fmla="*/ 44 w 4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3">
                  <a:moveTo>
                    <a:pt x="44" y="23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4" y="12"/>
                  </a:lnTo>
                  <a:lnTo>
                    <a:pt x="44" y="2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099" name="Freeform 347"/>
            <p:cNvSpPr>
              <a:spLocks/>
            </p:cNvSpPr>
            <p:nvPr/>
          </p:nvSpPr>
          <p:spPr bwMode="auto">
            <a:xfrm>
              <a:off x="2824" y="3206"/>
              <a:ext cx="53" cy="28"/>
            </a:xfrm>
            <a:custGeom>
              <a:avLst/>
              <a:gdLst>
                <a:gd name="T0" fmla="*/ 53 w 53"/>
                <a:gd name="T1" fmla="*/ 28 h 28"/>
                <a:gd name="T2" fmla="*/ 0 w 53"/>
                <a:gd name="T3" fmla="*/ 11 h 28"/>
                <a:gd name="T4" fmla="*/ 7 w 53"/>
                <a:gd name="T5" fmla="*/ 0 h 28"/>
                <a:gd name="T6" fmla="*/ 53 w 53"/>
                <a:gd name="T7" fmla="*/ 14 h 28"/>
                <a:gd name="T8" fmla="*/ 53 w 53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8">
                  <a:moveTo>
                    <a:pt x="53" y="28"/>
                  </a:moveTo>
                  <a:lnTo>
                    <a:pt x="0" y="11"/>
                  </a:lnTo>
                  <a:lnTo>
                    <a:pt x="7" y="0"/>
                  </a:lnTo>
                  <a:lnTo>
                    <a:pt x="53" y="14"/>
                  </a:lnTo>
                  <a:lnTo>
                    <a:pt x="53" y="28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0" name="Freeform 348"/>
            <p:cNvSpPr>
              <a:spLocks/>
            </p:cNvSpPr>
            <p:nvPr/>
          </p:nvSpPr>
          <p:spPr bwMode="auto">
            <a:xfrm>
              <a:off x="2824" y="3206"/>
              <a:ext cx="53" cy="28"/>
            </a:xfrm>
            <a:custGeom>
              <a:avLst/>
              <a:gdLst>
                <a:gd name="T0" fmla="*/ 53 w 53"/>
                <a:gd name="T1" fmla="*/ 28 h 28"/>
                <a:gd name="T2" fmla="*/ 0 w 53"/>
                <a:gd name="T3" fmla="*/ 11 h 28"/>
                <a:gd name="T4" fmla="*/ 7 w 53"/>
                <a:gd name="T5" fmla="*/ 0 h 28"/>
                <a:gd name="T6" fmla="*/ 53 w 53"/>
                <a:gd name="T7" fmla="*/ 14 h 28"/>
                <a:gd name="T8" fmla="*/ 53 w 53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8">
                  <a:moveTo>
                    <a:pt x="53" y="28"/>
                  </a:moveTo>
                  <a:lnTo>
                    <a:pt x="0" y="11"/>
                  </a:lnTo>
                  <a:lnTo>
                    <a:pt x="7" y="0"/>
                  </a:lnTo>
                  <a:lnTo>
                    <a:pt x="53" y="14"/>
                  </a:lnTo>
                  <a:lnTo>
                    <a:pt x="53" y="2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1" name="Freeform 349"/>
            <p:cNvSpPr>
              <a:spLocks/>
            </p:cNvSpPr>
            <p:nvPr/>
          </p:nvSpPr>
          <p:spPr bwMode="auto">
            <a:xfrm>
              <a:off x="2817" y="3217"/>
              <a:ext cx="58" cy="32"/>
            </a:xfrm>
            <a:custGeom>
              <a:avLst/>
              <a:gdLst>
                <a:gd name="T0" fmla="*/ 57 w 58"/>
                <a:gd name="T1" fmla="*/ 32 h 32"/>
                <a:gd name="T2" fmla="*/ 58 w 58"/>
                <a:gd name="T3" fmla="*/ 17 h 32"/>
                <a:gd name="T4" fmla="*/ 8 w 58"/>
                <a:gd name="T5" fmla="*/ 0 h 32"/>
                <a:gd name="T6" fmla="*/ 0 w 58"/>
                <a:gd name="T7" fmla="*/ 16 h 32"/>
                <a:gd name="T8" fmla="*/ 57 w 58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2">
                  <a:moveTo>
                    <a:pt x="57" y="32"/>
                  </a:moveTo>
                  <a:lnTo>
                    <a:pt x="58" y="17"/>
                  </a:lnTo>
                  <a:lnTo>
                    <a:pt x="8" y="0"/>
                  </a:lnTo>
                  <a:lnTo>
                    <a:pt x="0" y="16"/>
                  </a:lnTo>
                  <a:lnTo>
                    <a:pt x="5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2" name="Freeform 350"/>
            <p:cNvSpPr>
              <a:spLocks/>
            </p:cNvSpPr>
            <p:nvPr/>
          </p:nvSpPr>
          <p:spPr bwMode="auto">
            <a:xfrm>
              <a:off x="2817" y="3217"/>
              <a:ext cx="58" cy="32"/>
            </a:xfrm>
            <a:custGeom>
              <a:avLst/>
              <a:gdLst>
                <a:gd name="T0" fmla="*/ 57 w 58"/>
                <a:gd name="T1" fmla="*/ 32 h 32"/>
                <a:gd name="T2" fmla="*/ 58 w 58"/>
                <a:gd name="T3" fmla="*/ 17 h 32"/>
                <a:gd name="T4" fmla="*/ 8 w 58"/>
                <a:gd name="T5" fmla="*/ 0 h 32"/>
                <a:gd name="T6" fmla="*/ 0 w 58"/>
                <a:gd name="T7" fmla="*/ 16 h 32"/>
                <a:gd name="T8" fmla="*/ 57 w 58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2">
                  <a:moveTo>
                    <a:pt x="57" y="32"/>
                  </a:moveTo>
                  <a:lnTo>
                    <a:pt x="58" y="17"/>
                  </a:lnTo>
                  <a:lnTo>
                    <a:pt x="8" y="0"/>
                  </a:lnTo>
                  <a:lnTo>
                    <a:pt x="0" y="16"/>
                  </a:lnTo>
                  <a:lnTo>
                    <a:pt x="57" y="3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3" name="Freeform 351"/>
            <p:cNvSpPr>
              <a:spLocks/>
            </p:cNvSpPr>
            <p:nvPr/>
          </p:nvSpPr>
          <p:spPr bwMode="auto">
            <a:xfrm>
              <a:off x="2813" y="3229"/>
              <a:ext cx="61" cy="34"/>
            </a:xfrm>
            <a:custGeom>
              <a:avLst/>
              <a:gdLst>
                <a:gd name="T0" fmla="*/ 55 w 61"/>
                <a:gd name="T1" fmla="*/ 34 h 34"/>
                <a:gd name="T2" fmla="*/ 61 w 61"/>
                <a:gd name="T3" fmla="*/ 18 h 34"/>
                <a:gd name="T4" fmla="*/ 5 w 61"/>
                <a:gd name="T5" fmla="*/ 0 h 34"/>
                <a:gd name="T6" fmla="*/ 0 w 61"/>
                <a:gd name="T7" fmla="*/ 17 h 34"/>
                <a:gd name="T8" fmla="*/ 55 w 61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4">
                  <a:moveTo>
                    <a:pt x="55" y="34"/>
                  </a:moveTo>
                  <a:lnTo>
                    <a:pt x="61" y="18"/>
                  </a:lnTo>
                  <a:lnTo>
                    <a:pt x="5" y="0"/>
                  </a:lnTo>
                  <a:lnTo>
                    <a:pt x="0" y="17"/>
                  </a:lnTo>
                  <a:lnTo>
                    <a:pt x="55" y="34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4" name="Freeform 352"/>
            <p:cNvSpPr>
              <a:spLocks/>
            </p:cNvSpPr>
            <p:nvPr/>
          </p:nvSpPr>
          <p:spPr bwMode="auto">
            <a:xfrm>
              <a:off x="2813" y="3229"/>
              <a:ext cx="61" cy="34"/>
            </a:xfrm>
            <a:custGeom>
              <a:avLst/>
              <a:gdLst>
                <a:gd name="T0" fmla="*/ 55 w 61"/>
                <a:gd name="T1" fmla="*/ 34 h 34"/>
                <a:gd name="T2" fmla="*/ 61 w 61"/>
                <a:gd name="T3" fmla="*/ 18 h 34"/>
                <a:gd name="T4" fmla="*/ 5 w 61"/>
                <a:gd name="T5" fmla="*/ 0 h 34"/>
                <a:gd name="T6" fmla="*/ 0 w 61"/>
                <a:gd name="T7" fmla="*/ 17 h 34"/>
                <a:gd name="T8" fmla="*/ 55 w 61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4">
                  <a:moveTo>
                    <a:pt x="55" y="34"/>
                  </a:moveTo>
                  <a:lnTo>
                    <a:pt x="61" y="18"/>
                  </a:lnTo>
                  <a:lnTo>
                    <a:pt x="5" y="0"/>
                  </a:lnTo>
                  <a:lnTo>
                    <a:pt x="0" y="17"/>
                  </a:lnTo>
                  <a:lnTo>
                    <a:pt x="55" y="3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5" name="Freeform 353"/>
            <p:cNvSpPr>
              <a:spLocks/>
            </p:cNvSpPr>
            <p:nvPr/>
          </p:nvSpPr>
          <p:spPr bwMode="auto">
            <a:xfrm>
              <a:off x="2810" y="3246"/>
              <a:ext cx="58" cy="28"/>
            </a:xfrm>
            <a:custGeom>
              <a:avLst/>
              <a:gdLst>
                <a:gd name="T0" fmla="*/ 53 w 58"/>
                <a:gd name="T1" fmla="*/ 28 h 28"/>
                <a:gd name="T2" fmla="*/ 58 w 58"/>
                <a:gd name="T3" fmla="*/ 15 h 28"/>
                <a:gd name="T4" fmla="*/ 5 w 58"/>
                <a:gd name="T5" fmla="*/ 0 h 28"/>
                <a:gd name="T6" fmla="*/ 0 w 58"/>
                <a:gd name="T7" fmla="*/ 13 h 28"/>
                <a:gd name="T8" fmla="*/ 53 w 5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8">
                  <a:moveTo>
                    <a:pt x="53" y="28"/>
                  </a:moveTo>
                  <a:lnTo>
                    <a:pt x="58" y="15"/>
                  </a:lnTo>
                  <a:lnTo>
                    <a:pt x="5" y="0"/>
                  </a:lnTo>
                  <a:lnTo>
                    <a:pt x="0" y="13"/>
                  </a:lnTo>
                  <a:lnTo>
                    <a:pt x="53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6" name="Freeform 354"/>
            <p:cNvSpPr>
              <a:spLocks/>
            </p:cNvSpPr>
            <p:nvPr/>
          </p:nvSpPr>
          <p:spPr bwMode="auto">
            <a:xfrm>
              <a:off x="2810" y="3246"/>
              <a:ext cx="58" cy="28"/>
            </a:xfrm>
            <a:custGeom>
              <a:avLst/>
              <a:gdLst>
                <a:gd name="T0" fmla="*/ 53 w 58"/>
                <a:gd name="T1" fmla="*/ 28 h 28"/>
                <a:gd name="T2" fmla="*/ 58 w 58"/>
                <a:gd name="T3" fmla="*/ 15 h 28"/>
                <a:gd name="T4" fmla="*/ 5 w 58"/>
                <a:gd name="T5" fmla="*/ 0 h 28"/>
                <a:gd name="T6" fmla="*/ 0 w 58"/>
                <a:gd name="T7" fmla="*/ 13 h 28"/>
                <a:gd name="T8" fmla="*/ 53 w 5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8">
                  <a:moveTo>
                    <a:pt x="53" y="28"/>
                  </a:moveTo>
                  <a:lnTo>
                    <a:pt x="58" y="15"/>
                  </a:lnTo>
                  <a:lnTo>
                    <a:pt x="5" y="0"/>
                  </a:lnTo>
                  <a:lnTo>
                    <a:pt x="0" y="13"/>
                  </a:lnTo>
                  <a:lnTo>
                    <a:pt x="53" y="2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7" name="Freeform 355"/>
            <p:cNvSpPr>
              <a:spLocks/>
            </p:cNvSpPr>
            <p:nvPr/>
          </p:nvSpPr>
          <p:spPr bwMode="auto">
            <a:xfrm>
              <a:off x="2807" y="3259"/>
              <a:ext cx="56" cy="27"/>
            </a:xfrm>
            <a:custGeom>
              <a:avLst/>
              <a:gdLst>
                <a:gd name="T0" fmla="*/ 49 w 56"/>
                <a:gd name="T1" fmla="*/ 27 h 27"/>
                <a:gd name="T2" fmla="*/ 56 w 56"/>
                <a:gd name="T3" fmla="*/ 17 h 27"/>
                <a:gd name="T4" fmla="*/ 3 w 56"/>
                <a:gd name="T5" fmla="*/ 0 h 27"/>
                <a:gd name="T6" fmla="*/ 0 w 56"/>
                <a:gd name="T7" fmla="*/ 11 h 27"/>
                <a:gd name="T8" fmla="*/ 49 w 56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7">
                  <a:moveTo>
                    <a:pt x="49" y="27"/>
                  </a:moveTo>
                  <a:lnTo>
                    <a:pt x="56" y="17"/>
                  </a:lnTo>
                  <a:lnTo>
                    <a:pt x="3" y="0"/>
                  </a:lnTo>
                  <a:lnTo>
                    <a:pt x="0" y="11"/>
                  </a:lnTo>
                  <a:lnTo>
                    <a:pt x="49" y="27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8" name="Freeform 356"/>
            <p:cNvSpPr>
              <a:spLocks/>
            </p:cNvSpPr>
            <p:nvPr/>
          </p:nvSpPr>
          <p:spPr bwMode="auto">
            <a:xfrm>
              <a:off x="2807" y="3259"/>
              <a:ext cx="56" cy="27"/>
            </a:xfrm>
            <a:custGeom>
              <a:avLst/>
              <a:gdLst>
                <a:gd name="T0" fmla="*/ 49 w 56"/>
                <a:gd name="T1" fmla="*/ 27 h 27"/>
                <a:gd name="T2" fmla="*/ 56 w 56"/>
                <a:gd name="T3" fmla="*/ 17 h 27"/>
                <a:gd name="T4" fmla="*/ 3 w 56"/>
                <a:gd name="T5" fmla="*/ 0 h 27"/>
                <a:gd name="T6" fmla="*/ 0 w 56"/>
                <a:gd name="T7" fmla="*/ 11 h 27"/>
                <a:gd name="T8" fmla="*/ 49 w 56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7">
                  <a:moveTo>
                    <a:pt x="49" y="27"/>
                  </a:moveTo>
                  <a:lnTo>
                    <a:pt x="56" y="17"/>
                  </a:lnTo>
                  <a:lnTo>
                    <a:pt x="3" y="0"/>
                  </a:lnTo>
                  <a:lnTo>
                    <a:pt x="0" y="11"/>
                  </a:lnTo>
                  <a:lnTo>
                    <a:pt x="49" y="2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09" name="Freeform 357"/>
            <p:cNvSpPr>
              <a:spLocks/>
            </p:cNvSpPr>
            <p:nvPr/>
          </p:nvSpPr>
          <p:spPr bwMode="auto">
            <a:xfrm>
              <a:off x="2807" y="3270"/>
              <a:ext cx="49" cy="24"/>
            </a:xfrm>
            <a:custGeom>
              <a:avLst/>
              <a:gdLst>
                <a:gd name="T0" fmla="*/ 40 w 49"/>
                <a:gd name="T1" fmla="*/ 24 h 24"/>
                <a:gd name="T2" fmla="*/ 3 w 49"/>
                <a:gd name="T3" fmla="*/ 13 h 24"/>
                <a:gd name="T4" fmla="*/ 0 w 49"/>
                <a:gd name="T5" fmla="*/ 0 h 24"/>
                <a:gd name="T6" fmla="*/ 49 w 49"/>
                <a:gd name="T7" fmla="*/ 14 h 24"/>
                <a:gd name="T8" fmla="*/ 40 w 4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40" y="24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49" y="14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0" name="Freeform 358"/>
            <p:cNvSpPr>
              <a:spLocks/>
            </p:cNvSpPr>
            <p:nvPr/>
          </p:nvSpPr>
          <p:spPr bwMode="auto">
            <a:xfrm>
              <a:off x="2807" y="3270"/>
              <a:ext cx="49" cy="24"/>
            </a:xfrm>
            <a:custGeom>
              <a:avLst/>
              <a:gdLst>
                <a:gd name="T0" fmla="*/ 40 w 49"/>
                <a:gd name="T1" fmla="*/ 24 h 24"/>
                <a:gd name="T2" fmla="*/ 3 w 49"/>
                <a:gd name="T3" fmla="*/ 13 h 24"/>
                <a:gd name="T4" fmla="*/ 0 w 49"/>
                <a:gd name="T5" fmla="*/ 0 h 24"/>
                <a:gd name="T6" fmla="*/ 49 w 49"/>
                <a:gd name="T7" fmla="*/ 14 h 24"/>
                <a:gd name="T8" fmla="*/ 40 w 4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40" y="24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49" y="14"/>
                  </a:lnTo>
                  <a:lnTo>
                    <a:pt x="40" y="2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1" name="Freeform 359"/>
            <p:cNvSpPr>
              <a:spLocks/>
            </p:cNvSpPr>
            <p:nvPr/>
          </p:nvSpPr>
          <p:spPr bwMode="auto">
            <a:xfrm>
              <a:off x="2811" y="3283"/>
              <a:ext cx="36" cy="15"/>
            </a:xfrm>
            <a:custGeom>
              <a:avLst/>
              <a:gdLst>
                <a:gd name="T0" fmla="*/ 14 w 36"/>
                <a:gd name="T1" fmla="*/ 14 h 15"/>
                <a:gd name="T2" fmla="*/ 10 w 36"/>
                <a:gd name="T3" fmla="*/ 13 h 15"/>
                <a:gd name="T4" fmla="*/ 6 w 36"/>
                <a:gd name="T5" fmla="*/ 10 h 15"/>
                <a:gd name="T6" fmla="*/ 3 w 36"/>
                <a:gd name="T7" fmla="*/ 5 h 15"/>
                <a:gd name="T8" fmla="*/ 0 w 36"/>
                <a:gd name="T9" fmla="*/ 0 h 15"/>
                <a:gd name="T10" fmla="*/ 36 w 36"/>
                <a:gd name="T11" fmla="*/ 11 h 15"/>
                <a:gd name="T12" fmla="*/ 31 w 36"/>
                <a:gd name="T13" fmla="*/ 14 h 15"/>
                <a:gd name="T14" fmla="*/ 25 w 36"/>
                <a:gd name="T15" fmla="*/ 15 h 15"/>
                <a:gd name="T16" fmla="*/ 20 w 36"/>
                <a:gd name="T17" fmla="*/ 15 h 15"/>
                <a:gd name="T18" fmla="*/ 14 w 36"/>
                <a:gd name="T1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5">
                  <a:moveTo>
                    <a:pt x="14" y="14"/>
                  </a:moveTo>
                  <a:lnTo>
                    <a:pt x="10" y="13"/>
                  </a:lnTo>
                  <a:lnTo>
                    <a:pt x="6" y="10"/>
                  </a:lnTo>
                  <a:lnTo>
                    <a:pt x="3" y="5"/>
                  </a:lnTo>
                  <a:lnTo>
                    <a:pt x="0" y="0"/>
                  </a:lnTo>
                  <a:lnTo>
                    <a:pt x="36" y="11"/>
                  </a:lnTo>
                  <a:lnTo>
                    <a:pt x="31" y="14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2" name="Freeform 360"/>
            <p:cNvSpPr>
              <a:spLocks/>
            </p:cNvSpPr>
            <p:nvPr/>
          </p:nvSpPr>
          <p:spPr bwMode="auto">
            <a:xfrm>
              <a:off x="2811" y="3283"/>
              <a:ext cx="36" cy="15"/>
            </a:xfrm>
            <a:custGeom>
              <a:avLst/>
              <a:gdLst>
                <a:gd name="T0" fmla="*/ 14 w 36"/>
                <a:gd name="T1" fmla="*/ 14 h 15"/>
                <a:gd name="T2" fmla="*/ 10 w 36"/>
                <a:gd name="T3" fmla="*/ 13 h 15"/>
                <a:gd name="T4" fmla="*/ 6 w 36"/>
                <a:gd name="T5" fmla="*/ 10 h 15"/>
                <a:gd name="T6" fmla="*/ 3 w 36"/>
                <a:gd name="T7" fmla="*/ 5 h 15"/>
                <a:gd name="T8" fmla="*/ 0 w 36"/>
                <a:gd name="T9" fmla="*/ 0 h 15"/>
                <a:gd name="T10" fmla="*/ 36 w 36"/>
                <a:gd name="T11" fmla="*/ 11 h 15"/>
                <a:gd name="T12" fmla="*/ 31 w 36"/>
                <a:gd name="T13" fmla="*/ 14 h 15"/>
                <a:gd name="T14" fmla="*/ 25 w 36"/>
                <a:gd name="T15" fmla="*/ 15 h 15"/>
                <a:gd name="T16" fmla="*/ 20 w 36"/>
                <a:gd name="T17" fmla="*/ 15 h 15"/>
                <a:gd name="T18" fmla="*/ 14 w 36"/>
                <a:gd name="T1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5">
                  <a:moveTo>
                    <a:pt x="14" y="14"/>
                  </a:moveTo>
                  <a:lnTo>
                    <a:pt x="10" y="13"/>
                  </a:lnTo>
                  <a:lnTo>
                    <a:pt x="6" y="10"/>
                  </a:lnTo>
                  <a:lnTo>
                    <a:pt x="3" y="5"/>
                  </a:lnTo>
                  <a:lnTo>
                    <a:pt x="0" y="0"/>
                  </a:lnTo>
                  <a:lnTo>
                    <a:pt x="36" y="11"/>
                  </a:lnTo>
                  <a:lnTo>
                    <a:pt x="31" y="14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14" y="1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3" name="Freeform 361"/>
            <p:cNvSpPr>
              <a:spLocks/>
            </p:cNvSpPr>
            <p:nvPr/>
          </p:nvSpPr>
          <p:spPr bwMode="auto">
            <a:xfrm>
              <a:off x="2875" y="3176"/>
              <a:ext cx="10" cy="60"/>
            </a:xfrm>
            <a:custGeom>
              <a:avLst/>
              <a:gdLst>
                <a:gd name="T0" fmla="*/ 6 w 10"/>
                <a:gd name="T1" fmla="*/ 0 h 60"/>
                <a:gd name="T2" fmla="*/ 7 w 10"/>
                <a:gd name="T3" fmla="*/ 8 h 60"/>
                <a:gd name="T4" fmla="*/ 9 w 10"/>
                <a:gd name="T5" fmla="*/ 16 h 60"/>
                <a:gd name="T6" fmla="*/ 10 w 10"/>
                <a:gd name="T7" fmla="*/ 23 h 60"/>
                <a:gd name="T8" fmla="*/ 10 w 10"/>
                <a:gd name="T9" fmla="*/ 30 h 60"/>
                <a:gd name="T10" fmla="*/ 9 w 10"/>
                <a:gd name="T11" fmla="*/ 44 h 60"/>
                <a:gd name="T12" fmla="*/ 6 w 10"/>
                <a:gd name="T13" fmla="*/ 60 h 60"/>
                <a:gd name="T14" fmla="*/ 0 w 10"/>
                <a:gd name="T15" fmla="*/ 58 h 60"/>
                <a:gd name="T16" fmla="*/ 3 w 10"/>
                <a:gd name="T17" fmla="*/ 44 h 60"/>
                <a:gd name="T18" fmla="*/ 3 w 10"/>
                <a:gd name="T19" fmla="*/ 30 h 60"/>
                <a:gd name="T20" fmla="*/ 3 w 10"/>
                <a:gd name="T21" fmla="*/ 24 h 60"/>
                <a:gd name="T22" fmla="*/ 3 w 10"/>
                <a:gd name="T23" fmla="*/ 17 h 60"/>
                <a:gd name="T24" fmla="*/ 2 w 10"/>
                <a:gd name="T25" fmla="*/ 10 h 60"/>
                <a:gd name="T26" fmla="*/ 0 w 10"/>
                <a:gd name="T27" fmla="*/ 1 h 60"/>
                <a:gd name="T28" fmla="*/ 6 w 10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60">
                  <a:moveTo>
                    <a:pt x="6" y="0"/>
                  </a:moveTo>
                  <a:lnTo>
                    <a:pt x="7" y="8"/>
                  </a:lnTo>
                  <a:lnTo>
                    <a:pt x="9" y="16"/>
                  </a:lnTo>
                  <a:lnTo>
                    <a:pt x="10" y="23"/>
                  </a:lnTo>
                  <a:lnTo>
                    <a:pt x="10" y="30"/>
                  </a:lnTo>
                  <a:lnTo>
                    <a:pt x="9" y="44"/>
                  </a:lnTo>
                  <a:lnTo>
                    <a:pt x="6" y="60"/>
                  </a:lnTo>
                  <a:lnTo>
                    <a:pt x="0" y="58"/>
                  </a:lnTo>
                  <a:lnTo>
                    <a:pt x="3" y="44"/>
                  </a:lnTo>
                  <a:lnTo>
                    <a:pt x="3" y="30"/>
                  </a:lnTo>
                  <a:lnTo>
                    <a:pt x="3" y="24"/>
                  </a:lnTo>
                  <a:lnTo>
                    <a:pt x="3" y="17"/>
                  </a:lnTo>
                  <a:lnTo>
                    <a:pt x="2" y="10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4" name="Freeform 362"/>
            <p:cNvSpPr>
              <a:spLocks/>
            </p:cNvSpPr>
            <p:nvPr/>
          </p:nvSpPr>
          <p:spPr bwMode="auto">
            <a:xfrm>
              <a:off x="2860" y="3234"/>
              <a:ext cx="21" cy="44"/>
            </a:xfrm>
            <a:custGeom>
              <a:avLst/>
              <a:gdLst>
                <a:gd name="T0" fmla="*/ 21 w 21"/>
                <a:gd name="T1" fmla="*/ 2 h 44"/>
                <a:gd name="T2" fmla="*/ 18 w 21"/>
                <a:gd name="T3" fmla="*/ 15 h 44"/>
                <a:gd name="T4" fmla="*/ 15 w 21"/>
                <a:gd name="T5" fmla="*/ 23 h 44"/>
                <a:gd name="T6" fmla="*/ 11 w 21"/>
                <a:gd name="T7" fmla="*/ 33 h 44"/>
                <a:gd name="T8" fmla="*/ 5 w 21"/>
                <a:gd name="T9" fmla="*/ 44 h 44"/>
                <a:gd name="T10" fmla="*/ 0 w 21"/>
                <a:gd name="T11" fmla="*/ 42 h 44"/>
                <a:gd name="T12" fmla="*/ 5 w 21"/>
                <a:gd name="T13" fmla="*/ 30 h 44"/>
                <a:gd name="T14" fmla="*/ 10 w 21"/>
                <a:gd name="T15" fmla="*/ 22 h 44"/>
                <a:gd name="T16" fmla="*/ 12 w 21"/>
                <a:gd name="T17" fmla="*/ 12 h 44"/>
                <a:gd name="T18" fmla="*/ 15 w 21"/>
                <a:gd name="T19" fmla="*/ 0 h 44"/>
                <a:gd name="T20" fmla="*/ 21 w 21"/>
                <a:gd name="T21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21" y="2"/>
                  </a:moveTo>
                  <a:lnTo>
                    <a:pt x="18" y="15"/>
                  </a:lnTo>
                  <a:lnTo>
                    <a:pt x="15" y="23"/>
                  </a:lnTo>
                  <a:lnTo>
                    <a:pt x="11" y="33"/>
                  </a:lnTo>
                  <a:lnTo>
                    <a:pt x="5" y="44"/>
                  </a:lnTo>
                  <a:lnTo>
                    <a:pt x="0" y="42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2" y="12"/>
                  </a:lnTo>
                  <a:lnTo>
                    <a:pt x="15" y="0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5" name="Freeform 363"/>
            <p:cNvSpPr>
              <a:spLocks/>
            </p:cNvSpPr>
            <p:nvPr/>
          </p:nvSpPr>
          <p:spPr bwMode="auto">
            <a:xfrm>
              <a:off x="2875" y="3234"/>
              <a:ext cx="6" cy="2"/>
            </a:xfrm>
            <a:custGeom>
              <a:avLst/>
              <a:gdLst>
                <a:gd name="T0" fmla="*/ 6 w 6"/>
                <a:gd name="T1" fmla="*/ 2 h 2"/>
                <a:gd name="T2" fmla="*/ 0 w 6"/>
                <a:gd name="T3" fmla="*/ 0 h 2"/>
                <a:gd name="T4" fmla="*/ 6 w 6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lnTo>
                    <a:pt x="0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6" name="Freeform 364"/>
            <p:cNvSpPr>
              <a:spLocks/>
            </p:cNvSpPr>
            <p:nvPr/>
          </p:nvSpPr>
          <p:spPr bwMode="auto">
            <a:xfrm>
              <a:off x="2833" y="3276"/>
              <a:ext cx="32" cy="27"/>
            </a:xfrm>
            <a:custGeom>
              <a:avLst/>
              <a:gdLst>
                <a:gd name="T0" fmla="*/ 32 w 32"/>
                <a:gd name="T1" fmla="*/ 2 h 27"/>
                <a:gd name="T2" fmla="*/ 27 w 32"/>
                <a:gd name="T3" fmla="*/ 11 h 27"/>
                <a:gd name="T4" fmla="*/ 20 w 32"/>
                <a:gd name="T5" fmla="*/ 20 h 27"/>
                <a:gd name="T6" fmla="*/ 16 w 32"/>
                <a:gd name="T7" fmla="*/ 22 h 27"/>
                <a:gd name="T8" fmla="*/ 12 w 32"/>
                <a:gd name="T9" fmla="*/ 25 h 27"/>
                <a:gd name="T10" fmla="*/ 6 w 32"/>
                <a:gd name="T11" fmla="*/ 27 h 27"/>
                <a:gd name="T12" fmla="*/ 2 w 32"/>
                <a:gd name="T13" fmla="*/ 27 h 27"/>
                <a:gd name="T14" fmla="*/ 0 w 32"/>
                <a:gd name="T15" fmla="*/ 21 h 27"/>
                <a:gd name="T16" fmla="*/ 5 w 32"/>
                <a:gd name="T17" fmla="*/ 21 h 27"/>
                <a:gd name="T18" fmla="*/ 9 w 32"/>
                <a:gd name="T19" fmla="*/ 20 h 27"/>
                <a:gd name="T20" fmla="*/ 13 w 32"/>
                <a:gd name="T21" fmla="*/ 17 h 27"/>
                <a:gd name="T22" fmla="*/ 16 w 32"/>
                <a:gd name="T23" fmla="*/ 15 h 27"/>
                <a:gd name="T24" fmla="*/ 23 w 32"/>
                <a:gd name="T25" fmla="*/ 8 h 27"/>
                <a:gd name="T26" fmla="*/ 27 w 32"/>
                <a:gd name="T27" fmla="*/ 0 h 27"/>
                <a:gd name="T28" fmla="*/ 32 w 32"/>
                <a:gd name="T2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7">
                  <a:moveTo>
                    <a:pt x="32" y="2"/>
                  </a:moveTo>
                  <a:lnTo>
                    <a:pt x="27" y="11"/>
                  </a:lnTo>
                  <a:lnTo>
                    <a:pt x="20" y="20"/>
                  </a:lnTo>
                  <a:lnTo>
                    <a:pt x="16" y="22"/>
                  </a:lnTo>
                  <a:lnTo>
                    <a:pt x="12" y="25"/>
                  </a:lnTo>
                  <a:lnTo>
                    <a:pt x="6" y="27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5" y="21"/>
                  </a:lnTo>
                  <a:lnTo>
                    <a:pt x="9" y="20"/>
                  </a:lnTo>
                  <a:lnTo>
                    <a:pt x="13" y="17"/>
                  </a:lnTo>
                  <a:lnTo>
                    <a:pt x="16" y="15"/>
                  </a:lnTo>
                  <a:lnTo>
                    <a:pt x="23" y="8"/>
                  </a:lnTo>
                  <a:lnTo>
                    <a:pt x="27" y="0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7" name="Freeform 365"/>
            <p:cNvSpPr>
              <a:spLocks/>
            </p:cNvSpPr>
            <p:nvPr/>
          </p:nvSpPr>
          <p:spPr bwMode="auto">
            <a:xfrm>
              <a:off x="2860" y="3276"/>
              <a:ext cx="5" cy="2"/>
            </a:xfrm>
            <a:custGeom>
              <a:avLst/>
              <a:gdLst>
                <a:gd name="T0" fmla="*/ 5 w 5"/>
                <a:gd name="T1" fmla="*/ 2 h 2"/>
                <a:gd name="T2" fmla="*/ 0 w 5"/>
                <a:gd name="T3" fmla="*/ 0 h 2"/>
                <a:gd name="T4" fmla="*/ 5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lnTo>
                    <a:pt x="0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8" name="Freeform 366"/>
            <p:cNvSpPr>
              <a:spLocks/>
            </p:cNvSpPr>
            <p:nvPr/>
          </p:nvSpPr>
          <p:spPr bwMode="auto">
            <a:xfrm>
              <a:off x="2808" y="3284"/>
              <a:ext cx="27" cy="19"/>
            </a:xfrm>
            <a:custGeom>
              <a:avLst/>
              <a:gdLst>
                <a:gd name="T0" fmla="*/ 25 w 27"/>
                <a:gd name="T1" fmla="*/ 19 h 19"/>
                <a:gd name="T2" fmla="*/ 17 w 27"/>
                <a:gd name="T3" fmla="*/ 17 h 19"/>
                <a:gd name="T4" fmla="*/ 10 w 27"/>
                <a:gd name="T5" fmla="*/ 14 h 19"/>
                <a:gd name="T6" fmla="*/ 7 w 27"/>
                <a:gd name="T7" fmla="*/ 13 h 19"/>
                <a:gd name="T8" fmla="*/ 5 w 27"/>
                <a:gd name="T9" fmla="*/ 10 h 19"/>
                <a:gd name="T10" fmla="*/ 2 w 27"/>
                <a:gd name="T11" fmla="*/ 6 h 19"/>
                <a:gd name="T12" fmla="*/ 0 w 27"/>
                <a:gd name="T13" fmla="*/ 3 h 19"/>
                <a:gd name="T14" fmla="*/ 5 w 27"/>
                <a:gd name="T15" fmla="*/ 0 h 19"/>
                <a:gd name="T16" fmla="*/ 6 w 27"/>
                <a:gd name="T17" fmla="*/ 3 h 19"/>
                <a:gd name="T18" fmla="*/ 9 w 27"/>
                <a:gd name="T19" fmla="*/ 6 h 19"/>
                <a:gd name="T20" fmla="*/ 10 w 27"/>
                <a:gd name="T21" fmla="*/ 7 h 19"/>
                <a:gd name="T22" fmla="*/ 13 w 27"/>
                <a:gd name="T23" fmla="*/ 9 h 19"/>
                <a:gd name="T24" fmla="*/ 18 w 27"/>
                <a:gd name="T25" fmla="*/ 12 h 19"/>
                <a:gd name="T26" fmla="*/ 27 w 27"/>
                <a:gd name="T27" fmla="*/ 13 h 19"/>
                <a:gd name="T28" fmla="*/ 25 w 27"/>
                <a:gd name="T2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9">
                  <a:moveTo>
                    <a:pt x="25" y="19"/>
                  </a:moveTo>
                  <a:lnTo>
                    <a:pt x="17" y="17"/>
                  </a:lnTo>
                  <a:lnTo>
                    <a:pt x="10" y="14"/>
                  </a:lnTo>
                  <a:lnTo>
                    <a:pt x="7" y="13"/>
                  </a:lnTo>
                  <a:lnTo>
                    <a:pt x="5" y="10"/>
                  </a:lnTo>
                  <a:lnTo>
                    <a:pt x="2" y="6"/>
                  </a:lnTo>
                  <a:lnTo>
                    <a:pt x="0" y="3"/>
                  </a:lnTo>
                  <a:lnTo>
                    <a:pt x="5" y="0"/>
                  </a:lnTo>
                  <a:lnTo>
                    <a:pt x="6" y="3"/>
                  </a:lnTo>
                  <a:lnTo>
                    <a:pt x="9" y="6"/>
                  </a:lnTo>
                  <a:lnTo>
                    <a:pt x="10" y="7"/>
                  </a:lnTo>
                  <a:lnTo>
                    <a:pt x="13" y="9"/>
                  </a:lnTo>
                  <a:lnTo>
                    <a:pt x="18" y="12"/>
                  </a:lnTo>
                  <a:lnTo>
                    <a:pt x="27" y="13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19" name="Freeform 367"/>
            <p:cNvSpPr>
              <a:spLocks/>
            </p:cNvSpPr>
            <p:nvPr/>
          </p:nvSpPr>
          <p:spPr bwMode="auto">
            <a:xfrm>
              <a:off x="2833" y="3297"/>
              <a:ext cx="2" cy="6"/>
            </a:xfrm>
            <a:custGeom>
              <a:avLst/>
              <a:gdLst>
                <a:gd name="T0" fmla="*/ 2 w 2"/>
                <a:gd name="T1" fmla="*/ 6 h 6"/>
                <a:gd name="T2" fmla="*/ 0 w 2"/>
                <a:gd name="T3" fmla="*/ 6 h 6"/>
                <a:gd name="T4" fmla="*/ 2 w 2"/>
                <a:gd name="T5" fmla="*/ 0 h 6"/>
                <a:gd name="T6" fmla="*/ 0 w 2"/>
                <a:gd name="T7" fmla="*/ 0 h 6"/>
                <a:gd name="T8" fmla="*/ 2 w 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0" name="Freeform 368"/>
            <p:cNvSpPr>
              <a:spLocks/>
            </p:cNvSpPr>
            <p:nvPr/>
          </p:nvSpPr>
          <p:spPr bwMode="auto">
            <a:xfrm>
              <a:off x="2804" y="3244"/>
              <a:ext cx="11" cy="42"/>
            </a:xfrm>
            <a:custGeom>
              <a:avLst/>
              <a:gdLst>
                <a:gd name="T0" fmla="*/ 3 w 11"/>
                <a:gd name="T1" fmla="*/ 42 h 42"/>
                <a:gd name="T2" fmla="*/ 2 w 11"/>
                <a:gd name="T3" fmla="*/ 37 h 42"/>
                <a:gd name="T4" fmla="*/ 2 w 11"/>
                <a:gd name="T5" fmla="*/ 33 h 42"/>
                <a:gd name="T6" fmla="*/ 0 w 11"/>
                <a:gd name="T7" fmla="*/ 27 h 42"/>
                <a:gd name="T8" fmla="*/ 2 w 11"/>
                <a:gd name="T9" fmla="*/ 22 h 42"/>
                <a:gd name="T10" fmla="*/ 3 w 11"/>
                <a:gd name="T11" fmla="*/ 12 h 42"/>
                <a:gd name="T12" fmla="*/ 6 w 11"/>
                <a:gd name="T13" fmla="*/ 0 h 42"/>
                <a:gd name="T14" fmla="*/ 11 w 11"/>
                <a:gd name="T15" fmla="*/ 2 h 42"/>
                <a:gd name="T16" fmla="*/ 9 w 11"/>
                <a:gd name="T17" fmla="*/ 13 h 42"/>
                <a:gd name="T18" fmla="*/ 7 w 11"/>
                <a:gd name="T19" fmla="*/ 23 h 42"/>
                <a:gd name="T20" fmla="*/ 6 w 11"/>
                <a:gd name="T21" fmla="*/ 27 h 42"/>
                <a:gd name="T22" fmla="*/ 7 w 11"/>
                <a:gd name="T23" fmla="*/ 32 h 42"/>
                <a:gd name="T24" fmla="*/ 7 w 11"/>
                <a:gd name="T25" fmla="*/ 36 h 42"/>
                <a:gd name="T26" fmla="*/ 9 w 11"/>
                <a:gd name="T27" fmla="*/ 40 h 42"/>
                <a:gd name="T28" fmla="*/ 3 w 11"/>
                <a:gd name="T2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42">
                  <a:moveTo>
                    <a:pt x="3" y="42"/>
                  </a:moveTo>
                  <a:lnTo>
                    <a:pt x="2" y="37"/>
                  </a:lnTo>
                  <a:lnTo>
                    <a:pt x="2" y="33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3" y="1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13"/>
                  </a:lnTo>
                  <a:lnTo>
                    <a:pt x="7" y="23"/>
                  </a:lnTo>
                  <a:lnTo>
                    <a:pt x="6" y="27"/>
                  </a:lnTo>
                  <a:lnTo>
                    <a:pt x="7" y="32"/>
                  </a:lnTo>
                  <a:lnTo>
                    <a:pt x="7" y="36"/>
                  </a:lnTo>
                  <a:lnTo>
                    <a:pt x="9" y="40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1" name="Freeform 369"/>
            <p:cNvSpPr>
              <a:spLocks/>
            </p:cNvSpPr>
            <p:nvPr/>
          </p:nvSpPr>
          <p:spPr bwMode="auto">
            <a:xfrm>
              <a:off x="2807" y="3284"/>
              <a:ext cx="6" cy="3"/>
            </a:xfrm>
            <a:custGeom>
              <a:avLst/>
              <a:gdLst>
                <a:gd name="T0" fmla="*/ 1 w 6"/>
                <a:gd name="T1" fmla="*/ 3 h 3"/>
                <a:gd name="T2" fmla="*/ 0 w 6"/>
                <a:gd name="T3" fmla="*/ 3 h 3"/>
                <a:gd name="T4" fmla="*/ 0 w 6"/>
                <a:gd name="T5" fmla="*/ 2 h 3"/>
                <a:gd name="T6" fmla="*/ 6 w 6"/>
                <a:gd name="T7" fmla="*/ 0 h 3"/>
                <a:gd name="T8" fmla="*/ 1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1" y="3"/>
                  </a:moveTo>
                  <a:lnTo>
                    <a:pt x="0" y="3"/>
                  </a:lnTo>
                  <a:lnTo>
                    <a:pt x="0" y="2"/>
                  </a:lnTo>
                  <a:lnTo>
                    <a:pt x="6" y="0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2" name="Freeform 370"/>
            <p:cNvSpPr>
              <a:spLocks/>
            </p:cNvSpPr>
            <p:nvPr/>
          </p:nvSpPr>
          <p:spPr bwMode="auto">
            <a:xfrm>
              <a:off x="2810" y="3207"/>
              <a:ext cx="19" cy="39"/>
            </a:xfrm>
            <a:custGeom>
              <a:avLst/>
              <a:gdLst>
                <a:gd name="T0" fmla="*/ 0 w 19"/>
                <a:gd name="T1" fmla="*/ 37 h 39"/>
                <a:gd name="T2" fmla="*/ 3 w 19"/>
                <a:gd name="T3" fmla="*/ 27 h 39"/>
                <a:gd name="T4" fmla="*/ 5 w 19"/>
                <a:gd name="T5" fmla="*/ 19 h 39"/>
                <a:gd name="T6" fmla="*/ 10 w 19"/>
                <a:gd name="T7" fmla="*/ 10 h 39"/>
                <a:gd name="T8" fmla="*/ 15 w 19"/>
                <a:gd name="T9" fmla="*/ 0 h 39"/>
                <a:gd name="T10" fmla="*/ 19 w 19"/>
                <a:gd name="T11" fmla="*/ 5 h 39"/>
                <a:gd name="T12" fmla="*/ 14 w 19"/>
                <a:gd name="T13" fmla="*/ 13 h 39"/>
                <a:gd name="T14" fmla="*/ 11 w 19"/>
                <a:gd name="T15" fmla="*/ 22 h 39"/>
                <a:gd name="T16" fmla="*/ 8 w 19"/>
                <a:gd name="T17" fmla="*/ 30 h 39"/>
                <a:gd name="T18" fmla="*/ 5 w 19"/>
                <a:gd name="T19" fmla="*/ 39 h 39"/>
                <a:gd name="T20" fmla="*/ 0 w 19"/>
                <a:gd name="T21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0" y="37"/>
                  </a:moveTo>
                  <a:lnTo>
                    <a:pt x="3" y="27"/>
                  </a:lnTo>
                  <a:lnTo>
                    <a:pt x="5" y="19"/>
                  </a:lnTo>
                  <a:lnTo>
                    <a:pt x="10" y="10"/>
                  </a:lnTo>
                  <a:lnTo>
                    <a:pt x="15" y="0"/>
                  </a:lnTo>
                  <a:lnTo>
                    <a:pt x="19" y="5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8" y="30"/>
                  </a:lnTo>
                  <a:lnTo>
                    <a:pt x="5" y="3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3" name="Freeform 371"/>
            <p:cNvSpPr>
              <a:spLocks/>
            </p:cNvSpPr>
            <p:nvPr/>
          </p:nvSpPr>
          <p:spPr bwMode="auto">
            <a:xfrm>
              <a:off x="2810" y="3244"/>
              <a:ext cx="5" cy="2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0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4" name="Freeform 372"/>
            <p:cNvSpPr>
              <a:spLocks/>
            </p:cNvSpPr>
            <p:nvPr/>
          </p:nvSpPr>
          <p:spPr bwMode="auto">
            <a:xfrm>
              <a:off x="2825" y="3177"/>
              <a:ext cx="32" cy="35"/>
            </a:xfrm>
            <a:custGeom>
              <a:avLst/>
              <a:gdLst>
                <a:gd name="T0" fmla="*/ 0 w 32"/>
                <a:gd name="T1" fmla="*/ 30 h 35"/>
                <a:gd name="T2" fmla="*/ 6 w 32"/>
                <a:gd name="T3" fmla="*/ 22 h 35"/>
                <a:gd name="T4" fmla="*/ 13 w 32"/>
                <a:gd name="T5" fmla="*/ 15 h 35"/>
                <a:gd name="T6" fmla="*/ 20 w 32"/>
                <a:gd name="T7" fmla="*/ 7 h 35"/>
                <a:gd name="T8" fmla="*/ 28 w 32"/>
                <a:gd name="T9" fmla="*/ 0 h 35"/>
                <a:gd name="T10" fmla="*/ 32 w 32"/>
                <a:gd name="T11" fmla="*/ 5 h 35"/>
                <a:gd name="T12" fmla="*/ 22 w 32"/>
                <a:gd name="T13" fmla="*/ 12 h 35"/>
                <a:gd name="T14" fmla="*/ 17 w 32"/>
                <a:gd name="T15" fmla="*/ 19 h 35"/>
                <a:gd name="T16" fmla="*/ 10 w 32"/>
                <a:gd name="T17" fmla="*/ 26 h 35"/>
                <a:gd name="T18" fmla="*/ 4 w 32"/>
                <a:gd name="T19" fmla="*/ 35 h 35"/>
                <a:gd name="T20" fmla="*/ 0 w 32"/>
                <a:gd name="T21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0" y="30"/>
                  </a:moveTo>
                  <a:lnTo>
                    <a:pt x="6" y="22"/>
                  </a:lnTo>
                  <a:lnTo>
                    <a:pt x="13" y="15"/>
                  </a:lnTo>
                  <a:lnTo>
                    <a:pt x="20" y="7"/>
                  </a:lnTo>
                  <a:lnTo>
                    <a:pt x="28" y="0"/>
                  </a:lnTo>
                  <a:lnTo>
                    <a:pt x="32" y="5"/>
                  </a:lnTo>
                  <a:lnTo>
                    <a:pt x="22" y="12"/>
                  </a:lnTo>
                  <a:lnTo>
                    <a:pt x="17" y="19"/>
                  </a:lnTo>
                  <a:lnTo>
                    <a:pt x="10" y="26"/>
                  </a:lnTo>
                  <a:lnTo>
                    <a:pt x="4" y="35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5" name="Freeform 373"/>
            <p:cNvSpPr>
              <a:spLocks/>
            </p:cNvSpPr>
            <p:nvPr/>
          </p:nvSpPr>
          <p:spPr bwMode="auto">
            <a:xfrm>
              <a:off x="2825" y="3207"/>
              <a:ext cx="4" cy="5"/>
            </a:xfrm>
            <a:custGeom>
              <a:avLst/>
              <a:gdLst>
                <a:gd name="T0" fmla="*/ 0 w 4"/>
                <a:gd name="T1" fmla="*/ 0 h 5"/>
                <a:gd name="T2" fmla="*/ 4 w 4"/>
                <a:gd name="T3" fmla="*/ 5 h 5"/>
                <a:gd name="T4" fmla="*/ 0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6" name="Freeform 374"/>
            <p:cNvSpPr>
              <a:spLocks/>
            </p:cNvSpPr>
            <p:nvPr/>
          </p:nvSpPr>
          <p:spPr bwMode="auto">
            <a:xfrm>
              <a:off x="2853" y="3169"/>
              <a:ext cx="15" cy="13"/>
            </a:xfrm>
            <a:custGeom>
              <a:avLst/>
              <a:gdLst>
                <a:gd name="T0" fmla="*/ 0 w 15"/>
                <a:gd name="T1" fmla="*/ 8 h 13"/>
                <a:gd name="T2" fmla="*/ 4 w 15"/>
                <a:gd name="T3" fmla="*/ 13 h 13"/>
                <a:gd name="T4" fmla="*/ 15 w 15"/>
                <a:gd name="T5" fmla="*/ 4 h 13"/>
                <a:gd name="T6" fmla="*/ 11 w 15"/>
                <a:gd name="T7" fmla="*/ 0 h 13"/>
                <a:gd name="T8" fmla="*/ 0 w 15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8"/>
                  </a:moveTo>
                  <a:lnTo>
                    <a:pt x="4" y="13"/>
                  </a:lnTo>
                  <a:lnTo>
                    <a:pt x="15" y="4"/>
                  </a:lnTo>
                  <a:lnTo>
                    <a:pt x="11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7" name="Freeform 375"/>
            <p:cNvSpPr>
              <a:spLocks/>
            </p:cNvSpPr>
            <p:nvPr/>
          </p:nvSpPr>
          <p:spPr bwMode="auto">
            <a:xfrm>
              <a:off x="2853" y="3177"/>
              <a:ext cx="4" cy="5"/>
            </a:xfrm>
            <a:custGeom>
              <a:avLst/>
              <a:gdLst>
                <a:gd name="T0" fmla="*/ 0 w 4"/>
                <a:gd name="T1" fmla="*/ 0 h 5"/>
                <a:gd name="T2" fmla="*/ 4 w 4"/>
                <a:gd name="T3" fmla="*/ 5 h 5"/>
                <a:gd name="T4" fmla="*/ 0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8" name="Freeform 376"/>
            <p:cNvSpPr>
              <a:spLocks/>
            </p:cNvSpPr>
            <p:nvPr/>
          </p:nvSpPr>
          <p:spPr bwMode="auto">
            <a:xfrm>
              <a:off x="2865" y="3169"/>
              <a:ext cx="14" cy="11"/>
            </a:xfrm>
            <a:custGeom>
              <a:avLst/>
              <a:gdLst>
                <a:gd name="T0" fmla="*/ 2 w 14"/>
                <a:gd name="T1" fmla="*/ 0 h 11"/>
                <a:gd name="T2" fmla="*/ 0 w 14"/>
                <a:gd name="T3" fmla="*/ 5 h 11"/>
                <a:gd name="T4" fmla="*/ 13 w 14"/>
                <a:gd name="T5" fmla="*/ 11 h 11"/>
                <a:gd name="T6" fmla="*/ 14 w 14"/>
                <a:gd name="T7" fmla="*/ 5 h 11"/>
                <a:gd name="T8" fmla="*/ 2 w 1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2" y="0"/>
                  </a:moveTo>
                  <a:lnTo>
                    <a:pt x="0" y="5"/>
                  </a:lnTo>
                  <a:lnTo>
                    <a:pt x="13" y="11"/>
                  </a:lnTo>
                  <a:lnTo>
                    <a:pt x="14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29" name="Freeform 377"/>
            <p:cNvSpPr>
              <a:spLocks/>
            </p:cNvSpPr>
            <p:nvPr/>
          </p:nvSpPr>
          <p:spPr bwMode="auto">
            <a:xfrm>
              <a:off x="2864" y="3167"/>
              <a:ext cx="4" cy="7"/>
            </a:xfrm>
            <a:custGeom>
              <a:avLst/>
              <a:gdLst>
                <a:gd name="T0" fmla="*/ 0 w 4"/>
                <a:gd name="T1" fmla="*/ 2 h 7"/>
                <a:gd name="T2" fmla="*/ 1 w 4"/>
                <a:gd name="T3" fmla="*/ 0 h 7"/>
                <a:gd name="T4" fmla="*/ 3 w 4"/>
                <a:gd name="T5" fmla="*/ 2 h 7"/>
                <a:gd name="T6" fmla="*/ 1 w 4"/>
                <a:gd name="T7" fmla="*/ 7 h 7"/>
                <a:gd name="T8" fmla="*/ 4 w 4"/>
                <a:gd name="T9" fmla="*/ 6 h 7"/>
                <a:gd name="T10" fmla="*/ 0 w 4"/>
                <a:gd name="T1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1" y="7"/>
                  </a:lnTo>
                  <a:lnTo>
                    <a:pt x="4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0" name="Freeform 378"/>
            <p:cNvSpPr>
              <a:spLocks/>
            </p:cNvSpPr>
            <p:nvPr/>
          </p:nvSpPr>
          <p:spPr bwMode="auto">
            <a:xfrm>
              <a:off x="2875" y="3174"/>
              <a:ext cx="6" cy="6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0 h 6"/>
                <a:gd name="T4" fmla="*/ 6 w 6"/>
                <a:gd name="T5" fmla="*/ 2 h 6"/>
                <a:gd name="T6" fmla="*/ 0 w 6"/>
                <a:gd name="T7" fmla="*/ 3 h 6"/>
                <a:gd name="T8" fmla="*/ 3 w 6"/>
                <a:gd name="T9" fmla="*/ 6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0" y="3"/>
                  </a:lnTo>
                  <a:lnTo>
                    <a:pt x="3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1" name="Freeform 379"/>
            <p:cNvSpPr>
              <a:spLocks/>
            </p:cNvSpPr>
            <p:nvPr/>
          </p:nvSpPr>
          <p:spPr bwMode="auto">
            <a:xfrm>
              <a:off x="2864" y="3152"/>
              <a:ext cx="20" cy="30"/>
            </a:xfrm>
            <a:custGeom>
              <a:avLst/>
              <a:gdLst>
                <a:gd name="T0" fmla="*/ 20 w 20"/>
                <a:gd name="T1" fmla="*/ 0 h 30"/>
                <a:gd name="T2" fmla="*/ 10 w 20"/>
                <a:gd name="T3" fmla="*/ 2 h 30"/>
                <a:gd name="T4" fmla="*/ 0 w 20"/>
                <a:gd name="T5" fmla="*/ 21 h 30"/>
                <a:gd name="T6" fmla="*/ 15 w 20"/>
                <a:gd name="T7" fmla="*/ 30 h 30"/>
                <a:gd name="T8" fmla="*/ 20 w 2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0">
                  <a:moveTo>
                    <a:pt x="20" y="0"/>
                  </a:moveTo>
                  <a:lnTo>
                    <a:pt x="10" y="2"/>
                  </a:lnTo>
                  <a:lnTo>
                    <a:pt x="0" y="21"/>
                  </a:lnTo>
                  <a:lnTo>
                    <a:pt x="15" y="3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2" name="Freeform 380"/>
            <p:cNvSpPr>
              <a:spLocks/>
            </p:cNvSpPr>
            <p:nvPr/>
          </p:nvSpPr>
          <p:spPr bwMode="auto">
            <a:xfrm>
              <a:off x="2872" y="3149"/>
              <a:ext cx="13" cy="8"/>
            </a:xfrm>
            <a:custGeom>
              <a:avLst/>
              <a:gdLst>
                <a:gd name="T0" fmla="*/ 13 w 13"/>
                <a:gd name="T1" fmla="*/ 5 h 8"/>
                <a:gd name="T2" fmla="*/ 10 w 13"/>
                <a:gd name="T3" fmla="*/ 0 h 8"/>
                <a:gd name="T4" fmla="*/ 0 w 13"/>
                <a:gd name="T5" fmla="*/ 3 h 8"/>
                <a:gd name="T6" fmla="*/ 3 w 13"/>
                <a:gd name="T7" fmla="*/ 8 h 8"/>
                <a:gd name="T8" fmla="*/ 13 w 13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3" y="5"/>
                  </a:moveTo>
                  <a:lnTo>
                    <a:pt x="10" y="0"/>
                  </a:lnTo>
                  <a:lnTo>
                    <a:pt x="0" y="3"/>
                  </a:lnTo>
                  <a:lnTo>
                    <a:pt x="3" y="8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3" name="Freeform 381"/>
            <p:cNvSpPr>
              <a:spLocks/>
            </p:cNvSpPr>
            <p:nvPr/>
          </p:nvSpPr>
          <p:spPr bwMode="auto">
            <a:xfrm>
              <a:off x="2861" y="3153"/>
              <a:ext cx="16" cy="23"/>
            </a:xfrm>
            <a:custGeom>
              <a:avLst/>
              <a:gdLst>
                <a:gd name="T0" fmla="*/ 16 w 16"/>
                <a:gd name="T1" fmla="*/ 4 h 23"/>
                <a:gd name="T2" fmla="*/ 10 w 16"/>
                <a:gd name="T3" fmla="*/ 0 h 23"/>
                <a:gd name="T4" fmla="*/ 0 w 16"/>
                <a:gd name="T5" fmla="*/ 19 h 23"/>
                <a:gd name="T6" fmla="*/ 6 w 16"/>
                <a:gd name="T7" fmla="*/ 23 h 23"/>
                <a:gd name="T8" fmla="*/ 16 w 16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3">
                  <a:moveTo>
                    <a:pt x="16" y="4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6" y="23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4" name="Freeform 382"/>
            <p:cNvSpPr>
              <a:spLocks/>
            </p:cNvSpPr>
            <p:nvPr/>
          </p:nvSpPr>
          <p:spPr bwMode="auto">
            <a:xfrm>
              <a:off x="2871" y="3152"/>
              <a:ext cx="6" cy="5"/>
            </a:xfrm>
            <a:custGeom>
              <a:avLst/>
              <a:gdLst>
                <a:gd name="T0" fmla="*/ 1 w 6"/>
                <a:gd name="T1" fmla="*/ 0 h 5"/>
                <a:gd name="T2" fmla="*/ 0 w 6"/>
                <a:gd name="T3" fmla="*/ 1 h 5"/>
                <a:gd name="T4" fmla="*/ 6 w 6"/>
                <a:gd name="T5" fmla="*/ 5 h 5"/>
                <a:gd name="T6" fmla="*/ 4 w 6"/>
                <a:gd name="T7" fmla="*/ 5 h 5"/>
                <a:gd name="T8" fmla="*/ 1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0" y="1"/>
                  </a:lnTo>
                  <a:lnTo>
                    <a:pt x="6" y="5"/>
                  </a:lnTo>
                  <a:lnTo>
                    <a:pt x="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5" name="Freeform 383"/>
            <p:cNvSpPr>
              <a:spLocks/>
            </p:cNvSpPr>
            <p:nvPr/>
          </p:nvSpPr>
          <p:spPr bwMode="auto">
            <a:xfrm>
              <a:off x="2861" y="3170"/>
              <a:ext cx="20" cy="14"/>
            </a:xfrm>
            <a:custGeom>
              <a:avLst/>
              <a:gdLst>
                <a:gd name="T0" fmla="*/ 4 w 20"/>
                <a:gd name="T1" fmla="*/ 0 h 14"/>
                <a:gd name="T2" fmla="*/ 0 w 20"/>
                <a:gd name="T3" fmla="*/ 6 h 14"/>
                <a:gd name="T4" fmla="*/ 16 w 20"/>
                <a:gd name="T5" fmla="*/ 14 h 14"/>
                <a:gd name="T6" fmla="*/ 20 w 20"/>
                <a:gd name="T7" fmla="*/ 9 h 14"/>
                <a:gd name="T8" fmla="*/ 4 w 2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0" y="6"/>
                  </a:lnTo>
                  <a:lnTo>
                    <a:pt x="16" y="14"/>
                  </a:lnTo>
                  <a:lnTo>
                    <a:pt x="20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6" name="Freeform 384"/>
            <p:cNvSpPr>
              <a:spLocks/>
            </p:cNvSpPr>
            <p:nvPr/>
          </p:nvSpPr>
          <p:spPr bwMode="auto">
            <a:xfrm>
              <a:off x="2860" y="3170"/>
              <a:ext cx="7" cy="6"/>
            </a:xfrm>
            <a:custGeom>
              <a:avLst/>
              <a:gdLst>
                <a:gd name="T0" fmla="*/ 1 w 7"/>
                <a:gd name="T1" fmla="*/ 2 h 6"/>
                <a:gd name="T2" fmla="*/ 0 w 7"/>
                <a:gd name="T3" fmla="*/ 4 h 6"/>
                <a:gd name="T4" fmla="*/ 1 w 7"/>
                <a:gd name="T5" fmla="*/ 6 h 6"/>
                <a:gd name="T6" fmla="*/ 5 w 7"/>
                <a:gd name="T7" fmla="*/ 0 h 6"/>
                <a:gd name="T8" fmla="*/ 7 w 7"/>
                <a:gd name="T9" fmla="*/ 6 h 6"/>
                <a:gd name="T10" fmla="*/ 1 w 7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1" y="2"/>
                  </a:moveTo>
                  <a:lnTo>
                    <a:pt x="0" y="4"/>
                  </a:lnTo>
                  <a:lnTo>
                    <a:pt x="1" y="6"/>
                  </a:lnTo>
                  <a:lnTo>
                    <a:pt x="5" y="0"/>
                  </a:lnTo>
                  <a:lnTo>
                    <a:pt x="7" y="6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7" name="Freeform 385"/>
            <p:cNvSpPr>
              <a:spLocks/>
            </p:cNvSpPr>
            <p:nvPr/>
          </p:nvSpPr>
          <p:spPr bwMode="auto">
            <a:xfrm>
              <a:off x="2877" y="3150"/>
              <a:ext cx="9" cy="33"/>
            </a:xfrm>
            <a:custGeom>
              <a:avLst/>
              <a:gdLst>
                <a:gd name="T0" fmla="*/ 0 w 9"/>
                <a:gd name="T1" fmla="*/ 30 h 33"/>
                <a:gd name="T2" fmla="*/ 5 w 9"/>
                <a:gd name="T3" fmla="*/ 33 h 33"/>
                <a:gd name="T4" fmla="*/ 9 w 9"/>
                <a:gd name="T5" fmla="*/ 3 h 33"/>
                <a:gd name="T6" fmla="*/ 4 w 9"/>
                <a:gd name="T7" fmla="*/ 0 h 33"/>
                <a:gd name="T8" fmla="*/ 0 w 9"/>
                <a:gd name="T9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3">
                  <a:moveTo>
                    <a:pt x="0" y="30"/>
                  </a:moveTo>
                  <a:lnTo>
                    <a:pt x="5" y="33"/>
                  </a:lnTo>
                  <a:lnTo>
                    <a:pt x="9" y="3"/>
                  </a:lnTo>
                  <a:lnTo>
                    <a:pt x="4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8" name="Freeform 386"/>
            <p:cNvSpPr>
              <a:spLocks/>
            </p:cNvSpPr>
            <p:nvPr/>
          </p:nvSpPr>
          <p:spPr bwMode="auto">
            <a:xfrm>
              <a:off x="2877" y="3179"/>
              <a:ext cx="5" cy="8"/>
            </a:xfrm>
            <a:custGeom>
              <a:avLst/>
              <a:gdLst>
                <a:gd name="T0" fmla="*/ 0 w 5"/>
                <a:gd name="T1" fmla="*/ 5 h 8"/>
                <a:gd name="T2" fmla="*/ 5 w 5"/>
                <a:gd name="T3" fmla="*/ 8 h 8"/>
                <a:gd name="T4" fmla="*/ 5 w 5"/>
                <a:gd name="T5" fmla="*/ 4 h 8"/>
                <a:gd name="T6" fmla="*/ 0 w 5"/>
                <a:gd name="T7" fmla="*/ 1 h 8"/>
                <a:gd name="T8" fmla="*/ 4 w 5"/>
                <a:gd name="T9" fmla="*/ 0 h 8"/>
                <a:gd name="T10" fmla="*/ 0 w 5"/>
                <a:gd name="T1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5"/>
                  </a:moveTo>
                  <a:lnTo>
                    <a:pt x="5" y="8"/>
                  </a:lnTo>
                  <a:lnTo>
                    <a:pt x="5" y="4"/>
                  </a:lnTo>
                  <a:lnTo>
                    <a:pt x="0" y="1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39" name="Freeform 387"/>
            <p:cNvSpPr>
              <a:spLocks/>
            </p:cNvSpPr>
            <p:nvPr/>
          </p:nvSpPr>
          <p:spPr bwMode="auto">
            <a:xfrm>
              <a:off x="2881" y="3147"/>
              <a:ext cx="7" cy="7"/>
            </a:xfrm>
            <a:custGeom>
              <a:avLst/>
              <a:gdLst>
                <a:gd name="T0" fmla="*/ 5 w 7"/>
                <a:gd name="T1" fmla="*/ 6 h 7"/>
                <a:gd name="T2" fmla="*/ 7 w 7"/>
                <a:gd name="T3" fmla="*/ 0 h 7"/>
                <a:gd name="T4" fmla="*/ 1 w 7"/>
                <a:gd name="T5" fmla="*/ 2 h 7"/>
                <a:gd name="T6" fmla="*/ 4 w 7"/>
                <a:gd name="T7" fmla="*/ 7 h 7"/>
                <a:gd name="T8" fmla="*/ 0 w 7"/>
                <a:gd name="T9" fmla="*/ 3 h 7"/>
                <a:gd name="T10" fmla="*/ 5 w 7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5" y="6"/>
                  </a:moveTo>
                  <a:lnTo>
                    <a:pt x="7" y="0"/>
                  </a:lnTo>
                  <a:lnTo>
                    <a:pt x="1" y="2"/>
                  </a:lnTo>
                  <a:lnTo>
                    <a:pt x="4" y="7"/>
                  </a:lnTo>
                  <a:lnTo>
                    <a:pt x="0" y="3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0" name="Freeform 388"/>
            <p:cNvSpPr>
              <a:spLocks/>
            </p:cNvSpPr>
            <p:nvPr/>
          </p:nvSpPr>
          <p:spPr bwMode="auto">
            <a:xfrm>
              <a:off x="2817" y="3324"/>
              <a:ext cx="436" cy="496"/>
            </a:xfrm>
            <a:custGeom>
              <a:avLst/>
              <a:gdLst>
                <a:gd name="T0" fmla="*/ 0 w 436"/>
                <a:gd name="T1" fmla="*/ 39 h 496"/>
                <a:gd name="T2" fmla="*/ 4 w 436"/>
                <a:gd name="T3" fmla="*/ 86 h 496"/>
                <a:gd name="T4" fmla="*/ 30 w 436"/>
                <a:gd name="T5" fmla="*/ 164 h 496"/>
                <a:gd name="T6" fmla="*/ 53 w 436"/>
                <a:gd name="T7" fmla="*/ 198 h 496"/>
                <a:gd name="T8" fmla="*/ 85 w 436"/>
                <a:gd name="T9" fmla="*/ 230 h 496"/>
                <a:gd name="T10" fmla="*/ 125 w 436"/>
                <a:gd name="T11" fmla="*/ 254 h 496"/>
                <a:gd name="T12" fmla="*/ 175 w 436"/>
                <a:gd name="T13" fmla="*/ 267 h 496"/>
                <a:gd name="T14" fmla="*/ 210 w 436"/>
                <a:gd name="T15" fmla="*/ 265 h 496"/>
                <a:gd name="T16" fmla="*/ 245 w 436"/>
                <a:gd name="T17" fmla="*/ 258 h 496"/>
                <a:gd name="T18" fmla="*/ 282 w 436"/>
                <a:gd name="T19" fmla="*/ 231 h 496"/>
                <a:gd name="T20" fmla="*/ 302 w 436"/>
                <a:gd name="T21" fmla="*/ 204 h 496"/>
                <a:gd name="T22" fmla="*/ 304 w 436"/>
                <a:gd name="T23" fmla="*/ 187 h 496"/>
                <a:gd name="T24" fmla="*/ 299 w 436"/>
                <a:gd name="T25" fmla="*/ 150 h 496"/>
                <a:gd name="T26" fmla="*/ 276 w 436"/>
                <a:gd name="T27" fmla="*/ 133 h 496"/>
                <a:gd name="T28" fmla="*/ 251 w 436"/>
                <a:gd name="T29" fmla="*/ 136 h 496"/>
                <a:gd name="T30" fmla="*/ 224 w 436"/>
                <a:gd name="T31" fmla="*/ 158 h 496"/>
                <a:gd name="T32" fmla="*/ 214 w 436"/>
                <a:gd name="T33" fmla="*/ 188 h 496"/>
                <a:gd name="T34" fmla="*/ 215 w 436"/>
                <a:gd name="T35" fmla="*/ 224 h 496"/>
                <a:gd name="T36" fmla="*/ 229 w 436"/>
                <a:gd name="T37" fmla="*/ 254 h 496"/>
                <a:gd name="T38" fmla="*/ 250 w 436"/>
                <a:gd name="T39" fmla="*/ 274 h 496"/>
                <a:gd name="T40" fmla="*/ 308 w 436"/>
                <a:gd name="T41" fmla="*/ 301 h 496"/>
                <a:gd name="T42" fmla="*/ 361 w 436"/>
                <a:gd name="T43" fmla="*/ 318 h 496"/>
                <a:gd name="T44" fmla="*/ 403 w 436"/>
                <a:gd name="T45" fmla="*/ 335 h 496"/>
                <a:gd name="T46" fmla="*/ 425 w 436"/>
                <a:gd name="T47" fmla="*/ 366 h 496"/>
                <a:gd name="T48" fmla="*/ 429 w 436"/>
                <a:gd name="T49" fmla="*/ 401 h 496"/>
                <a:gd name="T50" fmla="*/ 421 w 436"/>
                <a:gd name="T51" fmla="*/ 441 h 496"/>
                <a:gd name="T52" fmla="*/ 406 w 436"/>
                <a:gd name="T53" fmla="*/ 465 h 496"/>
                <a:gd name="T54" fmla="*/ 368 w 436"/>
                <a:gd name="T55" fmla="*/ 490 h 496"/>
                <a:gd name="T56" fmla="*/ 340 w 436"/>
                <a:gd name="T57" fmla="*/ 496 h 496"/>
                <a:gd name="T58" fmla="*/ 304 w 436"/>
                <a:gd name="T59" fmla="*/ 489 h 496"/>
                <a:gd name="T60" fmla="*/ 285 w 436"/>
                <a:gd name="T61" fmla="*/ 473 h 496"/>
                <a:gd name="T62" fmla="*/ 300 w 436"/>
                <a:gd name="T63" fmla="*/ 478 h 496"/>
                <a:gd name="T64" fmla="*/ 329 w 436"/>
                <a:gd name="T65" fmla="*/ 490 h 496"/>
                <a:gd name="T66" fmla="*/ 360 w 436"/>
                <a:gd name="T67" fmla="*/ 490 h 496"/>
                <a:gd name="T68" fmla="*/ 397 w 436"/>
                <a:gd name="T69" fmla="*/ 473 h 496"/>
                <a:gd name="T70" fmla="*/ 423 w 436"/>
                <a:gd name="T71" fmla="*/ 445 h 496"/>
                <a:gd name="T72" fmla="*/ 435 w 436"/>
                <a:gd name="T73" fmla="*/ 396 h 496"/>
                <a:gd name="T74" fmla="*/ 431 w 436"/>
                <a:gd name="T75" fmla="*/ 362 h 496"/>
                <a:gd name="T76" fmla="*/ 411 w 436"/>
                <a:gd name="T77" fmla="*/ 334 h 496"/>
                <a:gd name="T78" fmla="*/ 377 w 436"/>
                <a:gd name="T79" fmla="*/ 318 h 496"/>
                <a:gd name="T80" fmla="*/ 335 w 436"/>
                <a:gd name="T81" fmla="*/ 302 h 496"/>
                <a:gd name="T82" fmla="*/ 282 w 436"/>
                <a:gd name="T83" fmla="*/ 285 h 496"/>
                <a:gd name="T84" fmla="*/ 240 w 436"/>
                <a:gd name="T85" fmla="*/ 257 h 496"/>
                <a:gd name="T86" fmla="*/ 221 w 436"/>
                <a:gd name="T87" fmla="*/ 220 h 496"/>
                <a:gd name="T88" fmla="*/ 219 w 436"/>
                <a:gd name="T89" fmla="*/ 184 h 496"/>
                <a:gd name="T90" fmla="*/ 229 w 436"/>
                <a:gd name="T91" fmla="*/ 154 h 496"/>
                <a:gd name="T92" fmla="*/ 257 w 436"/>
                <a:gd name="T93" fmla="*/ 131 h 496"/>
                <a:gd name="T94" fmla="*/ 282 w 436"/>
                <a:gd name="T95" fmla="*/ 128 h 496"/>
                <a:gd name="T96" fmla="*/ 300 w 436"/>
                <a:gd name="T97" fmla="*/ 140 h 496"/>
                <a:gd name="T98" fmla="*/ 310 w 436"/>
                <a:gd name="T99" fmla="*/ 165 h 496"/>
                <a:gd name="T100" fmla="*/ 310 w 436"/>
                <a:gd name="T101" fmla="*/ 191 h 496"/>
                <a:gd name="T102" fmla="*/ 295 w 436"/>
                <a:gd name="T103" fmla="*/ 221 h 496"/>
                <a:gd name="T104" fmla="*/ 261 w 436"/>
                <a:gd name="T105" fmla="*/ 248 h 496"/>
                <a:gd name="T106" fmla="*/ 224 w 436"/>
                <a:gd name="T107" fmla="*/ 260 h 496"/>
                <a:gd name="T108" fmla="*/ 158 w 436"/>
                <a:gd name="T109" fmla="*/ 260 h 496"/>
                <a:gd name="T110" fmla="*/ 118 w 436"/>
                <a:gd name="T111" fmla="*/ 244 h 496"/>
                <a:gd name="T112" fmla="*/ 68 w 436"/>
                <a:gd name="T113" fmla="*/ 205 h 496"/>
                <a:gd name="T114" fmla="*/ 36 w 436"/>
                <a:gd name="T115" fmla="*/ 160 h 496"/>
                <a:gd name="T116" fmla="*/ 11 w 436"/>
                <a:gd name="T117" fmla="*/ 90 h 496"/>
                <a:gd name="T118" fmla="*/ 5 w 436"/>
                <a:gd name="T119" fmla="*/ 3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" h="496">
                  <a:moveTo>
                    <a:pt x="4" y="4"/>
                  </a:moveTo>
                  <a:lnTo>
                    <a:pt x="3" y="13"/>
                  </a:lnTo>
                  <a:lnTo>
                    <a:pt x="1" y="23"/>
                  </a:lnTo>
                  <a:lnTo>
                    <a:pt x="0" y="39"/>
                  </a:lnTo>
                  <a:lnTo>
                    <a:pt x="0" y="56"/>
                  </a:lnTo>
                  <a:lnTo>
                    <a:pt x="0" y="63"/>
                  </a:lnTo>
                  <a:lnTo>
                    <a:pt x="1" y="71"/>
                  </a:lnTo>
                  <a:lnTo>
                    <a:pt x="4" y="86"/>
                  </a:lnTo>
                  <a:lnTo>
                    <a:pt x="7" y="101"/>
                  </a:lnTo>
                  <a:lnTo>
                    <a:pt x="12" y="118"/>
                  </a:lnTo>
                  <a:lnTo>
                    <a:pt x="18" y="136"/>
                  </a:lnTo>
                  <a:lnTo>
                    <a:pt x="30" y="164"/>
                  </a:lnTo>
                  <a:lnTo>
                    <a:pt x="37" y="177"/>
                  </a:lnTo>
                  <a:lnTo>
                    <a:pt x="40" y="183"/>
                  </a:lnTo>
                  <a:lnTo>
                    <a:pt x="44" y="188"/>
                  </a:lnTo>
                  <a:lnTo>
                    <a:pt x="53" y="198"/>
                  </a:lnTo>
                  <a:lnTo>
                    <a:pt x="57" y="204"/>
                  </a:lnTo>
                  <a:lnTo>
                    <a:pt x="62" y="210"/>
                  </a:lnTo>
                  <a:lnTo>
                    <a:pt x="72" y="220"/>
                  </a:lnTo>
                  <a:lnTo>
                    <a:pt x="85" y="230"/>
                  </a:lnTo>
                  <a:lnTo>
                    <a:pt x="98" y="240"/>
                  </a:lnTo>
                  <a:lnTo>
                    <a:pt x="112" y="248"/>
                  </a:lnTo>
                  <a:lnTo>
                    <a:pt x="119" y="251"/>
                  </a:lnTo>
                  <a:lnTo>
                    <a:pt x="125" y="254"/>
                  </a:lnTo>
                  <a:lnTo>
                    <a:pt x="139" y="260"/>
                  </a:lnTo>
                  <a:lnTo>
                    <a:pt x="153" y="264"/>
                  </a:lnTo>
                  <a:lnTo>
                    <a:pt x="167" y="267"/>
                  </a:lnTo>
                  <a:lnTo>
                    <a:pt x="175" y="267"/>
                  </a:lnTo>
                  <a:lnTo>
                    <a:pt x="182" y="267"/>
                  </a:lnTo>
                  <a:lnTo>
                    <a:pt x="190" y="267"/>
                  </a:lnTo>
                  <a:lnTo>
                    <a:pt x="199" y="267"/>
                  </a:lnTo>
                  <a:lnTo>
                    <a:pt x="210" y="265"/>
                  </a:lnTo>
                  <a:lnTo>
                    <a:pt x="218" y="264"/>
                  </a:lnTo>
                  <a:lnTo>
                    <a:pt x="228" y="262"/>
                  </a:lnTo>
                  <a:lnTo>
                    <a:pt x="236" y="261"/>
                  </a:lnTo>
                  <a:lnTo>
                    <a:pt x="245" y="258"/>
                  </a:lnTo>
                  <a:lnTo>
                    <a:pt x="253" y="254"/>
                  </a:lnTo>
                  <a:lnTo>
                    <a:pt x="260" y="250"/>
                  </a:lnTo>
                  <a:lnTo>
                    <a:pt x="268" y="244"/>
                  </a:lnTo>
                  <a:lnTo>
                    <a:pt x="282" y="231"/>
                  </a:lnTo>
                  <a:lnTo>
                    <a:pt x="289" y="225"/>
                  </a:lnTo>
                  <a:lnTo>
                    <a:pt x="295" y="218"/>
                  </a:lnTo>
                  <a:lnTo>
                    <a:pt x="299" y="212"/>
                  </a:lnTo>
                  <a:lnTo>
                    <a:pt x="302" y="204"/>
                  </a:lnTo>
                  <a:lnTo>
                    <a:pt x="303" y="200"/>
                  </a:lnTo>
                  <a:lnTo>
                    <a:pt x="304" y="195"/>
                  </a:lnTo>
                  <a:lnTo>
                    <a:pt x="304" y="191"/>
                  </a:lnTo>
                  <a:lnTo>
                    <a:pt x="304" y="187"/>
                  </a:lnTo>
                  <a:lnTo>
                    <a:pt x="304" y="170"/>
                  </a:lnTo>
                  <a:lnTo>
                    <a:pt x="303" y="163"/>
                  </a:lnTo>
                  <a:lnTo>
                    <a:pt x="302" y="155"/>
                  </a:lnTo>
                  <a:lnTo>
                    <a:pt x="299" y="150"/>
                  </a:lnTo>
                  <a:lnTo>
                    <a:pt x="295" y="144"/>
                  </a:lnTo>
                  <a:lnTo>
                    <a:pt x="289" y="138"/>
                  </a:lnTo>
                  <a:lnTo>
                    <a:pt x="282" y="136"/>
                  </a:lnTo>
                  <a:lnTo>
                    <a:pt x="276" y="133"/>
                  </a:lnTo>
                  <a:lnTo>
                    <a:pt x="271" y="133"/>
                  </a:lnTo>
                  <a:lnTo>
                    <a:pt x="267" y="131"/>
                  </a:lnTo>
                  <a:lnTo>
                    <a:pt x="261" y="133"/>
                  </a:lnTo>
                  <a:lnTo>
                    <a:pt x="251" y="136"/>
                  </a:lnTo>
                  <a:lnTo>
                    <a:pt x="240" y="141"/>
                  </a:lnTo>
                  <a:lnTo>
                    <a:pt x="233" y="146"/>
                  </a:lnTo>
                  <a:lnTo>
                    <a:pt x="228" y="151"/>
                  </a:lnTo>
                  <a:lnTo>
                    <a:pt x="224" y="158"/>
                  </a:lnTo>
                  <a:lnTo>
                    <a:pt x="219" y="164"/>
                  </a:lnTo>
                  <a:lnTo>
                    <a:pt x="217" y="173"/>
                  </a:lnTo>
                  <a:lnTo>
                    <a:pt x="215" y="180"/>
                  </a:lnTo>
                  <a:lnTo>
                    <a:pt x="214" y="188"/>
                  </a:lnTo>
                  <a:lnTo>
                    <a:pt x="213" y="198"/>
                  </a:lnTo>
                  <a:lnTo>
                    <a:pt x="213" y="207"/>
                  </a:lnTo>
                  <a:lnTo>
                    <a:pt x="214" y="215"/>
                  </a:lnTo>
                  <a:lnTo>
                    <a:pt x="215" y="224"/>
                  </a:lnTo>
                  <a:lnTo>
                    <a:pt x="217" y="231"/>
                  </a:lnTo>
                  <a:lnTo>
                    <a:pt x="221" y="240"/>
                  </a:lnTo>
                  <a:lnTo>
                    <a:pt x="224" y="247"/>
                  </a:lnTo>
                  <a:lnTo>
                    <a:pt x="229" y="254"/>
                  </a:lnTo>
                  <a:lnTo>
                    <a:pt x="235" y="261"/>
                  </a:lnTo>
                  <a:lnTo>
                    <a:pt x="239" y="264"/>
                  </a:lnTo>
                  <a:lnTo>
                    <a:pt x="242" y="268"/>
                  </a:lnTo>
                  <a:lnTo>
                    <a:pt x="250" y="274"/>
                  </a:lnTo>
                  <a:lnTo>
                    <a:pt x="265" y="284"/>
                  </a:lnTo>
                  <a:lnTo>
                    <a:pt x="276" y="289"/>
                  </a:lnTo>
                  <a:lnTo>
                    <a:pt x="288" y="294"/>
                  </a:lnTo>
                  <a:lnTo>
                    <a:pt x="308" y="301"/>
                  </a:lnTo>
                  <a:lnTo>
                    <a:pt x="329" y="307"/>
                  </a:lnTo>
                  <a:lnTo>
                    <a:pt x="340" y="309"/>
                  </a:lnTo>
                  <a:lnTo>
                    <a:pt x="352" y="315"/>
                  </a:lnTo>
                  <a:lnTo>
                    <a:pt x="361" y="318"/>
                  </a:lnTo>
                  <a:lnTo>
                    <a:pt x="371" y="322"/>
                  </a:lnTo>
                  <a:lnTo>
                    <a:pt x="388" y="328"/>
                  </a:lnTo>
                  <a:lnTo>
                    <a:pt x="395" y="331"/>
                  </a:lnTo>
                  <a:lnTo>
                    <a:pt x="403" y="335"/>
                  </a:lnTo>
                  <a:lnTo>
                    <a:pt x="410" y="341"/>
                  </a:lnTo>
                  <a:lnTo>
                    <a:pt x="416" y="349"/>
                  </a:lnTo>
                  <a:lnTo>
                    <a:pt x="421" y="358"/>
                  </a:lnTo>
                  <a:lnTo>
                    <a:pt x="425" y="366"/>
                  </a:lnTo>
                  <a:lnTo>
                    <a:pt x="428" y="375"/>
                  </a:lnTo>
                  <a:lnTo>
                    <a:pt x="429" y="384"/>
                  </a:lnTo>
                  <a:lnTo>
                    <a:pt x="431" y="392"/>
                  </a:lnTo>
                  <a:lnTo>
                    <a:pt x="429" y="401"/>
                  </a:lnTo>
                  <a:lnTo>
                    <a:pt x="429" y="411"/>
                  </a:lnTo>
                  <a:lnTo>
                    <a:pt x="427" y="421"/>
                  </a:lnTo>
                  <a:lnTo>
                    <a:pt x="424" y="431"/>
                  </a:lnTo>
                  <a:lnTo>
                    <a:pt x="421" y="441"/>
                  </a:lnTo>
                  <a:lnTo>
                    <a:pt x="418" y="445"/>
                  </a:lnTo>
                  <a:lnTo>
                    <a:pt x="417" y="449"/>
                  </a:lnTo>
                  <a:lnTo>
                    <a:pt x="411" y="458"/>
                  </a:lnTo>
                  <a:lnTo>
                    <a:pt x="406" y="465"/>
                  </a:lnTo>
                  <a:lnTo>
                    <a:pt x="399" y="470"/>
                  </a:lnTo>
                  <a:lnTo>
                    <a:pt x="392" y="478"/>
                  </a:lnTo>
                  <a:lnTo>
                    <a:pt x="382" y="483"/>
                  </a:lnTo>
                  <a:lnTo>
                    <a:pt x="368" y="490"/>
                  </a:lnTo>
                  <a:lnTo>
                    <a:pt x="361" y="493"/>
                  </a:lnTo>
                  <a:lnTo>
                    <a:pt x="354" y="495"/>
                  </a:lnTo>
                  <a:lnTo>
                    <a:pt x="347" y="496"/>
                  </a:lnTo>
                  <a:lnTo>
                    <a:pt x="340" y="496"/>
                  </a:lnTo>
                  <a:lnTo>
                    <a:pt x="332" y="496"/>
                  </a:lnTo>
                  <a:lnTo>
                    <a:pt x="324" y="495"/>
                  </a:lnTo>
                  <a:lnTo>
                    <a:pt x="311" y="490"/>
                  </a:lnTo>
                  <a:lnTo>
                    <a:pt x="304" y="489"/>
                  </a:lnTo>
                  <a:lnTo>
                    <a:pt x="300" y="486"/>
                  </a:lnTo>
                  <a:lnTo>
                    <a:pt x="295" y="482"/>
                  </a:lnTo>
                  <a:lnTo>
                    <a:pt x="289" y="479"/>
                  </a:lnTo>
                  <a:lnTo>
                    <a:pt x="285" y="473"/>
                  </a:lnTo>
                  <a:lnTo>
                    <a:pt x="279" y="469"/>
                  </a:lnTo>
                  <a:lnTo>
                    <a:pt x="285" y="465"/>
                  </a:lnTo>
                  <a:lnTo>
                    <a:pt x="295" y="475"/>
                  </a:lnTo>
                  <a:lnTo>
                    <a:pt x="300" y="478"/>
                  </a:lnTo>
                  <a:lnTo>
                    <a:pt x="306" y="482"/>
                  </a:lnTo>
                  <a:lnTo>
                    <a:pt x="310" y="485"/>
                  </a:lnTo>
                  <a:lnTo>
                    <a:pt x="317" y="486"/>
                  </a:lnTo>
                  <a:lnTo>
                    <a:pt x="329" y="490"/>
                  </a:lnTo>
                  <a:lnTo>
                    <a:pt x="338" y="492"/>
                  </a:lnTo>
                  <a:lnTo>
                    <a:pt x="346" y="492"/>
                  </a:lnTo>
                  <a:lnTo>
                    <a:pt x="353" y="492"/>
                  </a:lnTo>
                  <a:lnTo>
                    <a:pt x="360" y="490"/>
                  </a:lnTo>
                  <a:lnTo>
                    <a:pt x="374" y="486"/>
                  </a:lnTo>
                  <a:lnTo>
                    <a:pt x="381" y="483"/>
                  </a:lnTo>
                  <a:lnTo>
                    <a:pt x="388" y="479"/>
                  </a:lnTo>
                  <a:lnTo>
                    <a:pt x="397" y="473"/>
                  </a:lnTo>
                  <a:lnTo>
                    <a:pt x="404" y="466"/>
                  </a:lnTo>
                  <a:lnTo>
                    <a:pt x="411" y="461"/>
                  </a:lnTo>
                  <a:lnTo>
                    <a:pt x="417" y="453"/>
                  </a:lnTo>
                  <a:lnTo>
                    <a:pt x="423" y="445"/>
                  </a:lnTo>
                  <a:lnTo>
                    <a:pt x="427" y="436"/>
                  </a:lnTo>
                  <a:lnTo>
                    <a:pt x="429" y="426"/>
                  </a:lnTo>
                  <a:lnTo>
                    <a:pt x="432" y="416"/>
                  </a:lnTo>
                  <a:lnTo>
                    <a:pt x="435" y="396"/>
                  </a:lnTo>
                  <a:lnTo>
                    <a:pt x="436" y="388"/>
                  </a:lnTo>
                  <a:lnTo>
                    <a:pt x="435" y="379"/>
                  </a:lnTo>
                  <a:lnTo>
                    <a:pt x="434" y="371"/>
                  </a:lnTo>
                  <a:lnTo>
                    <a:pt x="431" y="362"/>
                  </a:lnTo>
                  <a:lnTo>
                    <a:pt x="427" y="354"/>
                  </a:lnTo>
                  <a:lnTo>
                    <a:pt x="421" y="345"/>
                  </a:lnTo>
                  <a:lnTo>
                    <a:pt x="416" y="337"/>
                  </a:lnTo>
                  <a:lnTo>
                    <a:pt x="411" y="334"/>
                  </a:lnTo>
                  <a:lnTo>
                    <a:pt x="409" y="331"/>
                  </a:lnTo>
                  <a:lnTo>
                    <a:pt x="400" y="327"/>
                  </a:lnTo>
                  <a:lnTo>
                    <a:pt x="393" y="324"/>
                  </a:lnTo>
                  <a:lnTo>
                    <a:pt x="377" y="318"/>
                  </a:lnTo>
                  <a:lnTo>
                    <a:pt x="367" y="314"/>
                  </a:lnTo>
                  <a:lnTo>
                    <a:pt x="357" y="311"/>
                  </a:lnTo>
                  <a:lnTo>
                    <a:pt x="346" y="305"/>
                  </a:lnTo>
                  <a:lnTo>
                    <a:pt x="335" y="302"/>
                  </a:lnTo>
                  <a:lnTo>
                    <a:pt x="314" y="297"/>
                  </a:lnTo>
                  <a:lnTo>
                    <a:pt x="303" y="294"/>
                  </a:lnTo>
                  <a:lnTo>
                    <a:pt x="293" y="289"/>
                  </a:lnTo>
                  <a:lnTo>
                    <a:pt x="282" y="285"/>
                  </a:lnTo>
                  <a:lnTo>
                    <a:pt x="271" y="279"/>
                  </a:lnTo>
                  <a:lnTo>
                    <a:pt x="256" y="270"/>
                  </a:lnTo>
                  <a:lnTo>
                    <a:pt x="247" y="264"/>
                  </a:lnTo>
                  <a:lnTo>
                    <a:pt x="240" y="257"/>
                  </a:lnTo>
                  <a:lnTo>
                    <a:pt x="229" y="242"/>
                  </a:lnTo>
                  <a:lnTo>
                    <a:pt x="226" y="235"/>
                  </a:lnTo>
                  <a:lnTo>
                    <a:pt x="222" y="227"/>
                  </a:lnTo>
                  <a:lnTo>
                    <a:pt x="221" y="220"/>
                  </a:lnTo>
                  <a:lnTo>
                    <a:pt x="219" y="211"/>
                  </a:lnTo>
                  <a:lnTo>
                    <a:pt x="218" y="203"/>
                  </a:lnTo>
                  <a:lnTo>
                    <a:pt x="218" y="194"/>
                  </a:lnTo>
                  <a:lnTo>
                    <a:pt x="219" y="184"/>
                  </a:lnTo>
                  <a:lnTo>
                    <a:pt x="221" y="175"/>
                  </a:lnTo>
                  <a:lnTo>
                    <a:pt x="222" y="168"/>
                  </a:lnTo>
                  <a:lnTo>
                    <a:pt x="225" y="160"/>
                  </a:lnTo>
                  <a:lnTo>
                    <a:pt x="229" y="154"/>
                  </a:lnTo>
                  <a:lnTo>
                    <a:pt x="233" y="147"/>
                  </a:lnTo>
                  <a:lnTo>
                    <a:pt x="239" y="141"/>
                  </a:lnTo>
                  <a:lnTo>
                    <a:pt x="246" y="137"/>
                  </a:lnTo>
                  <a:lnTo>
                    <a:pt x="257" y="131"/>
                  </a:lnTo>
                  <a:lnTo>
                    <a:pt x="267" y="128"/>
                  </a:lnTo>
                  <a:lnTo>
                    <a:pt x="272" y="127"/>
                  </a:lnTo>
                  <a:lnTo>
                    <a:pt x="276" y="128"/>
                  </a:lnTo>
                  <a:lnTo>
                    <a:pt x="282" y="128"/>
                  </a:lnTo>
                  <a:lnTo>
                    <a:pt x="288" y="131"/>
                  </a:lnTo>
                  <a:lnTo>
                    <a:pt x="295" y="134"/>
                  </a:lnTo>
                  <a:lnTo>
                    <a:pt x="297" y="137"/>
                  </a:lnTo>
                  <a:lnTo>
                    <a:pt x="300" y="140"/>
                  </a:lnTo>
                  <a:lnTo>
                    <a:pt x="304" y="146"/>
                  </a:lnTo>
                  <a:lnTo>
                    <a:pt x="307" y="151"/>
                  </a:lnTo>
                  <a:lnTo>
                    <a:pt x="308" y="158"/>
                  </a:lnTo>
                  <a:lnTo>
                    <a:pt x="310" y="165"/>
                  </a:lnTo>
                  <a:lnTo>
                    <a:pt x="310" y="174"/>
                  </a:lnTo>
                  <a:lnTo>
                    <a:pt x="310" y="183"/>
                  </a:lnTo>
                  <a:lnTo>
                    <a:pt x="310" y="187"/>
                  </a:lnTo>
                  <a:lnTo>
                    <a:pt x="310" y="191"/>
                  </a:lnTo>
                  <a:lnTo>
                    <a:pt x="307" y="200"/>
                  </a:lnTo>
                  <a:lnTo>
                    <a:pt x="304" y="208"/>
                  </a:lnTo>
                  <a:lnTo>
                    <a:pt x="300" y="214"/>
                  </a:lnTo>
                  <a:lnTo>
                    <a:pt x="295" y="221"/>
                  </a:lnTo>
                  <a:lnTo>
                    <a:pt x="288" y="227"/>
                  </a:lnTo>
                  <a:lnTo>
                    <a:pt x="274" y="240"/>
                  </a:lnTo>
                  <a:lnTo>
                    <a:pt x="265" y="245"/>
                  </a:lnTo>
                  <a:lnTo>
                    <a:pt x="261" y="248"/>
                  </a:lnTo>
                  <a:lnTo>
                    <a:pt x="258" y="250"/>
                  </a:lnTo>
                  <a:lnTo>
                    <a:pt x="250" y="254"/>
                  </a:lnTo>
                  <a:lnTo>
                    <a:pt x="242" y="257"/>
                  </a:lnTo>
                  <a:lnTo>
                    <a:pt x="224" y="260"/>
                  </a:lnTo>
                  <a:lnTo>
                    <a:pt x="204" y="262"/>
                  </a:lnTo>
                  <a:lnTo>
                    <a:pt x="187" y="262"/>
                  </a:lnTo>
                  <a:lnTo>
                    <a:pt x="172" y="262"/>
                  </a:lnTo>
                  <a:lnTo>
                    <a:pt x="158" y="260"/>
                  </a:lnTo>
                  <a:lnTo>
                    <a:pt x="144" y="255"/>
                  </a:lnTo>
                  <a:lnTo>
                    <a:pt x="137" y="252"/>
                  </a:lnTo>
                  <a:lnTo>
                    <a:pt x="130" y="250"/>
                  </a:lnTo>
                  <a:lnTo>
                    <a:pt x="118" y="244"/>
                  </a:lnTo>
                  <a:lnTo>
                    <a:pt x="104" y="235"/>
                  </a:lnTo>
                  <a:lnTo>
                    <a:pt x="90" y="225"/>
                  </a:lnTo>
                  <a:lnTo>
                    <a:pt x="78" y="215"/>
                  </a:lnTo>
                  <a:lnTo>
                    <a:pt x="68" y="205"/>
                  </a:lnTo>
                  <a:lnTo>
                    <a:pt x="58" y="194"/>
                  </a:lnTo>
                  <a:lnTo>
                    <a:pt x="50" y="184"/>
                  </a:lnTo>
                  <a:lnTo>
                    <a:pt x="43" y="173"/>
                  </a:lnTo>
                  <a:lnTo>
                    <a:pt x="36" y="160"/>
                  </a:lnTo>
                  <a:lnTo>
                    <a:pt x="23" y="131"/>
                  </a:lnTo>
                  <a:lnTo>
                    <a:pt x="18" y="114"/>
                  </a:lnTo>
                  <a:lnTo>
                    <a:pt x="12" y="97"/>
                  </a:lnTo>
                  <a:lnTo>
                    <a:pt x="11" y="90"/>
                  </a:lnTo>
                  <a:lnTo>
                    <a:pt x="9" y="81"/>
                  </a:lnTo>
                  <a:lnTo>
                    <a:pt x="7" y="67"/>
                  </a:lnTo>
                  <a:lnTo>
                    <a:pt x="5" y="51"/>
                  </a:lnTo>
                  <a:lnTo>
                    <a:pt x="5" y="34"/>
                  </a:lnTo>
                  <a:lnTo>
                    <a:pt x="7" y="19"/>
                  </a:lnTo>
                  <a:lnTo>
                    <a:pt x="9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1" name="Freeform 389"/>
            <p:cNvSpPr>
              <a:spLocks/>
            </p:cNvSpPr>
            <p:nvPr/>
          </p:nvSpPr>
          <p:spPr bwMode="auto">
            <a:xfrm>
              <a:off x="2814" y="3327"/>
              <a:ext cx="24" cy="133"/>
            </a:xfrm>
            <a:custGeom>
              <a:avLst/>
              <a:gdLst>
                <a:gd name="T0" fmla="*/ 10 w 24"/>
                <a:gd name="T1" fmla="*/ 1 h 133"/>
                <a:gd name="T2" fmla="*/ 8 w 24"/>
                <a:gd name="T3" fmla="*/ 11 h 133"/>
                <a:gd name="T4" fmla="*/ 7 w 24"/>
                <a:gd name="T5" fmla="*/ 20 h 133"/>
                <a:gd name="T6" fmla="*/ 6 w 24"/>
                <a:gd name="T7" fmla="*/ 36 h 133"/>
                <a:gd name="T8" fmla="*/ 6 w 24"/>
                <a:gd name="T9" fmla="*/ 53 h 133"/>
                <a:gd name="T10" fmla="*/ 6 w 24"/>
                <a:gd name="T11" fmla="*/ 60 h 133"/>
                <a:gd name="T12" fmla="*/ 7 w 24"/>
                <a:gd name="T13" fmla="*/ 67 h 133"/>
                <a:gd name="T14" fmla="*/ 10 w 24"/>
                <a:gd name="T15" fmla="*/ 83 h 133"/>
                <a:gd name="T16" fmla="*/ 12 w 24"/>
                <a:gd name="T17" fmla="*/ 98 h 133"/>
                <a:gd name="T18" fmla="*/ 18 w 24"/>
                <a:gd name="T19" fmla="*/ 114 h 133"/>
                <a:gd name="T20" fmla="*/ 24 w 24"/>
                <a:gd name="T21" fmla="*/ 131 h 133"/>
                <a:gd name="T22" fmla="*/ 18 w 24"/>
                <a:gd name="T23" fmla="*/ 133 h 133"/>
                <a:gd name="T24" fmla="*/ 12 w 24"/>
                <a:gd name="T25" fmla="*/ 115 h 133"/>
                <a:gd name="T26" fmla="*/ 7 w 24"/>
                <a:gd name="T27" fmla="*/ 100 h 133"/>
                <a:gd name="T28" fmla="*/ 3 w 24"/>
                <a:gd name="T29" fmla="*/ 84 h 133"/>
                <a:gd name="T30" fmla="*/ 1 w 24"/>
                <a:gd name="T31" fmla="*/ 68 h 133"/>
                <a:gd name="T32" fmla="*/ 0 w 24"/>
                <a:gd name="T33" fmla="*/ 60 h 133"/>
                <a:gd name="T34" fmla="*/ 0 w 24"/>
                <a:gd name="T35" fmla="*/ 53 h 133"/>
                <a:gd name="T36" fmla="*/ 0 w 24"/>
                <a:gd name="T37" fmla="*/ 36 h 133"/>
                <a:gd name="T38" fmla="*/ 1 w 24"/>
                <a:gd name="T39" fmla="*/ 18 h 133"/>
                <a:gd name="T40" fmla="*/ 3 w 24"/>
                <a:gd name="T41" fmla="*/ 10 h 133"/>
                <a:gd name="T42" fmla="*/ 4 w 24"/>
                <a:gd name="T43" fmla="*/ 0 h 133"/>
                <a:gd name="T44" fmla="*/ 10 w 24"/>
                <a:gd name="T45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133">
                  <a:moveTo>
                    <a:pt x="10" y="1"/>
                  </a:moveTo>
                  <a:lnTo>
                    <a:pt x="8" y="11"/>
                  </a:lnTo>
                  <a:lnTo>
                    <a:pt x="7" y="20"/>
                  </a:lnTo>
                  <a:lnTo>
                    <a:pt x="6" y="36"/>
                  </a:lnTo>
                  <a:lnTo>
                    <a:pt x="6" y="53"/>
                  </a:lnTo>
                  <a:lnTo>
                    <a:pt x="6" y="60"/>
                  </a:lnTo>
                  <a:lnTo>
                    <a:pt x="7" y="67"/>
                  </a:lnTo>
                  <a:lnTo>
                    <a:pt x="10" y="83"/>
                  </a:lnTo>
                  <a:lnTo>
                    <a:pt x="12" y="98"/>
                  </a:lnTo>
                  <a:lnTo>
                    <a:pt x="18" y="114"/>
                  </a:lnTo>
                  <a:lnTo>
                    <a:pt x="24" y="131"/>
                  </a:lnTo>
                  <a:lnTo>
                    <a:pt x="18" y="133"/>
                  </a:lnTo>
                  <a:lnTo>
                    <a:pt x="12" y="115"/>
                  </a:lnTo>
                  <a:lnTo>
                    <a:pt x="7" y="100"/>
                  </a:lnTo>
                  <a:lnTo>
                    <a:pt x="3" y="84"/>
                  </a:lnTo>
                  <a:lnTo>
                    <a:pt x="1" y="68"/>
                  </a:lnTo>
                  <a:lnTo>
                    <a:pt x="0" y="60"/>
                  </a:lnTo>
                  <a:lnTo>
                    <a:pt x="0" y="53"/>
                  </a:lnTo>
                  <a:lnTo>
                    <a:pt x="0" y="36"/>
                  </a:lnTo>
                  <a:lnTo>
                    <a:pt x="1" y="18"/>
                  </a:lnTo>
                  <a:lnTo>
                    <a:pt x="3" y="10"/>
                  </a:lnTo>
                  <a:lnTo>
                    <a:pt x="4" y="0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2" name="Freeform 390"/>
            <p:cNvSpPr>
              <a:spLocks/>
            </p:cNvSpPr>
            <p:nvPr/>
          </p:nvSpPr>
          <p:spPr bwMode="auto">
            <a:xfrm>
              <a:off x="2832" y="3458"/>
              <a:ext cx="72" cy="97"/>
            </a:xfrm>
            <a:custGeom>
              <a:avLst/>
              <a:gdLst>
                <a:gd name="T0" fmla="*/ 6 w 72"/>
                <a:gd name="T1" fmla="*/ 0 h 97"/>
                <a:gd name="T2" fmla="*/ 18 w 72"/>
                <a:gd name="T3" fmla="*/ 29 h 97"/>
                <a:gd name="T4" fmla="*/ 25 w 72"/>
                <a:gd name="T5" fmla="*/ 41 h 97"/>
                <a:gd name="T6" fmla="*/ 28 w 72"/>
                <a:gd name="T7" fmla="*/ 46 h 97"/>
                <a:gd name="T8" fmla="*/ 32 w 72"/>
                <a:gd name="T9" fmla="*/ 51 h 97"/>
                <a:gd name="T10" fmla="*/ 39 w 72"/>
                <a:gd name="T11" fmla="*/ 63 h 97"/>
                <a:gd name="T12" fmla="*/ 45 w 72"/>
                <a:gd name="T13" fmla="*/ 69 h 97"/>
                <a:gd name="T14" fmla="*/ 49 w 72"/>
                <a:gd name="T15" fmla="*/ 73 h 97"/>
                <a:gd name="T16" fmla="*/ 60 w 72"/>
                <a:gd name="T17" fmla="*/ 83 h 97"/>
                <a:gd name="T18" fmla="*/ 72 w 72"/>
                <a:gd name="T19" fmla="*/ 93 h 97"/>
                <a:gd name="T20" fmla="*/ 68 w 72"/>
                <a:gd name="T21" fmla="*/ 97 h 97"/>
                <a:gd name="T22" fmla="*/ 56 w 72"/>
                <a:gd name="T23" fmla="*/ 87 h 97"/>
                <a:gd name="T24" fmla="*/ 45 w 72"/>
                <a:gd name="T25" fmla="*/ 77 h 97"/>
                <a:gd name="T26" fmla="*/ 40 w 72"/>
                <a:gd name="T27" fmla="*/ 73 h 97"/>
                <a:gd name="T28" fmla="*/ 35 w 72"/>
                <a:gd name="T29" fmla="*/ 67 h 97"/>
                <a:gd name="T30" fmla="*/ 26 w 72"/>
                <a:gd name="T31" fmla="*/ 56 h 97"/>
                <a:gd name="T32" fmla="*/ 24 w 72"/>
                <a:gd name="T33" fmla="*/ 50 h 97"/>
                <a:gd name="T34" fmla="*/ 20 w 72"/>
                <a:gd name="T35" fmla="*/ 44 h 97"/>
                <a:gd name="T36" fmla="*/ 13 w 72"/>
                <a:gd name="T37" fmla="*/ 31 h 97"/>
                <a:gd name="T38" fmla="*/ 0 w 72"/>
                <a:gd name="T39" fmla="*/ 2 h 97"/>
                <a:gd name="T40" fmla="*/ 6 w 7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97">
                  <a:moveTo>
                    <a:pt x="6" y="0"/>
                  </a:moveTo>
                  <a:lnTo>
                    <a:pt x="18" y="29"/>
                  </a:lnTo>
                  <a:lnTo>
                    <a:pt x="25" y="41"/>
                  </a:lnTo>
                  <a:lnTo>
                    <a:pt x="28" y="46"/>
                  </a:lnTo>
                  <a:lnTo>
                    <a:pt x="32" y="51"/>
                  </a:lnTo>
                  <a:lnTo>
                    <a:pt x="39" y="63"/>
                  </a:lnTo>
                  <a:lnTo>
                    <a:pt x="45" y="69"/>
                  </a:lnTo>
                  <a:lnTo>
                    <a:pt x="49" y="73"/>
                  </a:lnTo>
                  <a:lnTo>
                    <a:pt x="60" y="83"/>
                  </a:lnTo>
                  <a:lnTo>
                    <a:pt x="72" y="93"/>
                  </a:lnTo>
                  <a:lnTo>
                    <a:pt x="68" y="97"/>
                  </a:lnTo>
                  <a:lnTo>
                    <a:pt x="56" y="87"/>
                  </a:lnTo>
                  <a:lnTo>
                    <a:pt x="45" y="77"/>
                  </a:lnTo>
                  <a:lnTo>
                    <a:pt x="40" y="73"/>
                  </a:lnTo>
                  <a:lnTo>
                    <a:pt x="35" y="67"/>
                  </a:lnTo>
                  <a:lnTo>
                    <a:pt x="26" y="56"/>
                  </a:lnTo>
                  <a:lnTo>
                    <a:pt x="24" y="50"/>
                  </a:lnTo>
                  <a:lnTo>
                    <a:pt x="20" y="44"/>
                  </a:lnTo>
                  <a:lnTo>
                    <a:pt x="13" y="31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3" name="Freeform 391"/>
            <p:cNvSpPr>
              <a:spLocks/>
            </p:cNvSpPr>
            <p:nvPr/>
          </p:nvSpPr>
          <p:spPr bwMode="auto">
            <a:xfrm>
              <a:off x="2832" y="3458"/>
              <a:ext cx="6" cy="2"/>
            </a:xfrm>
            <a:custGeom>
              <a:avLst/>
              <a:gdLst>
                <a:gd name="T0" fmla="*/ 0 w 6"/>
                <a:gd name="T1" fmla="*/ 2 h 2"/>
                <a:gd name="T2" fmla="*/ 6 w 6"/>
                <a:gd name="T3" fmla="*/ 0 h 2"/>
                <a:gd name="T4" fmla="*/ 0 w 6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4" name="Freeform 392"/>
            <p:cNvSpPr>
              <a:spLocks/>
            </p:cNvSpPr>
            <p:nvPr/>
          </p:nvSpPr>
          <p:spPr bwMode="auto">
            <a:xfrm>
              <a:off x="2900" y="3551"/>
              <a:ext cx="116" cy="43"/>
            </a:xfrm>
            <a:custGeom>
              <a:avLst/>
              <a:gdLst>
                <a:gd name="T0" fmla="*/ 4 w 116"/>
                <a:gd name="T1" fmla="*/ 0 h 43"/>
                <a:gd name="T2" fmla="*/ 17 w 116"/>
                <a:gd name="T3" fmla="*/ 10 h 43"/>
                <a:gd name="T4" fmla="*/ 31 w 116"/>
                <a:gd name="T5" fmla="*/ 18 h 43"/>
                <a:gd name="T6" fmla="*/ 38 w 116"/>
                <a:gd name="T7" fmla="*/ 21 h 43"/>
                <a:gd name="T8" fmla="*/ 43 w 116"/>
                <a:gd name="T9" fmla="*/ 24 h 43"/>
                <a:gd name="T10" fmla="*/ 56 w 116"/>
                <a:gd name="T11" fmla="*/ 30 h 43"/>
                <a:gd name="T12" fmla="*/ 70 w 116"/>
                <a:gd name="T13" fmla="*/ 34 h 43"/>
                <a:gd name="T14" fmla="*/ 84 w 116"/>
                <a:gd name="T15" fmla="*/ 37 h 43"/>
                <a:gd name="T16" fmla="*/ 92 w 116"/>
                <a:gd name="T17" fmla="*/ 37 h 43"/>
                <a:gd name="T18" fmla="*/ 99 w 116"/>
                <a:gd name="T19" fmla="*/ 37 h 43"/>
                <a:gd name="T20" fmla="*/ 107 w 116"/>
                <a:gd name="T21" fmla="*/ 37 h 43"/>
                <a:gd name="T22" fmla="*/ 116 w 116"/>
                <a:gd name="T23" fmla="*/ 37 h 43"/>
                <a:gd name="T24" fmla="*/ 116 w 116"/>
                <a:gd name="T25" fmla="*/ 43 h 43"/>
                <a:gd name="T26" fmla="*/ 107 w 116"/>
                <a:gd name="T27" fmla="*/ 43 h 43"/>
                <a:gd name="T28" fmla="*/ 99 w 116"/>
                <a:gd name="T29" fmla="*/ 43 h 43"/>
                <a:gd name="T30" fmla="*/ 91 w 116"/>
                <a:gd name="T31" fmla="*/ 43 h 43"/>
                <a:gd name="T32" fmla="*/ 84 w 116"/>
                <a:gd name="T33" fmla="*/ 43 h 43"/>
                <a:gd name="T34" fmla="*/ 68 w 116"/>
                <a:gd name="T35" fmla="*/ 40 h 43"/>
                <a:gd name="T36" fmla="*/ 54 w 116"/>
                <a:gd name="T37" fmla="*/ 35 h 43"/>
                <a:gd name="T38" fmla="*/ 42 w 116"/>
                <a:gd name="T39" fmla="*/ 30 h 43"/>
                <a:gd name="T40" fmla="*/ 35 w 116"/>
                <a:gd name="T41" fmla="*/ 27 h 43"/>
                <a:gd name="T42" fmla="*/ 28 w 116"/>
                <a:gd name="T43" fmla="*/ 24 h 43"/>
                <a:gd name="T44" fmla="*/ 14 w 116"/>
                <a:gd name="T45" fmla="*/ 14 h 43"/>
                <a:gd name="T46" fmla="*/ 0 w 116"/>
                <a:gd name="T47" fmla="*/ 4 h 43"/>
                <a:gd name="T48" fmla="*/ 4 w 116"/>
                <a:gd name="T4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43">
                  <a:moveTo>
                    <a:pt x="4" y="0"/>
                  </a:moveTo>
                  <a:lnTo>
                    <a:pt x="17" y="10"/>
                  </a:lnTo>
                  <a:lnTo>
                    <a:pt x="31" y="18"/>
                  </a:lnTo>
                  <a:lnTo>
                    <a:pt x="38" y="21"/>
                  </a:lnTo>
                  <a:lnTo>
                    <a:pt x="43" y="24"/>
                  </a:lnTo>
                  <a:lnTo>
                    <a:pt x="56" y="30"/>
                  </a:lnTo>
                  <a:lnTo>
                    <a:pt x="70" y="34"/>
                  </a:lnTo>
                  <a:lnTo>
                    <a:pt x="84" y="37"/>
                  </a:lnTo>
                  <a:lnTo>
                    <a:pt x="92" y="37"/>
                  </a:lnTo>
                  <a:lnTo>
                    <a:pt x="99" y="37"/>
                  </a:lnTo>
                  <a:lnTo>
                    <a:pt x="107" y="37"/>
                  </a:lnTo>
                  <a:lnTo>
                    <a:pt x="116" y="37"/>
                  </a:lnTo>
                  <a:lnTo>
                    <a:pt x="116" y="43"/>
                  </a:lnTo>
                  <a:lnTo>
                    <a:pt x="107" y="43"/>
                  </a:lnTo>
                  <a:lnTo>
                    <a:pt x="99" y="43"/>
                  </a:lnTo>
                  <a:lnTo>
                    <a:pt x="91" y="43"/>
                  </a:lnTo>
                  <a:lnTo>
                    <a:pt x="84" y="43"/>
                  </a:lnTo>
                  <a:lnTo>
                    <a:pt x="68" y="40"/>
                  </a:lnTo>
                  <a:lnTo>
                    <a:pt x="54" y="35"/>
                  </a:lnTo>
                  <a:lnTo>
                    <a:pt x="42" y="30"/>
                  </a:lnTo>
                  <a:lnTo>
                    <a:pt x="35" y="27"/>
                  </a:lnTo>
                  <a:lnTo>
                    <a:pt x="28" y="24"/>
                  </a:lnTo>
                  <a:lnTo>
                    <a:pt x="14" y="14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5" name="Freeform 393"/>
            <p:cNvSpPr>
              <a:spLocks/>
            </p:cNvSpPr>
            <p:nvPr/>
          </p:nvSpPr>
          <p:spPr bwMode="auto">
            <a:xfrm>
              <a:off x="2900" y="3551"/>
              <a:ext cx="4" cy="4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6" name="Freeform 394"/>
            <p:cNvSpPr>
              <a:spLocks/>
            </p:cNvSpPr>
            <p:nvPr/>
          </p:nvSpPr>
          <p:spPr bwMode="auto">
            <a:xfrm>
              <a:off x="3016" y="3565"/>
              <a:ext cx="72" cy="29"/>
            </a:xfrm>
            <a:custGeom>
              <a:avLst/>
              <a:gdLst>
                <a:gd name="T0" fmla="*/ 0 w 72"/>
                <a:gd name="T1" fmla="*/ 23 h 29"/>
                <a:gd name="T2" fmla="*/ 11 w 72"/>
                <a:gd name="T3" fmla="*/ 21 h 29"/>
                <a:gd name="T4" fmla="*/ 19 w 72"/>
                <a:gd name="T5" fmla="*/ 20 h 29"/>
                <a:gd name="T6" fmla="*/ 29 w 72"/>
                <a:gd name="T7" fmla="*/ 19 h 29"/>
                <a:gd name="T8" fmla="*/ 36 w 72"/>
                <a:gd name="T9" fmla="*/ 17 h 29"/>
                <a:gd name="T10" fmla="*/ 44 w 72"/>
                <a:gd name="T11" fmla="*/ 14 h 29"/>
                <a:gd name="T12" fmla="*/ 52 w 72"/>
                <a:gd name="T13" fmla="*/ 11 h 29"/>
                <a:gd name="T14" fmla="*/ 59 w 72"/>
                <a:gd name="T15" fmla="*/ 6 h 29"/>
                <a:gd name="T16" fmla="*/ 68 w 72"/>
                <a:gd name="T17" fmla="*/ 0 h 29"/>
                <a:gd name="T18" fmla="*/ 72 w 72"/>
                <a:gd name="T19" fmla="*/ 4 h 29"/>
                <a:gd name="T20" fmla="*/ 64 w 72"/>
                <a:gd name="T21" fmla="*/ 11 h 29"/>
                <a:gd name="T22" fmla="*/ 55 w 72"/>
                <a:gd name="T23" fmla="*/ 16 h 29"/>
                <a:gd name="T24" fmla="*/ 47 w 72"/>
                <a:gd name="T25" fmla="*/ 20 h 29"/>
                <a:gd name="T26" fmla="*/ 37 w 72"/>
                <a:gd name="T27" fmla="*/ 23 h 29"/>
                <a:gd name="T28" fmla="*/ 29 w 72"/>
                <a:gd name="T29" fmla="*/ 26 h 29"/>
                <a:gd name="T30" fmla="*/ 20 w 72"/>
                <a:gd name="T31" fmla="*/ 27 h 29"/>
                <a:gd name="T32" fmla="*/ 11 w 72"/>
                <a:gd name="T33" fmla="*/ 27 h 29"/>
                <a:gd name="T34" fmla="*/ 1 w 72"/>
                <a:gd name="T35" fmla="*/ 29 h 29"/>
                <a:gd name="T36" fmla="*/ 0 w 72"/>
                <a:gd name="T37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29">
                  <a:moveTo>
                    <a:pt x="0" y="23"/>
                  </a:moveTo>
                  <a:lnTo>
                    <a:pt x="11" y="21"/>
                  </a:lnTo>
                  <a:lnTo>
                    <a:pt x="19" y="20"/>
                  </a:lnTo>
                  <a:lnTo>
                    <a:pt x="29" y="19"/>
                  </a:lnTo>
                  <a:lnTo>
                    <a:pt x="36" y="17"/>
                  </a:lnTo>
                  <a:lnTo>
                    <a:pt x="44" y="14"/>
                  </a:lnTo>
                  <a:lnTo>
                    <a:pt x="52" y="11"/>
                  </a:lnTo>
                  <a:lnTo>
                    <a:pt x="59" y="6"/>
                  </a:lnTo>
                  <a:lnTo>
                    <a:pt x="68" y="0"/>
                  </a:lnTo>
                  <a:lnTo>
                    <a:pt x="72" y="4"/>
                  </a:lnTo>
                  <a:lnTo>
                    <a:pt x="64" y="11"/>
                  </a:lnTo>
                  <a:lnTo>
                    <a:pt x="55" y="16"/>
                  </a:lnTo>
                  <a:lnTo>
                    <a:pt x="47" y="20"/>
                  </a:lnTo>
                  <a:lnTo>
                    <a:pt x="37" y="23"/>
                  </a:lnTo>
                  <a:lnTo>
                    <a:pt x="29" y="26"/>
                  </a:lnTo>
                  <a:lnTo>
                    <a:pt x="20" y="27"/>
                  </a:lnTo>
                  <a:lnTo>
                    <a:pt x="11" y="27"/>
                  </a:lnTo>
                  <a:lnTo>
                    <a:pt x="1" y="29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7" name="Freeform 395"/>
            <p:cNvSpPr>
              <a:spLocks/>
            </p:cNvSpPr>
            <p:nvPr/>
          </p:nvSpPr>
          <p:spPr bwMode="auto">
            <a:xfrm>
              <a:off x="3016" y="3588"/>
              <a:ext cx="1" cy="6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0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1" y="6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8" name="Freeform 396"/>
            <p:cNvSpPr>
              <a:spLocks/>
            </p:cNvSpPr>
            <p:nvPr/>
          </p:nvSpPr>
          <p:spPr bwMode="auto">
            <a:xfrm>
              <a:off x="3084" y="3509"/>
              <a:ext cx="40" cy="60"/>
            </a:xfrm>
            <a:custGeom>
              <a:avLst/>
              <a:gdLst>
                <a:gd name="T0" fmla="*/ 0 w 40"/>
                <a:gd name="T1" fmla="*/ 56 h 60"/>
                <a:gd name="T2" fmla="*/ 14 w 40"/>
                <a:gd name="T3" fmla="*/ 45 h 60"/>
                <a:gd name="T4" fmla="*/ 19 w 40"/>
                <a:gd name="T5" fmla="*/ 37 h 60"/>
                <a:gd name="T6" fmla="*/ 25 w 40"/>
                <a:gd name="T7" fmla="*/ 32 h 60"/>
                <a:gd name="T8" fmla="*/ 29 w 40"/>
                <a:gd name="T9" fmla="*/ 26 h 60"/>
                <a:gd name="T10" fmla="*/ 32 w 40"/>
                <a:gd name="T11" fmla="*/ 18 h 60"/>
                <a:gd name="T12" fmla="*/ 33 w 40"/>
                <a:gd name="T13" fmla="*/ 15 h 60"/>
                <a:gd name="T14" fmla="*/ 35 w 40"/>
                <a:gd name="T15" fmla="*/ 10 h 60"/>
                <a:gd name="T16" fmla="*/ 35 w 40"/>
                <a:gd name="T17" fmla="*/ 6 h 60"/>
                <a:gd name="T18" fmla="*/ 35 w 40"/>
                <a:gd name="T19" fmla="*/ 0 h 60"/>
                <a:gd name="T20" fmla="*/ 40 w 40"/>
                <a:gd name="T21" fmla="*/ 2 h 60"/>
                <a:gd name="T22" fmla="*/ 40 w 40"/>
                <a:gd name="T23" fmla="*/ 8 h 60"/>
                <a:gd name="T24" fmla="*/ 40 w 40"/>
                <a:gd name="T25" fmla="*/ 12 h 60"/>
                <a:gd name="T26" fmla="*/ 39 w 40"/>
                <a:gd name="T27" fmla="*/ 16 h 60"/>
                <a:gd name="T28" fmla="*/ 37 w 40"/>
                <a:gd name="T29" fmla="*/ 20 h 60"/>
                <a:gd name="T30" fmla="*/ 33 w 40"/>
                <a:gd name="T31" fmla="*/ 29 h 60"/>
                <a:gd name="T32" fmla="*/ 29 w 40"/>
                <a:gd name="T33" fmla="*/ 36 h 60"/>
                <a:gd name="T34" fmla="*/ 23 w 40"/>
                <a:gd name="T35" fmla="*/ 42 h 60"/>
                <a:gd name="T36" fmla="*/ 18 w 40"/>
                <a:gd name="T37" fmla="*/ 49 h 60"/>
                <a:gd name="T38" fmla="*/ 4 w 40"/>
                <a:gd name="T39" fmla="*/ 60 h 60"/>
                <a:gd name="T40" fmla="*/ 0 w 40"/>
                <a:gd name="T4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60">
                  <a:moveTo>
                    <a:pt x="0" y="56"/>
                  </a:moveTo>
                  <a:lnTo>
                    <a:pt x="14" y="45"/>
                  </a:lnTo>
                  <a:lnTo>
                    <a:pt x="19" y="37"/>
                  </a:lnTo>
                  <a:lnTo>
                    <a:pt x="25" y="32"/>
                  </a:lnTo>
                  <a:lnTo>
                    <a:pt x="29" y="26"/>
                  </a:lnTo>
                  <a:lnTo>
                    <a:pt x="32" y="18"/>
                  </a:lnTo>
                  <a:lnTo>
                    <a:pt x="33" y="15"/>
                  </a:lnTo>
                  <a:lnTo>
                    <a:pt x="35" y="10"/>
                  </a:lnTo>
                  <a:lnTo>
                    <a:pt x="35" y="6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0" y="8"/>
                  </a:lnTo>
                  <a:lnTo>
                    <a:pt x="40" y="12"/>
                  </a:lnTo>
                  <a:lnTo>
                    <a:pt x="39" y="16"/>
                  </a:lnTo>
                  <a:lnTo>
                    <a:pt x="37" y="20"/>
                  </a:lnTo>
                  <a:lnTo>
                    <a:pt x="33" y="29"/>
                  </a:lnTo>
                  <a:lnTo>
                    <a:pt x="29" y="36"/>
                  </a:lnTo>
                  <a:lnTo>
                    <a:pt x="23" y="42"/>
                  </a:lnTo>
                  <a:lnTo>
                    <a:pt x="18" y="49"/>
                  </a:lnTo>
                  <a:lnTo>
                    <a:pt x="4" y="6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49" name="Freeform 397"/>
            <p:cNvSpPr>
              <a:spLocks/>
            </p:cNvSpPr>
            <p:nvPr/>
          </p:nvSpPr>
          <p:spPr bwMode="auto">
            <a:xfrm>
              <a:off x="3084" y="3565"/>
              <a:ext cx="4" cy="4"/>
            </a:xfrm>
            <a:custGeom>
              <a:avLst/>
              <a:gdLst>
                <a:gd name="T0" fmla="*/ 4 w 4"/>
                <a:gd name="T1" fmla="*/ 4 h 4"/>
                <a:gd name="T2" fmla="*/ 0 w 4"/>
                <a:gd name="T3" fmla="*/ 0 h 4"/>
                <a:gd name="T4" fmla="*/ 4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0" name="Freeform 398"/>
            <p:cNvSpPr>
              <a:spLocks/>
            </p:cNvSpPr>
            <p:nvPr/>
          </p:nvSpPr>
          <p:spPr bwMode="auto">
            <a:xfrm>
              <a:off x="3098" y="3457"/>
              <a:ext cx="26" cy="54"/>
            </a:xfrm>
            <a:custGeom>
              <a:avLst/>
              <a:gdLst>
                <a:gd name="T0" fmla="*/ 21 w 26"/>
                <a:gd name="T1" fmla="*/ 54 h 54"/>
                <a:gd name="T2" fmla="*/ 21 w 26"/>
                <a:gd name="T3" fmla="*/ 38 h 54"/>
                <a:gd name="T4" fmla="*/ 19 w 26"/>
                <a:gd name="T5" fmla="*/ 31 h 54"/>
                <a:gd name="T6" fmla="*/ 18 w 26"/>
                <a:gd name="T7" fmla="*/ 24 h 54"/>
                <a:gd name="T8" fmla="*/ 15 w 26"/>
                <a:gd name="T9" fmla="*/ 18 h 54"/>
                <a:gd name="T10" fmla="*/ 11 w 26"/>
                <a:gd name="T11" fmla="*/ 13 h 54"/>
                <a:gd name="T12" fmla="*/ 7 w 26"/>
                <a:gd name="T13" fmla="*/ 8 h 54"/>
                <a:gd name="T14" fmla="*/ 0 w 26"/>
                <a:gd name="T15" fmla="*/ 4 h 54"/>
                <a:gd name="T16" fmla="*/ 2 w 26"/>
                <a:gd name="T17" fmla="*/ 0 h 54"/>
                <a:gd name="T18" fmla="*/ 9 w 26"/>
                <a:gd name="T19" fmla="*/ 4 h 54"/>
                <a:gd name="T20" fmla="*/ 15 w 26"/>
                <a:gd name="T21" fmla="*/ 8 h 54"/>
                <a:gd name="T22" fmla="*/ 19 w 26"/>
                <a:gd name="T23" fmla="*/ 15 h 54"/>
                <a:gd name="T24" fmla="*/ 22 w 26"/>
                <a:gd name="T25" fmla="*/ 22 h 54"/>
                <a:gd name="T26" fmla="*/ 25 w 26"/>
                <a:gd name="T27" fmla="*/ 30 h 54"/>
                <a:gd name="T28" fmla="*/ 26 w 26"/>
                <a:gd name="T29" fmla="*/ 37 h 54"/>
                <a:gd name="T30" fmla="*/ 26 w 26"/>
                <a:gd name="T31" fmla="*/ 54 h 54"/>
                <a:gd name="T32" fmla="*/ 21 w 26"/>
                <a:gd name="T3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54">
                  <a:moveTo>
                    <a:pt x="21" y="54"/>
                  </a:moveTo>
                  <a:lnTo>
                    <a:pt x="21" y="38"/>
                  </a:lnTo>
                  <a:lnTo>
                    <a:pt x="19" y="31"/>
                  </a:lnTo>
                  <a:lnTo>
                    <a:pt x="18" y="24"/>
                  </a:lnTo>
                  <a:lnTo>
                    <a:pt x="15" y="18"/>
                  </a:lnTo>
                  <a:lnTo>
                    <a:pt x="11" y="13"/>
                  </a:lnTo>
                  <a:lnTo>
                    <a:pt x="7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9" y="4"/>
                  </a:lnTo>
                  <a:lnTo>
                    <a:pt x="15" y="8"/>
                  </a:lnTo>
                  <a:lnTo>
                    <a:pt x="19" y="15"/>
                  </a:lnTo>
                  <a:lnTo>
                    <a:pt x="22" y="22"/>
                  </a:lnTo>
                  <a:lnTo>
                    <a:pt x="25" y="30"/>
                  </a:lnTo>
                  <a:lnTo>
                    <a:pt x="26" y="37"/>
                  </a:lnTo>
                  <a:lnTo>
                    <a:pt x="26" y="54"/>
                  </a:lnTo>
                  <a:lnTo>
                    <a:pt x="21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1" name="Freeform 399"/>
            <p:cNvSpPr>
              <a:spLocks/>
            </p:cNvSpPr>
            <p:nvPr/>
          </p:nvSpPr>
          <p:spPr bwMode="auto">
            <a:xfrm>
              <a:off x="3119" y="3509"/>
              <a:ext cx="5" cy="2"/>
            </a:xfrm>
            <a:custGeom>
              <a:avLst/>
              <a:gdLst>
                <a:gd name="T0" fmla="*/ 5 w 5"/>
                <a:gd name="T1" fmla="*/ 2 h 2"/>
                <a:gd name="T2" fmla="*/ 0 w 5"/>
                <a:gd name="T3" fmla="*/ 2 h 2"/>
                <a:gd name="T4" fmla="*/ 0 w 5"/>
                <a:gd name="T5" fmla="*/ 0 h 2"/>
                <a:gd name="T6" fmla="*/ 5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2" name="Freeform 400"/>
            <p:cNvSpPr>
              <a:spLocks/>
            </p:cNvSpPr>
            <p:nvPr/>
          </p:nvSpPr>
          <p:spPr bwMode="auto">
            <a:xfrm>
              <a:off x="3056" y="3452"/>
              <a:ext cx="44" cy="16"/>
            </a:xfrm>
            <a:custGeom>
              <a:avLst/>
              <a:gdLst>
                <a:gd name="T0" fmla="*/ 43 w 44"/>
                <a:gd name="T1" fmla="*/ 10 h 16"/>
                <a:gd name="T2" fmla="*/ 37 w 44"/>
                <a:gd name="T3" fmla="*/ 8 h 16"/>
                <a:gd name="T4" fmla="*/ 32 w 44"/>
                <a:gd name="T5" fmla="*/ 8 h 16"/>
                <a:gd name="T6" fmla="*/ 28 w 44"/>
                <a:gd name="T7" fmla="*/ 6 h 16"/>
                <a:gd name="T8" fmla="*/ 24 w 44"/>
                <a:gd name="T9" fmla="*/ 8 h 16"/>
                <a:gd name="T10" fmla="*/ 14 w 44"/>
                <a:gd name="T11" fmla="*/ 10 h 16"/>
                <a:gd name="T12" fmla="*/ 3 w 44"/>
                <a:gd name="T13" fmla="*/ 16 h 16"/>
                <a:gd name="T14" fmla="*/ 0 w 44"/>
                <a:gd name="T15" fmla="*/ 10 h 16"/>
                <a:gd name="T16" fmla="*/ 11 w 44"/>
                <a:gd name="T17" fmla="*/ 5 h 16"/>
                <a:gd name="T18" fmla="*/ 21 w 44"/>
                <a:gd name="T19" fmla="*/ 2 h 16"/>
                <a:gd name="T20" fmla="*/ 26 w 44"/>
                <a:gd name="T21" fmla="*/ 0 h 16"/>
                <a:gd name="T22" fmla="*/ 33 w 44"/>
                <a:gd name="T23" fmla="*/ 2 h 16"/>
                <a:gd name="T24" fmla="*/ 39 w 44"/>
                <a:gd name="T25" fmla="*/ 2 h 16"/>
                <a:gd name="T26" fmla="*/ 44 w 44"/>
                <a:gd name="T27" fmla="*/ 5 h 16"/>
                <a:gd name="T28" fmla="*/ 43 w 44"/>
                <a:gd name="T2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6">
                  <a:moveTo>
                    <a:pt x="43" y="10"/>
                  </a:moveTo>
                  <a:lnTo>
                    <a:pt x="37" y="8"/>
                  </a:lnTo>
                  <a:lnTo>
                    <a:pt x="32" y="8"/>
                  </a:lnTo>
                  <a:lnTo>
                    <a:pt x="28" y="6"/>
                  </a:lnTo>
                  <a:lnTo>
                    <a:pt x="24" y="8"/>
                  </a:lnTo>
                  <a:lnTo>
                    <a:pt x="14" y="1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11" y="5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3" y="2"/>
                  </a:lnTo>
                  <a:lnTo>
                    <a:pt x="39" y="2"/>
                  </a:lnTo>
                  <a:lnTo>
                    <a:pt x="44" y="5"/>
                  </a:lnTo>
                  <a:lnTo>
                    <a:pt x="43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3" name="Freeform 401"/>
            <p:cNvSpPr>
              <a:spLocks/>
            </p:cNvSpPr>
            <p:nvPr/>
          </p:nvSpPr>
          <p:spPr bwMode="auto">
            <a:xfrm>
              <a:off x="3098" y="3457"/>
              <a:ext cx="2" cy="5"/>
            </a:xfrm>
            <a:custGeom>
              <a:avLst/>
              <a:gdLst>
                <a:gd name="T0" fmla="*/ 2 w 2"/>
                <a:gd name="T1" fmla="*/ 0 h 5"/>
                <a:gd name="T2" fmla="*/ 1 w 2"/>
                <a:gd name="T3" fmla="*/ 5 h 5"/>
                <a:gd name="T4" fmla="*/ 0 w 2"/>
                <a:gd name="T5" fmla="*/ 4 h 5"/>
                <a:gd name="T6" fmla="*/ 2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1" y="5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4" name="Freeform 402"/>
            <p:cNvSpPr>
              <a:spLocks/>
            </p:cNvSpPr>
            <p:nvPr/>
          </p:nvSpPr>
          <p:spPr bwMode="auto">
            <a:xfrm>
              <a:off x="3027" y="3462"/>
              <a:ext cx="33" cy="60"/>
            </a:xfrm>
            <a:custGeom>
              <a:avLst/>
              <a:gdLst>
                <a:gd name="T0" fmla="*/ 33 w 33"/>
                <a:gd name="T1" fmla="*/ 5 h 60"/>
                <a:gd name="T2" fmla="*/ 25 w 33"/>
                <a:gd name="T3" fmla="*/ 10 h 60"/>
                <a:gd name="T4" fmla="*/ 19 w 33"/>
                <a:gd name="T5" fmla="*/ 16 h 60"/>
                <a:gd name="T6" fmla="*/ 15 w 33"/>
                <a:gd name="T7" fmla="*/ 22 h 60"/>
                <a:gd name="T8" fmla="*/ 12 w 33"/>
                <a:gd name="T9" fmla="*/ 27 h 60"/>
                <a:gd name="T10" fmla="*/ 9 w 33"/>
                <a:gd name="T11" fmla="*/ 35 h 60"/>
                <a:gd name="T12" fmla="*/ 8 w 33"/>
                <a:gd name="T13" fmla="*/ 43 h 60"/>
                <a:gd name="T14" fmla="*/ 7 w 33"/>
                <a:gd name="T15" fmla="*/ 52 h 60"/>
                <a:gd name="T16" fmla="*/ 5 w 33"/>
                <a:gd name="T17" fmla="*/ 60 h 60"/>
                <a:gd name="T18" fmla="*/ 0 w 33"/>
                <a:gd name="T19" fmla="*/ 59 h 60"/>
                <a:gd name="T20" fmla="*/ 1 w 33"/>
                <a:gd name="T21" fmla="*/ 50 h 60"/>
                <a:gd name="T22" fmla="*/ 1 w 33"/>
                <a:gd name="T23" fmla="*/ 42 h 60"/>
                <a:gd name="T24" fmla="*/ 4 w 33"/>
                <a:gd name="T25" fmla="*/ 33 h 60"/>
                <a:gd name="T26" fmla="*/ 7 w 33"/>
                <a:gd name="T27" fmla="*/ 26 h 60"/>
                <a:gd name="T28" fmla="*/ 11 w 33"/>
                <a:gd name="T29" fmla="*/ 17 h 60"/>
                <a:gd name="T30" fmla="*/ 15 w 33"/>
                <a:gd name="T31" fmla="*/ 12 h 60"/>
                <a:gd name="T32" fmla="*/ 22 w 33"/>
                <a:gd name="T33" fmla="*/ 6 h 60"/>
                <a:gd name="T34" fmla="*/ 29 w 33"/>
                <a:gd name="T35" fmla="*/ 0 h 60"/>
                <a:gd name="T36" fmla="*/ 33 w 33"/>
                <a:gd name="T37" fmla="*/ 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0">
                  <a:moveTo>
                    <a:pt x="33" y="5"/>
                  </a:moveTo>
                  <a:lnTo>
                    <a:pt x="25" y="10"/>
                  </a:lnTo>
                  <a:lnTo>
                    <a:pt x="19" y="16"/>
                  </a:lnTo>
                  <a:lnTo>
                    <a:pt x="15" y="22"/>
                  </a:lnTo>
                  <a:lnTo>
                    <a:pt x="12" y="27"/>
                  </a:lnTo>
                  <a:lnTo>
                    <a:pt x="9" y="35"/>
                  </a:lnTo>
                  <a:lnTo>
                    <a:pt x="8" y="43"/>
                  </a:lnTo>
                  <a:lnTo>
                    <a:pt x="7" y="52"/>
                  </a:lnTo>
                  <a:lnTo>
                    <a:pt x="5" y="60"/>
                  </a:lnTo>
                  <a:lnTo>
                    <a:pt x="0" y="59"/>
                  </a:lnTo>
                  <a:lnTo>
                    <a:pt x="1" y="50"/>
                  </a:lnTo>
                  <a:lnTo>
                    <a:pt x="1" y="42"/>
                  </a:lnTo>
                  <a:lnTo>
                    <a:pt x="4" y="33"/>
                  </a:lnTo>
                  <a:lnTo>
                    <a:pt x="7" y="26"/>
                  </a:lnTo>
                  <a:lnTo>
                    <a:pt x="11" y="17"/>
                  </a:lnTo>
                  <a:lnTo>
                    <a:pt x="15" y="12"/>
                  </a:lnTo>
                  <a:lnTo>
                    <a:pt x="22" y="6"/>
                  </a:lnTo>
                  <a:lnTo>
                    <a:pt x="29" y="0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5" name="Freeform 403"/>
            <p:cNvSpPr>
              <a:spLocks/>
            </p:cNvSpPr>
            <p:nvPr/>
          </p:nvSpPr>
          <p:spPr bwMode="auto">
            <a:xfrm>
              <a:off x="3056" y="3462"/>
              <a:ext cx="4" cy="6"/>
            </a:xfrm>
            <a:custGeom>
              <a:avLst/>
              <a:gdLst>
                <a:gd name="T0" fmla="*/ 0 w 4"/>
                <a:gd name="T1" fmla="*/ 0 h 6"/>
                <a:gd name="T2" fmla="*/ 4 w 4"/>
                <a:gd name="T3" fmla="*/ 5 h 6"/>
                <a:gd name="T4" fmla="*/ 3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4" y="5"/>
                  </a:lnTo>
                  <a:lnTo>
                    <a:pt x="3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6" name="Freeform 404"/>
            <p:cNvSpPr>
              <a:spLocks/>
            </p:cNvSpPr>
            <p:nvPr/>
          </p:nvSpPr>
          <p:spPr bwMode="auto">
            <a:xfrm>
              <a:off x="3027" y="3522"/>
              <a:ext cx="28" cy="64"/>
            </a:xfrm>
            <a:custGeom>
              <a:avLst/>
              <a:gdLst>
                <a:gd name="T0" fmla="*/ 5 w 28"/>
                <a:gd name="T1" fmla="*/ 0 h 64"/>
                <a:gd name="T2" fmla="*/ 5 w 28"/>
                <a:gd name="T3" fmla="*/ 9 h 64"/>
                <a:gd name="T4" fmla="*/ 7 w 28"/>
                <a:gd name="T5" fmla="*/ 17 h 64"/>
                <a:gd name="T6" fmla="*/ 8 w 28"/>
                <a:gd name="T7" fmla="*/ 26 h 64"/>
                <a:gd name="T8" fmla="*/ 9 w 28"/>
                <a:gd name="T9" fmla="*/ 33 h 64"/>
                <a:gd name="T10" fmla="*/ 12 w 28"/>
                <a:gd name="T11" fmla="*/ 40 h 64"/>
                <a:gd name="T12" fmla="*/ 16 w 28"/>
                <a:gd name="T13" fmla="*/ 46 h 64"/>
                <a:gd name="T14" fmla="*/ 22 w 28"/>
                <a:gd name="T15" fmla="*/ 53 h 64"/>
                <a:gd name="T16" fmla="*/ 28 w 28"/>
                <a:gd name="T17" fmla="*/ 60 h 64"/>
                <a:gd name="T18" fmla="*/ 23 w 28"/>
                <a:gd name="T19" fmla="*/ 64 h 64"/>
                <a:gd name="T20" fmla="*/ 16 w 28"/>
                <a:gd name="T21" fmla="*/ 57 h 64"/>
                <a:gd name="T22" fmla="*/ 12 w 28"/>
                <a:gd name="T23" fmla="*/ 50 h 64"/>
                <a:gd name="T24" fmla="*/ 8 w 28"/>
                <a:gd name="T25" fmla="*/ 43 h 64"/>
                <a:gd name="T26" fmla="*/ 4 w 28"/>
                <a:gd name="T27" fmla="*/ 34 h 64"/>
                <a:gd name="T28" fmla="*/ 1 w 28"/>
                <a:gd name="T29" fmla="*/ 27 h 64"/>
                <a:gd name="T30" fmla="*/ 0 w 28"/>
                <a:gd name="T31" fmla="*/ 19 h 64"/>
                <a:gd name="T32" fmla="*/ 0 w 28"/>
                <a:gd name="T33" fmla="*/ 9 h 64"/>
                <a:gd name="T34" fmla="*/ 0 w 28"/>
                <a:gd name="T35" fmla="*/ 0 h 64"/>
                <a:gd name="T36" fmla="*/ 5 w 28"/>
                <a:gd name="T3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lnTo>
                    <a:pt x="5" y="9"/>
                  </a:lnTo>
                  <a:lnTo>
                    <a:pt x="7" y="17"/>
                  </a:lnTo>
                  <a:lnTo>
                    <a:pt x="8" y="26"/>
                  </a:lnTo>
                  <a:lnTo>
                    <a:pt x="9" y="33"/>
                  </a:lnTo>
                  <a:lnTo>
                    <a:pt x="12" y="40"/>
                  </a:lnTo>
                  <a:lnTo>
                    <a:pt x="16" y="46"/>
                  </a:lnTo>
                  <a:lnTo>
                    <a:pt x="22" y="53"/>
                  </a:lnTo>
                  <a:lnTo>
                    <a:pt x="28" y="60"/>
                  </a:lnTo>
                  <a:lnTo>
                    <a:pt x="23" y="64"/>
                  </a:lnTo>
                  <a:lnTo>
                    <a:pt x="16" y="57"/>
                  </a:lnTo>
                  <a:lnTo>
                    <a:pt x="12" y="50"/>
                  </a:lnTo>
                  <a:lnTo>
                    <a:pt x="8" y="43"/>
                  </a:lnTo>
                  <a:lnTo>
                    <a:pt x="4" y="34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0" y="9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7" name="Freeform 405"/>
            <p:cNvSpPr>
              <a:spLocks/>
            </p:cNvSpPr>
            <p:nvPr/>
          </p:nvSpPr>
          <p:spPr bwMode="auto">
            <a:xfrm>
              <a:off x="3027" y="3521"/>
              <a:ext cx="5" cy="1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1 h 1"/>
                <a:gd name="T4" fmla="*/ 5 w 5"/>
                <a:gd name="T5" fmla="*/ 1 h 1"/>
                <a:gd name="T6" fmla="*/ 0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1"/>
                  </a:lnTo>
                  <a:lnTo>
                    <a:pt x="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8" name="Freeform 406"/>
            <p:cNvSpPr>
              <a:spLocks/>
            </p:cNvSpPr>
            <p:nvPr/>
          </p:nvSpPr>
          <p:spPr bwMode="auto">
            <a:xfrm>
              <a:off x="3050" y="3582"/>
              <a:ext cx="34" cy="29"/>
            </a:xfrm>
            <a:custGeom>
              <a:avLst/>
              <a:gdLst>
                <a:gd name="T0" fmla="*/ 5 w 34"/>
                <a:gd name="T1" fmla="*/ 0 h 29"/>
                <a:gd name="T2" fmla="*/ 7 w 34"/>
                <a:gd name="T3" fmla="*/ 4 h 29"/>
                <a:gd name="T4" fmla="*/ 12 w 34"/>
                <a:gd name="T5" fmla="*/ 7 h 29"/>
                <a:gd name="T6" fmla="*/ 18 w 34"/>
                <a:gd name="T7" fmla="*/ 13 h 29"/>
                <a:gd name="T8" fmla="*/ 34 w 34"/>
                <a:gd name="T9" fmla="*/ 23 h 29"/>
                <a:gd name="T10" fmla="*/ 31 w 34"/>
                <a:gd name="T11" fmla="*/ 29 h 29"/>
                <a:gd name="T12" fmla="*/ 14 w 34"/>
                <a:gd name="T13" fmla="*/ 17 h 29"/>
                <a:gd name="T14" fmla="*/ 7 w 34"/>
                <a:gd name="T15" fmla="*/ 13 h 29"/>
                <a:gd name="T16" fmla="*/ 3 w 34"/>
                <a:gd name="T17" fmla="*/ 9 h 29"/>
                <a:gd name="T18" fmla="*/ 0 w 34"/>
                <a:gd name="T19" fmla="*/ 4 h 29"/>
                <a:gd name="T20" fmla="*/ 5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5" y="0"/>
                  </a:moveTo>
                  <a:lnTo>
                    <a:pt x="7" y="4"/>
                  </a:lnTo>
                  <a:lnTo>
                    <a:pt x="12" y="7"/>
                  </a:lnTo>
                  <a:lnTo>
                    <a:pt x="18" y="13"/>
                  </a:lnTo>
                  <a:lnTo>
                    <a:pt x="34" y="23"/>
                  </a:lnTo>
                  <a:lnTo>
                    <a:pt x="31" y="29"/>
                  </a:lnTo>
                  <a:lnTo>
                    <a:pt x="14" y="17"/>
                  </a:lnTo>
                  <a:lnTo>
                    <a:pt x="7" y="13"/>
                  </a:lnTo>
                  <a:lnTo>
                    <a:pt x="3" y="9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59" name="Freeform 407"/>
            <p:cNvSpPr>
              <a:spLocks/>
            </p:cNvSpPr>
            <p:nvPr/>
          </p:nvSpPr>
          <p:spPr bwMode="auto">
            <a:xfrm>
              <a:off x="3050" y="3582"/>
              <a:ext cx="5" cy="4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lnTo>
                    <a:pt x="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0" name="Freeform 408"/>
            <p:cNvSpPr>
              <a:spLocks/>
            </p:cNvSpPr>
            <p:nvPr/>
          </p:nvSpPr>
          <p:spPr bwMode="auto">
            <a:xfrm>
              <a:off x="3081" y="3605"/>
              <a:ext cx="89" cy="37"/>
            </a:xfrm>
            <a:custGeom>
              <a:avLst/>
              <a:gdLst>
                <a:gd name="T0" fmla="*/ 3 w 89"/>
                <a:gd name="T1" fmla="*/ 0 h 37"/>
                <a:gd name="T2" fmla="*/ 14 w 89"/>
                <a:gd name="T3" fmla="*/ 6 h 37"/>
                <a:gd name="T4" fmla="*/ 24 w 89"/>
                <a:gd name="T5" fmla="*/ 10 h 37"/>
                <a:gd name="T6" fmla="*/ 44 w 89"/>
                <a:gd name="T7" fmla="*/ 17 h 37"/>
                <a:gd name="T8" fmla="*/ 65 w 89"/>
                <a:gd name="T9" fmla="*/ 23 h 37"/>
                <a:gd name="T10" fmla="*/ 78 w 89"/>
                <a:gd name="T11" fmla="*/ 26 h 37"/>
                <a:gd name="T12" fmla="*/ 89 w 89"/>
                <a:gd name="T13" fmla="*/ 31 h 37"/>
                <a:gd name="T14" fmla="*/ 88 w 89"/>
                <a:gd name="T15" fmla="*/ 37 h 37"/>
                <a:gd name="T16" fmla="*/ 75 w 89"/>
                <a:gd name="T17" fmla="*/ 31 h 37"/>
                <a:gd name="T18" fmla="*/ 64 w 89"/>
                <a:gd name="T19" fmla="*/ 28 h 37"/>
                <a:gd name="T20" fmla="*/ 43 w 89"/>
                <a:gd name="T21" fmla="*/ 23 h 37"/>
                <a:gd name="T22" fmla="*/ 22 w 89"/>
                <a:gd name="T23" fmla="*/ 16 h 37"/>
                <a:gd name="T24" fmla="*/ 11 w 89"/>
                <a:gd name="T25" fmla="*/ 11 h 37"/>
                <a:gd name="T26" fmla="*/ 0 w 89"/>
                <a:gd name="T27" fmla="*/ 6 h 37"/>
                <a:gd name="T28" fmla="*/ 3 w 89"/>
                <a:gd name="T2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" h="37">
                  <a:moveTo>
                    <a:pt x="3" y="0"/>
                  </a:moveTo>
                  <a:lnTo>
                    <a:pt x="14" y="6"/>
                  </a:lnTo>
                  <a:lnTo>
                    <a:pt x="24" y="10"/>
                  </a:lnTo>
                  <a:lnTo>
                    <a:pt x="44" y="17"/>
                  </a:lnTo>
                  <a:lnTo>
                    <a:pt x="65" y="23"/>
                  </a:lnTo>
                  <a:lnTo>
                    <a:pt x="78" y="26"/>
                  </a:lnTo>
                  <a:lnTo>
                    <a:pt x="89" y="31"/>
                  </a:lnTo>
                  <a:lnTo>
                    <a:pt x="88" y="37"/>
                  </a:lnTo>
                  <a:lnTo>
                    <a:pt x="75" y="31"/>
                  </a:lnTo>
                  <a:lnTo>
                    <a:pt x="64" y="28"/>
                  </a:lnTo>
                  <a:lnTo>
                    <a:pt x="43" y="23"/>
                  </a:lnTo>
                  <a:lnTo>
                    <a:pt x="22" y="16"/>
                  </a:lnTo>
                  <a:lnTo>
                    <a:pt x="11" y="11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1" name="Freeform 409"/>
            <p:cNvSpPr>
              <a:spLocks/>
            </p:cNvSpPr>
            <p:nvPr/>
          </p:nvSpPr>
          <p:spPr bwMode="auto">
            <a:xfrm>
              <a:off x="3081" y="3605"/>
              <a:ext cx="3" cy="6"/>
            </a:xfrm>
            <a:custGeom>
              <a:avLst/>
              <a:gdLst>
                <a:gd name="T0" fmla="*/ 0 w 3"/>
                <a:gd name="T1" fmla="*/ 6 h 6"/>
                <a:gd name="T2" fmla="*/ 3 w 3"/>
                <a:gd name="T3" fmla="*/ 0 h 6"/>
                <a:gd name="T4" fmla="*/ 0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2" name="Freeform 410"/>
            <p:cNvSpPr>
              <a:spLocks/>
            </p:cNvSpPr>
            <p:nvPr/>
          </p:nvSpPr>
          <p:spPr bwMode="auto">
            <a:xfrm>
              <a:off x="3169" y="3636"/>
              <a:ext cx="66" cy="39"/>
            </a:xfrm>
            <a:custGeom>
              <a:avLst/>
              <a:gdLst>
                <a:gd name="T0" fmla="*/ 1 w 66"/>
                <a:gd name="T1" fmla="*/ 0 h 39"/>
                <a:gd name="T2" fmla="*/ 11 w 66"/>
                <a:gd name="T3" fmla="*/ 3 h 39"/>
                <a:gd name="T4" fmla="*/ 19 w 66"/>
                <a:gd name="T5" fmla="*/ 7 h 39"/>
                <a:gd name="T6" fmla="*/ 37 w 66"/>
                <a:gd name="T7" fmla="*/ 13 h 39"/>
                <a:gd name="T8" fmla="*/ 44 w 66"/>
                <a:gd name="T9" fmla="*/ 16 h 39"/>
                <a:gd name="T10" fmla="*/ 52 w 66"/>
                <a:gd name="T11" fmla="*/ 20 h 39"/>
                <a:gd name="T12" fmla="*/ 59 w 66"/>
                <a:gd name="T13" fmla="*/ 27 h 39"/>
                <a:gd name="T14" fmla="*/ 66 w 66"/>
                <a:gd name="T15" fmla="*/ 34 h 39"/>
                <a:gd name="T16" fmla="*/ 62 w 66"/>
                <a:gd name="T17" fmla="*/ 39 h 39"/>
                <a:gd name="T18" fmla="*/ 55 w 66"/>
                <a:gd name="T19" fmla="*/ 32 h 39"/>
                <a:gd name="T20" fmla="*/ 48 w 66"/>
                <a:gd name="T21" fmla="*/ 26 h 39"/>
                <a:gd name="T22" fmla="*/ 41 w 66"/>
                <a:gd name="T23" fmla="*/ 22 h 39"/>
                <a:gd name="T24" fmla="*/ 34 w 66"/>
                <a:gd name="T25" fmla="*/ 19 h 39"/>
                <a:gd name="T26" fmla="*/ 18 w 66"/>
                <a:gd name="T27" fmla="*/ 13 h 39"/>
                <a:gd name="T28" fmla="*/ 8 w 66"/>
                <a:gd name="T29" fmla="*/ 9 h 39"/>
                <a:gd name="T30" fmla="*/ 0 w 66"/>
                <a:gd name="T31" fmla="*/ 6 h 39"/>
                <a:gd name="T32" fmla="*/ 1 w 66"/>
                <a:gd name="T3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9">
                  <a:moveTo>
                    <a:pt x="1" y="0"/>
                  </a:moveTo>
                  <a:lnTo>
                    <a:pt x="11" y="3"/>
                  </a:lnTo>
                  <a:lnTo>
                    <a:pt x="19" y="7"/>
                  </a:lnTo>
                  <a:lnTo>
                    <a:pt x="37" y="13"/>
                  </a:lnTo>
                  <a:lnTo>
                    <a:pt x="44" y="16"/>
                  </a:lnTo>
                  <a:lnTo>
                    <a:pt x="52" y="20"/>
                  </a:lnTo>
                  <a:lnTo>
                    <a:pt x="59" y="27"/>
                  </a:lnTo>
                  <a:lnTo>
                    <a:pt x="66" y="34"/>
                  </a:lnTo>
                  <a:lnTo>
                    <a:pt x="62" y="39"/>
                  </a:lnTo>
                  <a:lnTo>
                    <a:pt x="55" y="32"/>
                  </a:lnTo>
                  <a:lnTo>
                    <a:pt x="48" y="26"/>
                  </a:lnTo>
                  <a:lnTo>
                    <a:pt x="41" y="22"/>
                  </a:lnTo>
                  <a:lnTo>
                    <a:pt x="34" y="19"/>
                  </a:lnTo>
                  <a:lnTo>
                    <a:pt x="18" y="13"/>
                  </a:lnTo>
                  <a:lnTo>
                    <a:pt x="8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3" name="Freeform 411"/>
            <p:cNvSpPr>
              <a:spLocks/>
            </p:cNvSpPr>
            <p:nvPr/>
          </p:nvSpPr>
          <p:spPr bwMode="auto">
            <a:xfrm>
              <a:off x="3169" y="3636"/>
              <a:ext cx="1" cy="6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0 h 6"/>
                <a:gd name="T4" fmla="*/ 0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4" name="Freeform 412"/>
            <p:cNvSpPr>
              <a:spLocks/>
            </p:cNvSpPr>
            <p:nvPr/>
          </p:nvSpPr>
          <p:spPr bwMode="auto">
            <a:xfrm>
              <a:off x="3231" y="3670"/>
              <a:ext cx="20" cy="75"/>
            </a:xfrm>
            <a:custGeom>
              <a:avLst/>
              <a:gdLst>
                <a:gd name="T0" fmla="*/ 4 w 20"/>
                <a:gd name="T1" fmla="*/ 0 h 75"/>
                <a:gd name="T2" fmla="*/ 10 w 20"/>
                <a:gd name="T3" fmla="*/ 10 h 75"/>
                <a:gd name="T4" fmla="*/ 14 w 20"/>
                <a:gd name="T5" fmla="*/ 19 h 75"/>
                <a:gd name="T6" fmla="*/ 17 w 20"/>
                <a:gd name="T7" fmla="*/ 28 h 75"/>
                <a:gd name="T8" fmla="*/ 18 w 20"/>
                <a:gd name="T9" fmla="*/ 36 h 75"/>
                <a:gd name="T10" fmla="*/ 20 w 20"/>
                <a:gd name="T11" fmla="*/ 46 h 75"/>
                <a:gd name="T12" fmla="*/ 18 w 20"/>
                <a:gd name="T13" fmla="*/ 55 h 75"/>
                <a:gd name="T14" fmla="*/ 18 w 20"/>
                <a:gd name="T15" fmla="*/ 65 h 75"/>
                <a:gd name="T16" fmla="*/ 15 w 20"/>
                <a:gd name="T17" fmla="*/ 75 h 75"/>
                <a:gd name="T18" fmla="*/ 10 w 20"/>
                <a:gd name="T19" fmla="*/ 73 h 75"/>
                <a:gd name="T20" fmla="*/ 11 w 20"/>
                <a:gd name="T21" fmla="*/ 63 h 75"/>
                <a:gd name="T22" fmla="*/ 13 w 20"/>
                <a:gd name="T23" fmla="*/ 55 h 75"/>
                <a:gd name="T24" fmla="*/ 13 w 20"/>
                <a:gd name="T25" fmla="*/ 46 h 75"/>
                <a:gd name="T26" fmla="*/ 13 w 20"/>
                <a:gd name="T27" fmla="*/ 38 h 75"/>
                <a:gd name="T28" fmla="*/ 11 w 20"/>
                <a:gd name="T29" fmla="*/ 29 h 75"/>
                <a:gd name="T30" fmla="*/ 9 w 20"/>
                <a:gd name="T31" fmla="*/ 20 h 75"/>
                <a:gd name="T32" fmla="*/ 4 w 20"/>
                <a:gd name="T33" fmla="*/ 13 h 75"/>
                <a:gd name="T34" fmla="*/ 0 w 20"/>
                <a:gd name="T35" fmla="*/ 5 h 75"/>
                <a:gd name="T36" fmla="*/ 4 w 20"/>
                <a:gd name="T3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75">
                  <a:moveTo>
                    <a:pt x="4" y="0"/>
                  </a:moveTo>
                  <a:lnTo>
                    <a:pt x="10" y="10"/>
                  </a:lnTo>
                  <a:lnTo>
                    <a:pt x="14" y="19"/>
                  </a:lnTo>
                  <a:lnTo>
                    <a:pt x="17" y="28"/>
                  </a:lnTo>
                  <a:lnTo>
                    <a:pt x="18" y="36"/>
                  </a:lnTo>
                  <a:lnTo>
                    <a:pt x="20" y="46"/>
                  </a:lnTo>
                  <a:lnTo>
                    <a:pt x="18" y="55"/>
                  </a:lnTo>
                  <a:lnTo>
                    <a:pt x="18" y="65"/>
                  </a:lnTo>
                  <a:lnTo>
                    <a:pt x="15" y="75"/>
                  </a:lnTo>
                  <a:lnTo>
                    <a:pt x="10" y="73"/>
                  </a:lnTo>
                  <a:lnTo>
                    <a:pt x="11" y="63"/>
                  </a:lnTo>
                  <a:lnTo>
                    <a:pt x="13" y="55"/>
                  </a:lnTo>
                  <a:lnTo>
                    <a:pt x="13" y="46"/>
                  </a:lnTo>
                  <a:lnTo>
                    <a:pt x="13" y="38"/>
                  </a:lnTo>
                  <a:lnTo>
                    <a:pt x="11" y="29"/>
                  </a:lnTo>
                  <a:lnTo>
                    <a:pt x="9" y="20"/>
                  </a:lnTo>
                  <a:lnTo>
                    <a:pt x="4" y="13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5" name="Freeform 413"/>
            <p:cNvSpPr>
              <a:spLocks/>
            </p:cNvSpPr>
            <p:nvPr/>
          </p:nvSpPr>
          <p:spPr bwMode="auto">
            <a:xfrm>
              <a:off x="3231" y="3670"/>
              <a:ext cx="4" cy="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5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6" name="Freeform 414"/>
            <p:cNvSpPr>
              <a:spLocks/>
            </p:cNvSpPr>
            <p:nvPr/>
          </p:nvSpPr>
          <p:spPr bwMode="auto">
            <a:xfrm>
              <a:off x="3198" y="3743"/>
              <a:ext cx="48" cy="66"/>
            </a:xfrm>
            <a:custGeom>
              <a:avLst/>
              <a:gdLst>
                <a:gd name="T0" fmla="*/ 48 w 48"/>
                <a:gd name="T1" fmla="*/ 2 h 66"/>
                <a:gd name="T2" fmla="*/ 46 w 48"/>
                <a:gd name="T3" fmla="*/ 13 h 66"/>
                <a:gd name="T4" fmla="*/ 43 w 48"/>
                <a:gd name="T5" fmla="*/ 23 h 66"/>
                <a:gd name="T6" fmla="*/ 40 w 48"/>
                <a:gd name="T7" fmla="*/ 27 h 66"/>
                <a:gd name="T8" fmla="*/ 39 w 48"/>
                <a:gd name="T9" fmla="*/ 32 h 66"/>
                <a:gd name="T10" fmla="*/ 33 w 48"/>
                <a:gd name="T11" fmla="*/ 40 h 66"/>
                <a:gd name="T12" fmla="*/ 28 w 48"/>
                <a:gd name="T13" fmla="*/ 47 h 66"/>
                <a:gd name="T14" fmla="*/ 21 w 48"/>
                <a:gd name="T15" fmla="*/ 54 h 66"/>
                <a:gd name="T16" fmla="*/ 12 w 48"/>
                <a:gd name="T17" fmla="*/ 60 h 66"/>
                <a:gd name="T18" fmla="*/ 4 w 48"/>
                <a:gd name="T19" fmla="*/ 66 h 66"/>
                <a:gd name="T20" fmla="*/ 0 w 48"/>
                <a:gd name="T21" fmla="*/ 61 h 66"/>
                <a:gd name="T22" fmla="*/ 8 w 48"/>
                <a:gd name="T23" fmla="*/ 56 h 66"/>
                <a:gd name="T24" fmla="*/ 16 w 48"/>
                <a:gd name="T25" fmla="*/ 50 h 66"/>
                <a:gd name="T26" fmla="*/ 23 w 48"/>
                <a:gd name="T27" fmla="*/ 43 h 66"/>
                <a:gd name="T28" fmla="*/ 29 w 48"/>
                <a:gd name="T29" fmla="*/ 36 h 66"/>
                <a:gd name="T30" fmla="*/ 33 w 48"/>
                <a:gd name="T31" fmla="*/ 29 h 66"/>
                <a:gd name="T32" fmla="*/ 35 w 48"/>
                <a:gd name="T33" fmla="*/ 24 h 66"/>
                <a:gd name="T34" fmla="*/ 37 w 48"/>
                <a:gd name="T35" fmla="*/ 20 h 66"/>
                <a:gd name="T36" fmla="*/ 40 w 48"/>
                <a:gd name="T37" fmla="*/ 12 h 66"/>
                <a:gd name="T38" fmla="*/ 43 w 48"/>
                <a:gd name="T39" fmla="*/ 0 h 66"/>
                <a:gd name="T40" fmla="*/ 48 w 48"/>
                <a:gd name="T41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66">
                  <a:moveTo>
                    <a:pt x="48" y="2"/>
                  </a:moveTo>
                  <a:lnTo>
                    <a:pt x="46" y="13"/>
                  </a:lnTo>
                  <a:lnTo>
                    <a:pt x="43" y="23"/>
                  </a:lnTo>
                  <a:lnTo>
                    <a:pt x="40" y="27"/>
                  </a:lnTo>
                  <a:lnTo>
                    <a:pt x="39" y="32"/>
                  </a:lnTo>
                  <a:lnTo>
                    <a:pt x="33" y="40"/>
                  </a:lnTo>
                  <a:lnTo>
                    <a:pt x="28" y="47"/>
                  </a:lnTo>
                  <a:lnTo>
                    <a:pt x="21" y="54"/>
                  </a:lnTo>
                  <a:lnTo>
                    <a:pt x="12" y="60"/>
                  </a:lnTo>
                  <a:lnTo>
                    <a:pt x="4" y="66"/>
                  </a:lnTo>
                  <a:lnTo>
                    <a:pt x="0" y="61"/>
                  </a:lnTo>
                  <a:lnTo>
                    <a:pt x="8" y="56"/>
                  </a:lnTo>
                  <a:lnTo>
                    <a:pt x="16" y="50"/>
                  </a:lnTo>
                  <a:lnTo>
                    <a:pt x="23" y="43"/>
                  </a:lnTo>
                  <a:lnTo>
                    <a:pt x="29" y="36"/>
                  </a:lnTo>
                  <a:lnTo>
                    <a:pt x="33" y="29"/>
                  </a:lnTo>
                  <a:lnTo>
                    <a:pt x="35" y="24"/>
                  </a:lnTo>
                  <a:lnTo>
                    <a:pt x="37" y="20"/>
                  </a:lnTo>
                  <a:lnTo>
                    <a:pt x="40" y="12"/>
                  </a:lnTo>
                  <a:lnTo>
                    <a:pt x="43" y="0"/>
                  </a:lnTo>
                  <a:lnTo>
                    <a:pt x="4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7" name="Freeform 415"/>
            <p:cNvSpPr>
              <a:spLocks/>
            </p:cNvSpPr>
            <p:nvPr/>
          </p:nvSpPr>
          <p:spPr bwMode="auto">
            <a:xfrm>
              <a:off x="3241" y="3743"/>
              <a:ext cx="5" cy="4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4 h 4"/>
                <a:gd name="T4" fmla="*/ 5 w 5"/>
                <a:gd name="T5" fmla="*/ 2 h 4"/>
                <a:gd name="T6" fmla="*/ 0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4"/>
                  </a:lnTo>
                  <a:lnTo>
                    <a:pt x="5" y="2"/>
                  </a:lnTo>
                  <a:lnTo>
                    <a:pt x="0" y="0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8" name="Freeform 416"/>
            <p:cNvSpPr>
              <a:spLocks/>
            </p:cNvSpPr>
            <p:nvPr/>
          </p:nvSpPr>
          <p:spPr bwMode="auto">
            <a:xfrm>
              <a:off x="3141" y="3804"/>
              <a:ext cx="60" cy="19"/>
            </a:xfrm>
            <a:custGeom>
              <a:avLst/>
              <a:gdLst>
                <a:gd name="T0" fmla="*/ 60 w 60"/>
                <a:gd name="T1" fmla="*/ 6 h 19"/>
                <a:gd name="T2" fmla="*/ 46 w 60"/>
                <a:gd name="T3" fmla="*/ 13 h 19"/>
                <a:gd name="T4" fmla="*/ 37 w 60"/>
                <a:gd name="T5" fmla="*/ 16 h 19"/>
                <a:gd name="T6" fmla="*/ 30 w 60"/>
                <a:gd name="T7" fmla="*/ 18 h 19"/>
                <a:gd name="T8" fmla="*/ 23 w 60"/>
                <a:gd name="T9" fmla="*/ 19 h 19"/>
                <a:gd name="T10" fmla="*/ 16 w 60"/>
                <a:gd name="T11" fmla="*/ 19 h 19"/>
                <a:gd name="T12" fmla="*/ 8 w 60"/>
                <a:gd name="T13" fmla="*/ 19 h 19"/>
                <a:gd name="T14" fmla="*/ 0 w 60"/>
                <a:gd name="T15" fmla="*/ 18 h 19"/>
                <a:gd name="T16" fmla="*/ 1 w 60"/>
                <a:gd name="T17" fmla="*/ 12 h 19"/>
                <a:gd name="T18" fmla="*/ 8 w 60"/>
                <a:gd name="T19" fmla="*/ 13 h 19"/>
                <a:gd name="T20" fmla="*/ 16 w 60"/>
                <a:gd name="T21" fmla="*/ 13 h 19"/>
                <a:gd name="T22" fmla="*/ 22 w 60"/>
                <a:gd name="T23" fmla="*/ 13 h 19"/>
                <a:gd name="T24" fmla="*/ 29 w 60"/>
                <a:gd name="T25" fmla="*/ 12 h 19"/>
                <a:gd name="T26" fmla="*/ 36 w 60"/>
                <a:gd name="T27" fmla="*/ 10 h 19"/>
                <a:gd name="T28" fmla="*/ 43 w 60"/>
                <a:gd name="T29" fmla="*/ 8 h 19"/>
                <a:gd name="T30" fmla="*/ 57 w 60"/>
                <a:gd name="T31" fmla="*/ 0 h 19"/>
                <a:gd name="T32" fmla="*/ 60 w 60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19">
                  <a:moveTo>
                    <a:pt x="60" y="6"/>
                  </a:moveTo>
                  <a:lnTo>
                    <a:pt x="46" y="13"/>
                  </a:lnTo>
                  <a:lnTo>
                    <a:pt x="37" y="16"/>
                  </a:lnTo>
                  <a:lnTo>
                    <a:pt x="30" y="18"/>
                  </a:lnTo>
                  <a:lnTo>
                    <a:pt x="23" y="19"/>
                  </a:lnTo>
                  <a:lnTo>
                    <a:pt x="16" y="19"/>
                  </a:lnTo>
                  <a:lnTo>
                    <a:pt x="8" y="19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8" y="13"/>
                  </a:lnTo>
                  <a:lnTo>
                    <a:pt x="16" y="13"/>
                  </a:lnTo>
                  <a:lnTo>
                    <a:pt x="22" y="13"/>
                  </a:lnTo>
                  <a:lnTo>
                    <a:pt x="29" y="12"/>
                  </a:lnTo>
                  <a:lnTo>
                    <a:pt x="36" y="10"/>
                  </a:lnTo>
                  <a:lnTo>
                    <a:pt x="43" y="8"/>
                  </a:lnTo>
                  <a:lnTo>
                    <a:pt x="57" y="0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69" name="Freeform 417"/>
            <p:cNvSpPr>
              <a:spLocks/>
            </p:cNvSpPr>
            <p:nvPr/>
          </p:nvSpPr>
          <p:spPr bwMode="auto">
            <a:xfrm>
              <a:off x="3198" y="3804"/>
              <a:ext cx="4" cy="6"/>
            </a:xfrm>
            <a:custGeom>
              <a:avLst/>
              <a:gdLst>
                <a:gd name="T0" fmla="*/ 4 w 4"/>
                <a:gd name="T1" fmla="*/ 5 h 6"/>
                <a:gd name="T2" fmla="*/ 3 w 4"/>
                <a:gd name="T3" fmla="*/ 6 h 6"/>
                <a:gd name="T4" fmla="*/ 0 w 4"/>
                <a:gd name="T5" fmla="*/ 0 h 6"/>
                <a:gd name="T6" fmla="*/ 4 w 4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5"/>
                  </a:moveTo>
                  <a:lnTo>
                    <a:pt x="3" y="6"/>
                  </a:lnTo>
                  <a:lnTo>
                    <a:pt x="0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0" name="Freeform 418"/>
            <p:cNvSpPr>
              <a:spLocks/>
            </p:cNvSpPr>
            <p:nvPr/>
          </p:nvSpPr>
          <p:spPr bwMode="auto">
            <a:xfrm>
              <a:off x="3095" y="3790"/>
              <a:ext cx="47" cy="32"/>
            </a:xfrm>
            <a:custGeom>
              <a:avLst/>
              <a:gdLst>
                <a:gd name="T0" fmla="*/ 46 w 47"/>
                <a:gd name="T1" fmla="*/ 32 h 32"/>
                <a:gd name="T2" fmla="*/ 32 w 47"/>
                <a:gd name="T3" fmla="*/ 27 h 32"/>
                <a:gd name="T4" fmla="*/ 25 w 47"/>
                <a:gd name="T5" fmla="*/ 26 h 32"/>
                <a:gd name="T6" fmla="*/ 19 w 47"/>
                <a:gd name="T7" fmla="*/ 22 h 32"/>
                <a:gd name="T8" fmla="*/ 15 w 47"/>
                <a:gd name="T9" fmla="*/ 19 h 32"/>
                <a:gd name="T10" fmla="*/ 10 w 47"/>
                <a:gd name="T11" fmla="*/ 14 h 32"/>
                <a:gd name="T12" fmla="*/ 4 w 47"/>
                <a:gd name="T13" fmla="*/ 10 h 32"/>
                <a:gd name="T14" fmla="*/ 0 w 47"/>
                <a:gd name="T15" fmla="*/ 4 h 32"/>
                <a:gd name="T16" fmla="*/ 4 w 47"/>
                <a:gd name="T17" fmla="*/ 0 h 32"/>
                <a:gd name="T18" fmla="*/ 8 w 47"/>
                <a:gd name="T19" fmla="*/ 6 h 32"/>
                <a:gd name="T20" fmla="*/ 14 w 47"/>
                <a:gd name="T21" fmla="*/ 10 h 32"/>
                <a:gd name="T22" fmla="*/ 18 w 47"/>
                <a:gd name="T23" fmla="*/ 14 h 32"/>
                <a:gd name="T24" fmla="*/ 24 w 47"/>
                <a:gd name="T25" fmla="*/ 17 h 32"/>
                <a:gd name="T26" fmla="*/ 28 w 47"/>
                <a:gd name="T27" fmla="*/ 20 h 32"/>
                <a:gd name="T28" fmla="*/ 33 w 47"/>
                <a:gd name="T29" fmla="*/ 22 h 32"/>
                <a:gd name="T30" fmla="*/ 47 w 47"/>
                <a:gd name="T31" fmla="*/ 26 h 32"/>
                <a:gd name="T32" fmla="*/ 46 w 47"/>
                <a:gd name="T3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32">
                  <a:moveTo>
                    <a:pt x="46" y="32"/>
                  </a:moveTo>
                  <a:lnTo>
                    <a:pt x="32" y="27"/>
                  </a:lnTo>
                  <a:lnTo>
                    <a:pt x="25" y="26"/>
                  </a:lnTo>
                  <a:lnTo>
                    <a:pt x="19" y="22"/>
                  </a:lnTo>
                  <a:lnTo>
                    <a:pt x="15" y="19"/>
                  </a:lnTo>
                  <a:lnTo>
                    <a:pt x="10" y="14"/>
                  </a:lnTo>
                  <a:lnTo>
                    <a:pt x="4" y="10"/>
                  </a:lnTo>
                  <a:lnTo>
                    <a:pt x="0" y="4"/>
                  </a:lnTo>
                  <a:lnTo>
                    <a:pt x="4" y="0"/>
                  </a:lnTo>
                  <a:lnTo>
                    <a:pt x="8" y="6"/>
                  </a:lnTo>
                  <a:lnTo>
                    <a:pt x="14" y="10"/>
                  </a:lnTo>
                  <a:lnTo>
                    <a:pt x="18" y="14"/>
                  </a:lnTo>
                  <a:lnTo>
                    <a:pt x="24" y="17"/>
                  </a:lnTo>
                  <a:lnTo>
                    <a:pt x="28" y="20"/>
                  </a:lnTo>
                  <a:lnTo>
                    <a:pt x="33" y="22"/>
                  </a:lnTo>
                  <a:lnTo>
                    <a:pt x="47" y="26"/>
                  </a:lnTo>
                  <a:lnTo>
                    <a:pt x="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1" name="Freeform 419"/>
            <p:cNvSpPr>
              <a:spLocks/>
            </p:cNvSpPr>
            <p:nvPr/>
          </p:nvSpPr>
          <p:spPr bwMode="auto">
            <a:xfrm>
              <a:off x="3141" y="3816"/>
              <a:ext cx="1" cy="6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0 h 6"/>
                <a:gd name="T4" fmla="*/ 0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2" name="Freeform 420"/>
            <p:cNvSpPr>
              <a:spLocks/>
            </p:cNvSpPr>
            <p:nvPr/>
          </p:nvSpPr>
          <p:spPr bwMode="auto">
            <a:xfrm>
              <a:off x="3095" y="3786"/>
              <a:ext cx="10" cy="8"/>
            </a:xfrm>
            <a:custGeom>
              <a:avLst/>
              <a:gdLst>
                <a:gd name="T0" fmla="*/ 0 w 10"/>
                <a:gd name="T1" fmla="*/ 4 h 8"/>
                <a:gd name="T2" fmla="*/ 4 w 10"/>
                <a:gd name="T3" fmla="*/ 8 h 8"/>
                <a:gd name="T4" fmla="*/ 10 w 10"/>
                <a:gd name="T5" fmla="*/ 4 h 8"/>
                <a:gd name="T6" fmla="*/ 5 w 10"/>
                <a:gd name="T7" fmla="*/ 0 h 8"/>
                <a:gd name="T8" fmla="*/ 0 w 10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lnTo>
                    <a:pt x="4" y="8"/>
                  </a:lnTo>
                  <a:lnTo>
                    <a:pt x="10" y="4"/>
                  </a:lnTo>
                  <a:lnTo>
                    <a:pt x="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3" name="Freeform 421"/>
            <p:cNvSpPr>
              <a:spLocks/>
            </p:cNvSpPr>
            <p:nvPr/>
          </p:nvSpPr>
          <p:spPr bwMode="auto">
            <a:xfrm>
              <a:off x="3092" y="3790"/>
              <a:ext cx="7" cy="4"/>
            </a:xfrm>
            <a:custGeom>
              <a:avLst/>
              <a:gdLst>
                <a:gd name="T0" fmla="*/ 3 w 7"/>
                <a:gd name="T1" fmla="*/ 4 h 4"/>
                <a:gd name="T2" fmla="*/ 0 w 7"/>
                <a:gd name="T3" fmla="*/ 2 h 4"/>
                <a:gd name="T4" fmla="*/ 3 w 7"/>
                <a:gd name="T5" fmla="*/ 0 h 4"/>
                <a:gd name="T6" fmla="*/ 7 w 7"/>
                <a:gd name="T7" fmla="*/ 4 h 4"/>
                <a:gd name="T8" fmla="*/ 7 w 7"/>
                <a:gd name="T9" fmla="*/ 0 h 4"/>
                <a:gd name="T10" fmla="*/ 3 w 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4" name="Freeform 422"/>
            <p:cNvSpPr>
              <a:spLocks/>
            </p:cNvSpPr>
            <p:nvPr/>
          </p:nvSpPr>
          <p:spPr bwMode="auto">
            <a:xfrm>
              <a:off x="3100" y="3786"/>
              <a:ext cx="48" cy="31"/>
            </a:xfrm>
            <a:custGeom>
              <a:avLst/>
              <a:gdLst>
                <a:gd name="T0" fmla="*/ 5 w 48"/>
                <a:gd name="T1" fmla="*/ 0 h 31"/>
                <a:gd name="T2" fmla="*/ 14 w 48"/>
                <a:gd name="T3" fmla="*/ 10 h 31"/>
                <a:gd name="T4" fmla="*/ 19 w 48"/>
                <a:gd name="T5" fmla="*/ 14 h 31"/>
                <a:gd name="T6" fmla="*/ 24 w 48"/>
                <a:gd name="T7" fmla="*/ 17 h 31"/>
                <a:gd name="T8" fmla="*/ 28 w 48"/>
                <a:gd name="T9" fmla="*/ 20 h 31"/>
                <a:gd name="T10" fmla="*/ 34 w 48"/>
                <a:gd name="T11" fmla="*/ 21 h 31"/>
                <a:gd name="T12" fmla="*/ 48 w 48"/>
                <a:gd name="T13" fmla="*/ 26 h 31"/>
                <a:gd name="T14" fmla="*/ 46 w 48"/>
                <a:gd name="T15" fmla="*/ 31 h 31"/>
                <a:gd name="T16" fmla="*/ 32 w 48"/>
                <a:gd name="T17" fmla="*/ 27 h 31"/>
                <a:gd name="T18" fmla="*/ 27 w 48"/>
                <a:gd name="T19" fmla="*/ 26 h 31"/>
                <a:gd name="T20" fmla="*/ 21 w 48"/>
                <a:gd name="T21" fmla="*/ 23 h 31"/>
                <a:gd name="T22" fmla="*/ 16 w 48"/>
                <a:gd name="T23" fmla="*/ 18 h 31"/>
                <a:gd name="T24" fmla="*/ 10 w 48"/>
                <a:gd name="T25" fmla="*/ 14 h 31"/>
                <a:gd name="T26" fmla="*/ 0 w 48"/>
                <a:gd name="T27" fmla="*/ 4 h 31"/>
                <a:gd name="T28" fmla="*/ 5 w 48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31">
                  <a:moveTo>
                    <a:pt x="5" y="0"/>
                  </a:moveTo>
                  <a:lnTo>
                    <a:pt x="14" y="10"/>
                  </a:lnTo>
                  <a:lnTo>
                    <a:pt x="19" y="14"/>
                  </a:lnTo>
                  <a:lnTo>
                    <a:pt x="24" y="17"/>
                  </a:lnTo>
                  <a:lnTo>
                    <a:pt x="28" y="20"/>
                  </a:lnTo>
                  <a:lnTo>
                    <a:pt x="34" y="21"/>
                  </a:lnTo>
                  <a:lnTo>
                    <a:pt x="48" y="26"/>
                  </a:lnTo>
                  <a:lnTo>
                    <a:pt x="46" y="31"/>
                  </a:lnTo>
                  <a:lnTo>
                    <a:pt x="32" y="27"/>
                  </a:lnTo>
                  <a:lnTo>
                    <a:pt x="27" y="26"/>
                  </a:lnTo>
                  <a:lnTo>
                    <a:pt x="21" y="23"/>
                  </a:lnTo>
                  <a:lnTo>
                    <a:pt x="16" y="18"/>
                  </a:lnTo>
                  <a:lnTo>
                    <a:pt x="10" y="14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5" name="Freeform 423"/>
            <p:cNvSpPr>
              <a:spLocks/>
            </p:cNvSpPr>
            <p:nvPr/>
          </p:nvSpPr>
          <p:spPr bwMode="auto">
            <a:xfrm>
              <a:off x="3100" y="3785"/>
              <a:ext cx="5" cy="5"/>
            </a:xfrm>
            <a:custGeom>
              <a:avLst/>
              <a:gdLst>
                <a:gd name="T0" fmla="*/ 0 w 5"/>
                <a:gd name="T1" fmla="*/ 1 h 5"/>
                <a:gd name="T2" fmla="*/ 3 w 5"/>
                <a:gd name="T3" fmla="*/ 0 h 5"/>
                <a:gd name="T4" fmla="*/ 5 w 5"/>
                <a:gd name="T5" fmla="*/ 1 h 5"/>
                <a:gd name="T6" fmla="*/ 0 w 5"/>
                <a:gd name="T7" fmla="*/ 5 h 5"/>
                <a:gd name="T8" fmla="*/ 5 w 5"/>
                <a:gd name="T9" fmla="*/ 5 h 5"/>
                <a:gd name="T10" fmla="*/ 0 w 5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1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6" name="Freeform 424"/>
            <p:cNvSpPr>
              <a:spLocks/>
            </p:cNvSpPr>
            <p:nvPr/>
          </p:nvSpPr>
          <p:spPr bwMode="auto">
            <a:xfrm>
              <a:off x="3146" y="3800"/>
              <a:ext cx="60" cy="19"/>
            </a:xfrm>
            <a:custGeom>
              <a:avLst/>
              <a:gdLst>
                <a:gd name="T0" fmla="*/ 2 w 60"/>
                <a:gd name="T1" fmla="*/ 12 h 19"/>
                <a:gd name="T2" fmla="*/ 9 w 60"/>
                <a:gd name="T3" fmla="*/ 13 h 19"/>
                <a:gd name="T4" fmla="*/ 17 w 60"/>
                <a:gd name="T5" fmla="*/ 13 h 19"/>
                <a:gd name="T6" fmla="*/ 24 w 60"/>
                <a:gd name="T7" fmla="*/ 13 h 19"/>
                <a:gd name="T8" fmla="*/ 30 w 60"/>
                <a:gd name="T9" fmla="*/ 12 h 19"/>
                <a:gd name="T10" fmla="*/ 43 w 60"/>
                <a:gd name="T11" fmla="*/ 7 h 19"/>
                <a:gd name="T12" fmla="*/ 50 w 60"/>
                <a:gd name="T13" fmla="*/ 4 h 19"/>
                <a:gd name="T14" fmla="*/ 57 w 60"/>
                <a:gd name="T15" fmla="*/ 0 h 19"/>
                <a:gd name="T16" fmla="*/ 60 w 60"/>
                <a:gd name="T17" fmla="*/ 6 h 19"/>
                <a:gd name="T18" fmla="*/ 53 w 60"/>
                <a:gd name="T19" fmla="*/ 10 h 19"/>
                <a:gd name="T20" fmla="*/ 45 w 60"/>
                <a:gd name="T21" fmla="*/ 13 h 19"/>
                <a:gd name="T22" fmla="*/ 31 w 60"/>
                <a:gd name="T23" fmla="*/ 17 h 19"/>
                <a:gd name="T24" fmla="*/ 24 w 60"/>
                <a:gd name="T25" fmla="*/ 19 h 19"/>
                <a:gd name="T26" fmla="*/ 17 w 60"/>
                <a:gd name="T27" fmla="*/ 19 h 19"/>
                <a:gd name="T28" fmla="*/ 9 w 60"/>
                <a:gd name="T29" fmla="*/ 19 h 19"/>
                <a:gd name="T30" fmla="*/ 0 w 60"/>
                <a:gd name="T31" fmla="*/ 17 h 19"/>
                <a:gd name="T32" fmla="*/ 2 w 60"/>
                <a:gd name="T3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19">
                  <a:moveTo>
                    <a:pt x="2" y="12"/>
                  </a:moveTo>
                  <a:lnTo>
                    <a:pt x="9" y="13"/>
                  </a:lnTo>
                  <a:lnTo>
                    <a:pt x="17" y="13"/>
                  </a:lnTo>
                  <a:lnTo>
                    <a:pt x="24" y="13"/>
                  </a:lnTo>
                  <a:lnTo>
                    <a:pt x="30" y="12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7" y="0"/>
                  </a:lnTo>
                  <a:lnTo>
                    <a:pt x="60" y="6"/>
                  </a:lnTo>
                  <a:lnTo>
                    <a:pt x="53" y="10"/>
                  </a:lnTo>
                  <a:lnTo>
                    <a:pt x="45" y="13"/>
                  </a:lnTo>
                  <a:lnTo>
                    <a:pt x="31" y="17"/>
                  </a:lnTo>
                  <a:lnTo>
                    <a:pt x="24" y="19"/>
                  </a:lnTo>
                  <a:lnTo>
                    <a:pt x="17" y="19"/>
                  </a:lnTo>
                  <a:lnTo>
                    <a:pt x="9" y="19"/>
                  </a:lnTo>
                  <a:lnTo>
                    <a:pt x="0" y="17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7" name="Freeform 425"/>
            <p:cNvSpPr>
              <a:spLocks/>
            </p:cNvSpPr>
            <p:nvPr/>
          </p:nvSpPr>
          <p:spPr bwMode="auto">
            <a:xfrm>
              <a:off x="3146" y="3812"/>
              <a:ext cx="2" cy="5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5 h 5"/>
                <a:gd name="T4" fmla="*/ 0 w 2"/>
                <a:gd name="T5" fmla="*/ 5 h 5"/>
                <a:gd name="T6" fmla="*/ 2 w 2"/>
                <a:gd name="T7" fmla="*/ 0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8" name="Freeform 426"/>
            <p:cNvSpPr>
              <a:spLocks/>
            </p:cNvSpPr>
            <p:nvPr/>
          </p:nvSpPr>
          <p:spPr bwMode="auto">
            <a:xfrm>
              <a:off x="3203" y="3739"/>
              <a:ext cx="49" cy="65"/>
            </a:xfrm>
            <a:custGeom>
              <a:avLst/>
              <a:gdLst>
                <a:gd name="T0" fmla="*/ 0 w 49"/>
                <a:gd name="T1" fmla="*/ 61 h 65"/>
                <a:gd name="T2" fmla="*/ 9 w 49"/>
                <a:gd name="T3" fmla="*/ 55 h 65"/>
                <a:gd name="T4" fmla="*/ 17 w 49"/>
                <a:gd name="T5" fmla="*/ 50 h 65"/>
                <a:gd name="T6" fmla="*/ 24 w 49"/>
                <a:gd name="T7" fmla="*/ 43 h 65"/>
                <a:gd name="T8" fmla="*/ 30 w 49"/>
                <a:gd name="T9" fmla="*/ 36 h 65"/>
                <a:gd name="T10" fmla="*/ 34 w 49"/>
                <a:gd name="T11" fmla="*/ 28 h 65"/>
                <a:gd name="T12" fmla="*/ 38 w 49"/>
                <a:gd name="T13" fmla="*/ 20 h 65"/>
                <a:gd name="T14" fmla="*/ 41 w 49"/>
                <a:gd name="T15" fmla="*/ 11 h 65"/>
                <a:gd name="T16" fmla="*/ 43 w 49"/>
                <a:gd name="T17" fmla="*/ 0 h 65"/>
                <a:gd name="T18" fmla="*/ 49 w 49"/>
                <a:gd name="T19" fmla="*/ 1 h 65"/>
                <a:gd name="T20" fmla="*/ 46 w 49"/>
                <a:gd name="T21" fmla="*/ 13 h 65"/>
                <a:gd name="T22" fmla="*/ 43 w 49"/>
                <a:gd name="T23" fmla="*/ 23 h 65"/>
                <a:gd name="T24" fmla="*/ 39 w 49"/>
                <a:gd name="T25" fmla="*/ 31 h 65"/>
                <a:gd name="T26" fmla="*/ 34 w 49"/>
                <a:gd name="T27" fmla="*/ 40 h 65"/>
                <a:gd name="T28" fmla="*/ 28 w 49"/>
                <a:gd name="T29" fmla="*/ 47 h 65"/>
                <a:gd name="T30" fmla="*/ 21 w 49"/>
                <a:gd name="T31" fmla="*/ 54 h 65"/>
                <a:gd name="T32" fmla="*/ 13 w 49"/>
                <a:gd name="T33" fmla="*/ 60 h 65"/>
                <a:gd name="T34" fmla="*/ 5 w 49"/>
                <a:gd name="T35" fmla="*/ 65 h 65"/>
                <a:gd name="T36" fmla="*/ 0 w 49"/>
                <a:gd name="T37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5">
                  <a:moveTo>
                    <a:pt x="0" y="61"/>
                  </a:moveTo>
                  <a:lnTo>
                    <a:pt x="9" y="55"/>
                  </a:lnTo>
                  <a:lnTo>
                    <a:pt x="17" y="50"/>
                  </a:lnTo>
                  <a:lnTo>
                    <a:pt x="24" y="43"/>
                  </a:lnTo>
                  <a:lnTo>
                    <a:pt x="30" y="36"/>
                  </a:lnTo>
                  <a:lnTo>
                    <a:pt x="34" y="28"/>
                  </a:lnTo>
                  <a:lnTo>
                    <a:pt x="38" y="20"/>
                  </a:lnTo>
                  <a:lnTo>
                    <a:pt x="41" y="11"/>
                  </a:lnTo>
                  <a:lnTo>
                    <a:pt x="43" y="0"/>
                  </a:lnTo>
                  <a:lnTo>
                    <a:pt x="49" y="1"/>
                  </a:lnTo>
                  <a:lnTo>
                    <a:pt x="46" y="13"/>
                  </a:lnTo>
                  <a:lnTo>
                    <a:pt x="43" y="23"/>
                  </a:lnTo>
                  <a:lnTo>
                    <a:pt x="39" y="31"/>
                  </a:lnTo>
                  <a:lnTo>
                    <a:pt x="34" y="40"/>
                  </a:lnTo>
                  <a:lnTo>
                    <a:pt x="28" y="47"/>
                  </a:lnTo>
                  <a:lnTo>
                    <a:pt x="21" y="54"/>
                  </a:lnTo>
                  <a:lnTo>
                    <a:pt x="13" y="60"/>
                  </a:lnTo>
                  <a:lnTo>
                    <a:pt x="5" y="6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79" name="Freeform 427"/>
            <p:cNvSpPr>
              <a:spLocks/>
            </p:cNvSpPr>
            <p:nvPr/>
          </p:nvSpPr>
          <p:spPr bwMode="auto">
            <a:xfrm>
              <a:off x="3203" y="3800"/>
              <a:ext cx="5" cy="6"/>
            </a:xfrm>
            <a:custGeom>
              <a:avLst/>
              <a:gdLst>
                <a:gd name="T0" fmla="*/ 3 w 5"/>
                <a:gd name="T1" fmla="*/ 6 h 6"/>
                <a:gd name="T2" fmla="*/ 5 w 5"/>
                <a:gd name="T3" fmla="*/ 4 h 6"/>
                <a:gd name="T4" fmla="*/ 0 w 5"/>
                <a:gd name="T5" fmla="*/ 0 h 6"/>
                <a:gd name="T6" fmla="*/ 3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5" y="4"/>
                  </a:lnTo>
                  <a:lnTo>
                    <a:pt x="0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0" name="Freeform 428"/>
            <p:cNvSpPr>
              <a:spLocks/>
            </p:cNvSpPr>
            <p:nvPr/>
          </p:nvSpPr>
          <p:spPr bwMode="auto">
            <a:xfrm>
              <a:off x="3237" y="3666"/>
              <a:ext cx="19" cy="74"/>
            </a:xfrm>
            <a:custGeom>
              <a:avLst/>
              <a:gdLst>
                <a:gd name="T0" fmla="*/ 9 w 19"/>
                <a:gd name="T1" fmla="*/ 73 h 74"/>
                <a:gd name="T2" fmla="*/ 12 w 19"/>
                <a:gd name="T3" fmla="*/ 54 h 74"/>
                <a:gd name="T4" fmla="*/ 14 w 19"/>
                <a:gd name="T5" fmla="*/ 46 h 74"/>
                <a:gd name="T6" fmla="*/ 12 w 19"/>
                <a:gd name="T7" fmla="*/ 37 h 74"/>
                <a:gd name="T8" fmla="*/ 11 w 19"/>
                <a:gd name="T9" fmla="*/ 29 h 74"/>
                <a:gd name="T10" fmla="*/ 8 w 19"/>
                <a:gd name="T11" fmla="*/ 22 h 74"/>
                <a:gd name="T12" fmla="*/ 4 w 19"/>
                <a:gd name="T13" fmla="*/ 13 h 74"/>
                <a:gd name="T14" fmla="*/ 0 w 19"/>
                <a:gd name="T15" fmla="*/ 4 h 74"/>
                <a:gd name="T16" fmla="*/ 4 w 19"/>
                <a:gd name="T17" fmla="*/ 0 h 74"/>
                <a:gd name="T18" fmla="*/ 9 w 19"/>
                <a:gd name="T19" fmla="*/ 10 h 74"/>
                <a:gd name="T20" fmla="*/ 14 w 19"/>
                <a:gd name="T21" fmla="*/ 19 h 74"/>
                <a:gd name="T22" fmla="*/ 16 w 19"/>
                <a:gd name="T23" fmla="*/ 27 h 74"/>
                <a:gd name="T24" fmla="*/ 18 w 19"/>
                <a:gd name="T25" fmla="*/ 36 h 74"/>
                <a:gd name="T26" fmla="*/ 19 w 19"/>
                <a:gd name="T27" fmla="*/ 46 h 74"/>
                <a:gd name="T28" fmla="*/ 18 w 19"/>
                <a:gd name="T29" fmla="*/ 56 h 74"/>
                <a:gd name="T30" fmla="*/ 15 w 19"/>
                <a:gd name="T31" fmla="*/ 74 h 74"/>
                <a:gd name="T32" fmla="*/ 9 w 19"/>
                <a:gd name="T3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74">
                  <a:moveTo>
                    <a:pt x="9" y="73"/>
                  </a:moveTo>
                  <a:lnTo>
                    <a:pt x="12" y="54"/>
                  </a:lnTo>
                  <a:lnTo>
                    <a:pt x="14" y="46"/>
                  </a:lnTo>
                  <a:lnTo>
                    <a:pt x="12" y="37"/>
                  </a:lnTo>
                  <a:lnTo>
                    <a:pt x="11" y="29"/>
                  </a:lnTo>
                  <a:lnTo>
                    <a:pt x="8" y="22"/>
                  </a:lnTo>
                  <a:lnTo>
                    <a:pt x="4" y="13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10"/>
                  </a:lnTo>
                  <a:lnTo>
                    <a:pt x="14" y="19"/>
                  </a:lnTo>
                  <a:lnTo>
                    <a:pt x="16" y="27"/>
                  </a:lnTo>
                  <a:lnTo>
                    <a:pt x="18" y="36"/>
                  </a:lnTo>
                  <a:lnTo>
                    <a:pt x="19" y="46"/>
                  </a:lnTo>
                  <a:lnTo>
                    <a:pt x="18" y="56"/>
                  </a:lnTo>
                  <a:lnTo>
                    <a:pt x="15" y="74"/>
                  </a:lnTo>
                  <a:lnTo>
                    <a:pt x="9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1" name="Freeform 429"/>
            <p:cNvSpPr>
              <a:spLocks/>
            </p:cNvSpPr>
            <p:nvPr/>
          </p:nvSpPr>
          <p:spPr bwMode="auto">
            <a:xfrm>
              <a:off x="3246" y="3739"/>
              <a:ext cx="6" cy="1"/>
            </a:xfrm>
            <a:custGeom>
              <a:avLst/>
              <a:gdLst>
                <a:gd name="T0" fmla="*/ 6 w 6"/>
                <a:gd name="T1" fmla="*/ 1 h 1"/>
                <a:gd name="T2" fmla="*/ 0 w 6"/>
                <a:gd name="T3" fmla="*/ 0 h 1"/>
                <a:gd name="T4" fmla="*/ 6 w 6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lnTo>
                    <a:pt x="0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2" name="Freeform 430"/>
            <p:cNvSpPr>
              <a:spLocks/>
            </p:cNvSpPr>
            <p:nvPr/>
          </p:nvSpPr>
          <p:spPr bwMode="auto">
            <a:xfrm>
              <a:off x="3173" y="3632"/>
              <a:ext cx="68" cy="38"/>
            </a:xfrm>
            <a:custGeom>
              <a:avLst/>
              <a:gdLst>
                <a:gd name="T0" fmla="*/ 64 w 68"/>
                <a:gd name="T1" fmla="*/ 38 h 38"/>
                <a:gd name="T2" fmla="*/ 57 w 68"/>
                <a:gd name="T3" fmla="*/ 31 h 38"/>
                <a:gd name="T4" fmla="*/ 54 w 68"/>
                <a:gd name="T5" fmla="*/ 29 h 38"/>
                <a:gd name="T6" fmla="*/ 50 w 68"/>
                <a:gd name="T7" fmla="*/ 26 h 38"/>
                <a:gd name="T8" fmla="*/ 43 w 68"/>
                <a:gd name="T9" fmla="*/ 21 h 38"/>
                <a:gd name="T10" fmla="*/ 36 w 68"/>
                <a:gd name="T11" fmla="*/ 19 h 38"/>
                <a:gd name="T12" fmla="*/ 19 w 68"/>
                <a:gd name="T13" fmla="*/ 13 h 38"/>
                <a:gd name="T14" fmla="*/ 9 w 68"/>
                <a:gd name="T15" fmla="*/ 9 h 38"/>
                <a:gd name="T16" fmla="*/ 0 w 68"/>
                <a:gd name="T17" fmla="*/ 6 h 38"/>
                <a:gd name="T18" fmla="*/ 3 w 68"/>
                <a:gd name="T19" fmla="*/ 0 h 38"/>
                <a:gd name="T20" fmla="*/ 12 w 68"/>
                <a:gd name="T21" fmla="*/ 4 h 38"/>
                <a:gd name="T22" fmla="*/ 21 w 68"/>
                <a:gd name="T23" fmla="*/ 7 h 38"/>
                <a:gd name="T24" fmla="*/ 39 w 68"/>
                <a:gd name="T25" fmla="*/ 13 h 38"/>
                <a:gd name="T26" fmla="*/ 46 w 68"/>
                <a:gd name="T27" fmla="*/ 16 h 38"/>
                <a:gd name="T28" fmla="*/ 54 w 68"/>
                <a:gd name="T29" fmla="*/ 20 h 38"/>
                <a:gd name="T30" fmla="*/ 57 w 68"/>
                <a:gd name="T31" fmla="*/ 24 h 38"/>
                <a:gd name="T32" fmla="*/ 61 w 68"/>
                <a:gd name="T33" fmla="*/ 27 h 38"/>
                <a:gd name="T34" fmla="*/ 68 w 68"/>
                <a:gd name="T35" fmla="*/ 34 h 38"/>
                <a:gd name="T36" fmla="*/ 64 w 68"/>
                <a:gd name="T3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8">
                  <a:moveTo>
                    <a:pt x="64" y="38"/>
                  </a:moveTo>
                  <a:lnTo>
                    <a:pt x="57" y="31"/>
                  </a:lnTo>
                  <a:lnTo>
                    <a:pt x="54" y="29"/>
                  </a:lnTo>
                  <a:lnTo>
                    <a:pt x="50" y="26"/>
                  </a:lnTo>
                  <a:lnTo>
                    <a:pt x="43" y="21"/>
                  </a:lnTo>
                  <a:lnTo>
                    <a:pt x="36" y="19"/>
                  </a:lnTo>
                  <a:lnTo>
                    <a:pt x="19" y="13"/>
                  </a:lnTo>
                  <a:lnTo>
                    <a:pt x="9" y="9"/>
                  </a:lnTo>
                  <a:lnTo>
                    <a:pt x="0" y="6"/>
                  </a:lnTo>
                  <a:lnTo>
                    <a:pt x="3" y="0"/>
                  </a:lnTo>
                  <a:lnTo>
                    <a:pt x="12" y="4"/>
                  </a:lnTo>
                  <a:lnTo>
                    <a:pt x="21" y="7"/>
                  </a:lnTo>
                  <a:lnTo>
                    <a:pt x="39" y="13"/>
                  </a:lnTo>
                  <a:lnTo>
                    <a:pt x="46" y="16"/>
                  </a:lnTo>
                  <a:lnTo>
                    <a:pt x="54" y="20"/>
                  </a:lnTo>
                  <a:lnTo>
                    <a:pt x="57" y="24"/>
                  </a:lnTo>
                  <a:lnTo>
                    <a:pt x="61" y="27"/>
                  </a:lnTo>
                  <a:lnTo>
                    <a:pt x="68" y="34"/>
                  </a:lnTo>
                  <a:lnTo>
                    <a:pt x="64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3" name="Freeform 431"/>
            <p:cNvSpPr>
              <a:spLocks/>
            </p:cNvSpPr>
            <p:nvPr/>
          </p:nvSpPr>
          <p:spPr bwMode="auto">
            <a:xfrm>
              <a:off x="3237" y="3666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4" name="Freeform 432"/>
            <p:cNvSpPr>
              <a:spLocks/>
            </p:cNvSpPr>
            <p:nvPr/>
          </p:nvSpPr>
          <p:spPr bwMode="auto">
            <a:xfrm>
              <a:off x="3087" y="3601"/>
              <a:ext cx="89" cy="37"/>
            </a:xfrm>
            <a:custGeom>
              <a:avLst/>
              <a:gdLst>
                <a:gd name="T0" fmla="*/ 86 w 89"/>
                <a:gd name="T1" fmla="*/ 37 h 37"/>
                <a:gd name="T2" fmla="*/ 75 w 89"/>
                <a:gd name="T3" fmla="*/ 31 h 37"/>
                <a:gd name="T4" fmla="*/ 64 w 89"/>
                <a:gd name="T5" fmla="*/ 28 h 37"/>
                <a:gd name="T6" fmla="*/ 43 w 89"/>
                <a:gd name="T7" fmla="*/ 22 h 37"/>
                <a:gd name="T8" fmla="*/ 33 w 89"/>
                <a:gd name="T9" fmla="*/ 20 h 37"/>
                <a:gd name="T10" fmla="*/ 22 w 89"/>
                <a:gd name="T11" fmla="*/ 15 h 37"/>
                <a:gd name="T12" fmla="*/ 11 w 89"/>
                <a:gd name="T13" fmla="*/ 11 h 37"/>
                <a:gd name="T14" fmla="*/ 0 w 89"/>
                <a:gd name="T15" fmla="*/ 4 h 37"/>
                <a:gd name="T16" fmla="*/ 2 w 89"/>
                <a:gd name="T17" fmla="*/ 0 h 37"/>
                <a:gd name="T18" fmla="*/ 13 w 89"/>
                <a:gd name="T19" fmla="*/ 5 h 37"/>
                <a:gd name="T20" fmla="*/ 25 w 89"/>
                <a:gd name="T21" fmla="*/ 11 h 37"/>
                <a:gd name="T22" fmla="*/ 34 w 89"/>
                <a:gd name="T23" fmla="*/ 14 h 37"/>
                <a:gd name="T24" fmla="*/ 44 w 89"/>
                <a:gd name="T25" fmla="*/ 17 h 37"/>
                <a:gd name="T26" fmla="*/ 65 w 89"/>
                <a:gd name="T27" fmla="*/ 22 h 37"/>
                <a:gd name="T28" fmla="*/ 77 w 89"/>
                <a:gd name="T29" fmla="*/ 27 h 37"/>
                <a:gd name="T30" fmla="*/ 89 w 89"/>
                <a:gd name="T31" fmla="*/ 31 h 37"/>
                <a:gd name="T32" fmla="*/ 86 w 89"/>
                <a:gd name="T3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37">
                  <a:moveTo>
                    <a:pt x="86" y="37"/>
                  </a:moveTo>
                  <a:lnTo>
                    <a:pt x="75" y="31"/>
                  </a:lnTo>
                  <a:lnTo>
                    <a:pt x="64" y="28"/>
                  </a:lnTo>
                  <a:lnTo>
                    <a:pt x="43" y="22"/>
                  </a:lnTo>
                  <a:lnTo>
                    <a:pt x="33" y="20"/>
                  </a:lnTo>
                  <a:lnTo>
                    <a:pt x="22" y="15"/>
                  </a:lnTo>
                  <a:lnTo>
                    <a:pt x="11" y="11"/>
                  </a:lnTo>
                  <a:lnTo>
                    <a:pt x="0" y="4"/>
                  </a:lnTo>
                  <a:lnTo>
                    <a:pt x="2" y="0"/>
                  </a:lnTo>
                  <a:lnTo>
                    <a:pt x="13" y="5"/>
                  </a:lnTo>
                  <a:lnTo>
                    <a:pt x="25" y="11"/>
                  </a:lnTo>
                  <a:lnTo>
                    <a:pt x="34" y="14"/>
                  </a:lnTo>
                  <a:lnTo>
                    <a:pt x="44" y="17"/>
                  </a:lnTo>
                  <a:lnTo>
                    <a:pt x="65" y="22"/>
                  </a:lnTo>
                  <a:lnTo>
                    <a:pt x="77" y="27"/>
                  </a:lnTo>
                  <a:lnTo>
                    <a:pt x="89" y="31"/>
                  </a:lnTo>
                  <a:lnTo>
                    <a:pt x="86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5" name="Freeform 433"/>
            <p:cNvSpPr>
              <a:spLocks/>
            </p:cNvSpPr>
            <p:nvPr/>
          </p:nvSpPr>
          <p:spPr bwMode="auto">
            <a:xfrm>
              <a:off x="3173" y="3632"/>
              <a:ext cx="3" cy="6"/>
            </a:xfrm>
            <a:custGeom>
              <a:avLst/>
              <a:gdLst>
                <a:gd name="T0" fmla="*/ 0 w 3"/>
                <a:gd name="T1" fmla="*/ 6 h 6"/>
                <a:gd name="T2" fmla="*/ 3 w 3"/>
                <a:gd name="T3" fmla="*/ 0 h 6"/>
                <a:gd name="T4" fmla="*/ 0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6" name="Freeform 434"/>
            <p:cNvSpPr>
              <a:spLocks/>
            </p:cNvSpPr>
            <p:nvPr/>
          </p:nvSpPr>
          <p:spPr bwMode="auto">
            <a:xfrm>
              <a:off x="3056" y="3578"/>
              <a:ext cx="33" cy="27"/>
            </a:xfrm>
            <a:custGeom>
              <a:avLst/>
              <a:gdLst>
                <a:gd name="T0" fmla="*/ 31 w 33"/>
                <a:gd name="T1" fmla="*/ 27 h 27"/>
                <a:gd name="T2" fmla="*/ 14 w 33"/>
                <a:gd name="T3" fmla="*/ 17 h 27"/>
                <a:gd name="T4" fmla="*/ 7 w 33"/>
                <a:gd name="T5" fmla="*/ 11 h 27"/>
                <a:gd name="T6" fmla="*/ 0 w 33"/>
                <a:gd name="T7" fmla="*/ 4 h 27"/>
                <a:gd name="T8" fmla="*/ 4 w 33"/>
                <a:gd name="T9" fmla="*/ 0 h 27"/>
                <a:gd name="T10" fmla="*/ 11 w 33"/>
                <a:gd name="T11" fmla="*/ 7 h 27"/>
                <a:gd name="T12" fmla="*/ 18 w 33"/>
                <a:gd name="T13" fmla="*/ 13 h 27"/>
                <a:gd name="T14" fmla="*/ 33 w 33"/>
                <a:gd name="T15" fmla="*/ 23 h 27"/>
                <a:gd name="T16" fmla="*/ 31 w 33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7">
                  <a:moveTo>
                    <a:pt x="31" y="27"/>
                  </a:moveTo>
                  <a:lnTo>
                    <a:pt x="14" y="17"/>
                  </a:lnTo>
                  <a:lnTo>
                    <a:pt x="7" y="11"/>
                  </a:lnTo>
                  <a:lnTo>
                    <a:pt x="0" y="4"/>
                  </a:lnTo>
                  <a:lnTo>
                    <a:pt x="4" y="0"/>
                  </a:lnTo>
                  <a:lnTo>
                    <a:pt x="11" y="7"/>
                  </a:lnTo>
                  <a:lnTo>
                    <a:pt x="18" y="13"/>
                  </a:lnTo>
                  <a:lnTo>
                    <a:pt x="33" y="23"/>
                  </a:lnTo>
                  <a:lnTo>
                    <a:pt x="31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7" name="Freeform 435"/>
            <p:cNvSpPr>
              <a:spLocks/>
            </p:cNvSpPr>
            <p:nvPr/>
          </p:nvSpPr>
          <p:spPr bwMode="auto">
            <a:xfrm>
              <a:off x="3087" y="3601"/>
              <a:ext cx="2" cy="4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0 h 4"/>
                <a:gd name="T4" fmla="*/ 0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8" name="Freeform 436"/>
            <p:cNvSpPr>
              <a:spLocks/>
            </p:cNvSpPr>
            <p:nvPr/>
          </p:nvSpPr>
          <p:spPr bwMode="auto">
            <a:xfrm>
              <a:off x="3032" y="3518"/>
              <a:ext cx="28" cy="64"/>
            </a:xfrm>
            <a:custGeom>
              <a:avLst/>
              <a:gdLst>
                <a:gd name="T0" fmla="*/ 24 w 28"/>
                <a:gd name="T1" fmla="*/ 64 h 64"/>
                <a:gd name="T2" fmla="*/ 13 w 28"/>
                <a:gd name="T3" fmla="*/ 50 h 64"/>
                <a:gd name="T4" fmla="*/ 9 w 28"/>
                <a:gd name="T5" fmla="*/ 43 h 64"/>
                <a:gd name="T6" fmla="*/ 4 w 28"/>
                <a:gd name="T7" fmla="*/ 34 h 64"/>
                <a:gd name="T8" fmla="*/ 3 w 28"/>
                <a:gd name="T9" fmla="*/ 27 h 64"/>
                <a:gd name="T10" fmla="*/ 2 w 28"/>
                <a:gd name="T11" fmla="*/ 18 h 64"/>
                <a:gd name="T12" fmla="*/ 0 w 28"/>
                <a:gd name="T13" fmla="*/ 9 h 64"/>
                <a:gd name="T14" fmla="*/ 0 w 28"/>
                <a:gd name="T15" fmla="*/ 0 h 64"/>
                <a:gd name="T16" fmla="*/ 6 w 28"/>
                <a:gd name="T17" fmla="*/ 0 h 64"/>
                <a:gd name="T18" fmla="*/ 6 w 28"/>
                <a:gd name="T19" fmla="*/ 9 h 64"/>
                <a:gd name="T20" fmla="*/ 7 w 28"/>
                <a:gd name="T21" fmla="*/ 17 h 64"/>
                <a:gd name="T22" fmla="*/ 9 w 28"/>
                <a:gd name="T23" fmla="*/ 26 h 64"/>
                <a:gd name="T24" fmla="*/ 10 w 28"/>
                <a:gd name="T25" fmla="*/ 33 h 64"/>
                <a:gd name="T26" fmla="*/ 13 w 28"/>
                <a:gd name="T27" fmla="*/ 40 h 64"/>
                <a:gd name="T28" fmla="*/ 17 w 28"/>
                <a:gd name="T29" fmla="*/ 46 h 64"/>
                <a:gd name="T30" fmla="*/ 28 w 28"/>
                <a:gd name="T31" fmla="*/ 60 h 64"/>
                <a:gd name="T32" fmla="*/ 24 w 28"/>
                <a:gd name="T3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64">
                  <a:moveTo>
                    <a:pt x="24" y="64"/>
                  </a:moveTo>
                  <a:lnTo>
                    <a:pt x="13" y="50"/>
                  </a:lnTo>
                  <a:lnTo>
                    <a:pt x="9" y="43"/>
                  </a:lnTo>
                  <a:lnTo>
                    <a:pt x="4" y="34"/>
                  </a:lnTo>
                  <a:lnTo>
                    <a:pt x="3" y="27"/>
                  </a:lnTo>
                  <a:lnTo>
                    <a:pt x="2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9"/>
                  </a:lnTo>
                  <a:lnTo>
                    <a:pt x="7" y="17"/>
                  </a:lnTo>
                  <a:lnTo>
                    <a:pt x="9" y="26"/>
                  </a:lnTo>
                  <a:lnTo>
                    <a:pt x="10" y="33"/>
                  </a:lnTo>
                  <a:lnTo>
                    <a:pt x="13" y="40"/>
                  </a:lnTo>
                  <a:lnTo>
                    <a:pt x="17" y="46"/>
                  </a:lnTo>
                  <a:lnTo>
                    <a:pt x="28" y="60"/>
                  </a:lnTo>
                  <a:lnTo>
                    <a:pt x="24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89" name="Freeform 437"/>
            <p:cNvSpPr>
              <a:spLocks/>
            </p:cNvSpPr>
            <p:nvPr/>
          </p:nvSpPr>
          <p:spPr bwMode="auto">
            <a:xfrm>
              <a:off x="3056" y="3578"/>
              <a:ext cx="4" cy="4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0" name="Freeform 438"/>
            <p:cNvSpPr>
              <a:spLocks/>
            </p:cNvSpPr>
            <p:nvPr/>
          </p:nvSpPr>
          <p:spPr bwMode="auto">
            <a:xfrm>
              <a:off x="3032" y="3458"/>
              <a:ext cx="34" cy="60"/>
            </a:xfrm>
            <a:custGeom>
              <a:avLst/>
              <a:gdLst>
                <a:gd name="T0" fmla="*/ 0 w 34"/>
                <a:gd name="T1" fmla="*/ 59 h 60"/>
                <a:gd name="T2" fmla="*/ 2 w 34"/>
                <a:gd name="T3" fmla="*/ 50 h 60"/>
                <a:gd name="T4" fmla="*/ 3 w 34"/>
                <a:gd name="T5" fmla="*/ 41 h 60"/>
                <a:gd name="T6" fmla="*/ 4 w 34"/>
                <a:gd name="T7" fmla="*/ 33 h 60"/>
                <a:gd name="T8" fmla="*/ 7 w 34"/>
                <a:gd name="T9" fmla="*/ 24 h 60"/>
                <a:gd name="T10" fmla="*/ 11 w 34"/>
                <a:gd name="T11" fmla="*/ 17 h 60"/>
                <a:gd name="T12" fmla="*/ 16 w 34"/>
                <a:gd name="T13" fmla="*/ 12 h 60"/>
                <a:gd name="T14" fmla="*/ 23 w 34"/>
                <a:gd name="T15" fmla="*/ 6 h 60"/>
                <a:gd name="T16" fmla="*/ 30 w 34"/>
                <a:gd name="T17" fmla="*/ 0 h 60"/>
                <a:gd name="T18" fmla="*/ 34 w 34"/>
                <a:gd name="T19" fmla="*/ 4 h 60"/>
                <a:gd name="T20" fmla="*/ 25 w 34"/>
                <a:gd name="T21" fmla="*/ 10 h 60"/>
                <a:gd name="T22" fmla="*/ 20 w 34"/>
                <a:gd name="T23" fmla="*/ 16 h 60"/>
                <a:gd name="T24" fmla="*/ 16 w 34"/>
                <a:gd name="T25" fmla="*/ 21 h 60"/>
                <a:gd name="T26" fmla="*/ 13 w 34"/>
                <a:gd name="T27" fmla="*/ 27 h 60"/>
                <a:gd name="T28" fmla="*/ 10 w 34"/>
                <a:gd name="T29" fmla="*/ 34 h 60"/>
                <a:gd name="T30" fmla="*/ 9 w 34"/>
                <a:gd name="T31" fmla="*/ 43 h 60"/>
                <a:gd name="T32" fmla="*/ 7 w 34"/>
                <a:gd name="T33" fmla="*/ 51 h 60"/>
                <a:gd name="T34" fmla="*/ 6 w 34"/>
                <a:gd name="T35" fmla="*/ 60 h 60"/>
                <a:gd name="T36" fmla="*/ 0 w 34"/>
                <a:gd name="T37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60">
                  <a:moveTo>
                    <a:pt x="0" y="59"/>
                  </a:moveTo>
                  <a:lnTo>
                    <a:pt x="2" y="50"/>
                  </a:lnTo>
                  <a:lnTo>
                    <a:pt x="3" y="41"/>
                  </a:lnTo>
                  <a:lnTo>
                    <a:pt x="4" y="33"/>
                  </a:lnTo>
                  <a:lnTo>
                    <a:pt x="7" y="24"/>
                  </a:lnTo>
                  <a:lnTo>
                    <a:pt x="11" y="17"/>
                  </a:lnTo>
                  <a:lnTo>
                    <a:pt x="16" y="12"/>
                  </a:lnTo>
                  <a:lnTo>
                    <a:pt x="23" y="6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25" y="10"/>
                  </a:lnTo>
                  <a:lnTo>
                    <a:pt x="20" y="16"/>
                  </a:lnTo>
                  <a:lnTo>
                    <a:pt x="16" y="21"/>
                  </a:lnTo>
                  <a:lnTo>
                    <a:pt x="13" y="27"/>
                  </a:lnTo>
                  <a:lnTo>
                    <a:pt x="10" y="34"/>
                  </a:lnTo>
                  <a:lnTo>
                    <a:pt x="9" y="43"/>
                  </a:lnTo>
                  <a:lnTo>
                    <a:pt x="7" y="51"/>
                  </a:lnTo>
                  <a:lnTo>
                    <a:pt x="6" y="6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1" name="Freeform 439"/>
            <p:cNvSpPr>
              <a:spLocks/>
            </p:cNvSpPr>
            <p:nvPr/>
          </p:nvSpPr>
          <p:spPr bwMode="auto">
            <a:xfrm>
              <a:off x="3032" y="3517"/>
              <a:ext cx="6" cy="1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0 h 1"/>
                <a:gd name="T4" fmla="*/ 6 w 6"/>
                <a:gd name="T5" fmla="*/ 1 h 1"/>
                <a:gd name="T6" fmla="*/ 0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0"/>
                  </a:lnTo>
                  <a:lnTo>
                    <a:pt x="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2" name="Freeform 440"/>
            <p:cNvSpPr>
              <a:spLocks/>
            </p:cNvSpPr>
            <p:nvPr/>
          </p:nvSpPr>
          <p:spPr bwMode="auto">
            <a:xfrm>
              <a:off x="3062" y="3448"/>
              <a:ext cx="44" cy="16"/>
            </a:xfrm>
            <a:custGeom>
              <a:avLst/>
              <a:gdLst>
                <a:gd name="T0" fmla="*/ 0 w 44"/>
                <a:gd name="T1" fmla="*/ 10 h 16"/>
                <a:gd name="T2" fmla="*/ 11 w 44"/>
                <a:gd name="T3" fmla="*/ 4 h 16"/>
                <a:gd name="T4" fmla="*/ 22 w 44"/>
                <a:gd name="T5" fmla="*/ 2 h 16"/>
                <a:gd name="T6" fmla="*/ 27 w 44"/>
                <a:gd name="T7" fmla="*/ 0 h 16"/>
                <a:gd name="T8" fmla="*/ 33 w 44"/>
                <a:gd name="T9" fmla="*/ 2 h 16"/>
                <a:gd name="T10" fmla="*/ 38 w 44"/>
                <a:gd name="T11" fmla="*/ 2 h 16"/>
                <a:gd name="T12" fmla="*/ 44 w 44"/>
                <a:gd name="T13" fmla="*/ 4 h 16"/>
                <a:gd name="T14" fmla="*/ 43 w 44"/>
                <a:gd name="T15" fmla="*/ 10 h 16"/>
                <a:gd name="T16" fmla="*/ 37 w 44"/>
                <a:gd name="T17" fmla="*/ 7 h 16"/>
                <a:gd name="T18" fmla="*/ 31 w 44"/>
                <a:gd name="T19" fmla="*/ 7 h 16"/>
                <a:gd name="T20" fmla="*/ 27 w 44"/>
                <a:gd name="T21" fmla="*/ 7 h 16"/>
                <a:gd name="T22" fmla="*/ 22 w 44"/>
                <a:gd name="T23" fmla="*/ 7 h 16"/>
                <a:gd name="T24" fmla="*/ 13 w 44"/>
                <a:gd name="T25" fmla="*/ 10 h 16"/>
                <a:gd name="T26" fmla="*/ 2 w 44"/>
                <a:gd name="T27" fmla="*/ 16 h 16"/>
                <a:gd name="T28" fmla="*/ 0 w 44"/>
                <a:gd name="T2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6">
                  <a:moveTo>
                    <a:pt x="0" y="10"/>
                  </a:moveTo>
                  <a:lnTo>
                    <a:pt x="11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3" y="10"/>
                  </a:lnTo>
                  <a:lnTo>
                    <a:pt x="37" y="7"/>
                  </a:lnTo>
                  <a:lnTo>
                    <a:pt x="31" y="7"/>
                  </a:lnTo>
                  <a:lnTo>
                    <a:pt x="27" y="7"/>
                  </a:lnTo>
                  <a:lnTo>
                    <a:pt x="22" y="7"/>
                  </a:lnTo>
                  <a:lnTo>
                    <a:pt x="13" y="10"/>
                  </a:lnTo>
                  <a:lnTo>
                    <a:pt x="2" y="1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3" name="Freeform 441"/>
            <p:cNvSpPr>
              <a:spLocks/>
            </p:cNvSpPr>
            <p:nvPr/>
          </p:nvSpPr>
          <p:spPr bwMode="auto">
            <a:xfrm>
              <a:off x="3062" y="3458"/>
              <a:ext cx="4" cy="6"/>
            </a:xfrm>
            <a:custGeom>
              <a:avLst/>
              <a:gdLst>
                <a:gd name="T0" fmla="*/ 0 w 4"/>
                <a:gd name="T1" fmla="*/ 0 h 6"/>
                <a:gd name="T2" fmla="*/ 2 w 4"/>
                <a:gd name="T3" fmla="*/ 6 h 6"/>
                <a:gd name="T4" fmla="*/ 4 w 4"/>
                <a:gd name="T5" fmla="*/ 4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4" name="Freeform 442"/>
            <p:cNvSpPr>
              <a:spLocks/>
            </p:cNvSpPr>
            <p:nvPr/>
          </p:nvSpPr>
          <p:spPr bwMode="auto">
            <a:xfrm>
              <a:off x="3103" y="3452"/>
              <a:ext cx="27" cy="55"/>
            </a:xfrm>
            <a:custGeom>
              <a:avLst/>
              <a:gdLst>
                <a:gd name="T0" fmla="*/ 3 w 27"/>
                <a:gd name="T1" fmla="*/ 0 h 55"/>
                <a:gd name="T2" fmla="*/ 10 w 27"/>
                <a:gd name="T3" fmla="*/ 5 h 55"/>
                <a:gd name="T4" fmla="*/ 14 w 27"/>
                <a:gd name="T5" fmla="*/ 8 h 55"/>
                <a:gd name="T6" fmla="*/ 16 w 27"/>
                <a:gd name="T7" fmla="*/ 10 h 55"/>
                <a:gd name="T8" fmla="*/ 20 w 27"/>
                <a:gd name="T9" fmla="*/ 16 h 55"/>
                <a:gd name="T10" fmla="*/ 24 w 27"/>
                <a:gd name="T11" fmla="*/ 23 h 55"/>
                <a:gd name="T12" fmla="*/ 25 w 27"/>
                <a:gd name="T13" fmla="*/ 30 h 55"/>
                <a:gd name="T14" fmla="*/ 27 w 27"/>
                <a:gd name="T15" fmla="*/ 37 h 55"/>
                <a:gd name="T16" fmla="*/ 27 w 27"/>
                <a:gd name="T17" fmla="*/ 46 h 55"/>
                <a:gd name="T18" fmla="*/ 27 w 27"/>
                <a:gd name="T19" fmla="*/ 55 h 55"/>
                <a:gd name="T20" fmla="*/ 21 w 27"/>
                <a:gd name="T21" fmla="*/ 55 h 55"/>
                <a:gd name="T22" fmla="*/ 21 w 27"/>
                <a:gd name="T23" fmla="*/ 46 h 55"/>
                <a:gd name="T24" fmla="*/ 21 w 27"/>
                <a:gd name="T25" fmla="*/ 39 h 55"/>
                <a:gd name="T26" fmla="*/ 20 w 27"/>
                <a:gd name="T27" fmla="*/ 32 h 55"/>
                <a:gd name="T28" fmla="*/ 18 w 27"/>
                <a:gd name="T29" fmla="*/ 25 h 55"/>
                <a:gd name="T30" fmla="*/ 16 w 27"/>
                <a:gd name="T31" fmla="*/ 19 h 55"/>
                <a:gd name="T32" fmla="*/ 11 w 27"/>
                <a:gd name="T33" fmla="*/ 13 h 55"/>
                <a:gd name="T34" fmla="*/ 10 w 27"/>
                <a:gd name="T35" fmla="*/ 12 h 55"/>
                <a:gd name="T36" fmla="*/ 7 w 27"/>
                <a:gd name="T37" fmla="*/ 9 h 55"/>
                <a:gd name="T38" fmla="*/ 0 w 27"/>
                <a:gd name="T39" fmla="*/ 6 h 55"/>
                <a:gd name="T40" fmla="*/ 3 w 27"/>
                <a:gd name="T4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55">
                  <a:moveTo>
                    <a:pt x="3" y="0"/>
                  </a:moveTo>
                  <a:lnTo>
                    <a:pt x="10" y="5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20" y="16"/>
                  </a:lnTo>
                  <a:lnTo>
                    <a:pt x="24" y="23"/>
                  </a:lnTo>
                  <a:lnTo>
                    <a:pt x="25" y="30"/>
                  </a:lnTo>
                  <a:lnTo>
                    <a:pt x="27" y="37"/>
                  </a:lnTo>
                  <a:lnTo>
                    <a:pt x="27" y="46"/>
                  </a:lnTo>
                  <a:lnTo>
                    <a:pt x="27" y="55"/>
                  </a:lnTo>
                  <a:lnTo>
                    <a:pt x="21" y="55"/>
                  </a:lnTo>
                  <a:lnTo>
                    <a:pt x="21" y="46"/>
                  </a:lnTo>
                  <a:lnTo>
                    <a:pt x="21" y="39"/>
                  </a:lnTo>
                  <a:lnTo>
                    <a:pt x="20" y="32"/>
                  </a:lnTo>
                  <a:lnTo>
                    <a:pt x="18" y="25"/>
                  </a:lnTo>
                  <a:lnTo>
                    <a:pt x="16" y="19"/>
                  </a:lnTo>
                  <a:lnTo>
                    <a:pt x="11" y="13"/>
                  </a:lnTo>
                  <a:lnTo>
                    <a:pt x="10" y="12"/>
                  </a:lnTo>
                  <a:lnTo>
                    <a:pt x="7" y="9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5" name="Freeform 443"/>
            <p:cNvSpPr>
              <a:spLocks/>
            </p:cNvSpPr>
            <p:nvPr/>
          </p:nvSpPr>
          <p:spPr bwMode="auto">
            <a:xfrm>
              <a:off x="3103" y="3452"/>
              <a:ext cx="3" cy="6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6 h 6"/>
                <a:gd name="T4" fmla="*/ 2 w 3"/>
                <a:gd name="T5" fmla="*/ 6 h 6"/>
                <a:gd name="T6" fmla="*/ 3 w 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6" name="Freeform 444"/>
            <p:cNvSpPr>
              <a:spLocks/>
            </p:cNvSpPr>
            <p:nvPr/>
          </p:nvSpPr>
          <p:spPr bwMode="auto">
            <a:xfrm>
              <a:off x="3089" y="3505"/>
              <a:ext cx="41" cy="60"/>
            </a:xfrm>
            <a:custGeom>
              <a:avLst/>
              <a:gdLst>
                <a:gd name="T0" fmla="*/ 41 w 41"/>
                <a:gd name="T1" fmla="*/ 2 h 60"/>
                <a:gd name="T2" fmla="*/ 41 w 41"/>
                <a:gd name="T3" fmla="*/ 6 h 60"/>
                <a:gd name="T4" fmla="*/ 41 w 41"/>
                <a:gd name="T5" fmla="*/ 12 h 60"/>
                <a:gd name="T6" fmla="*/ 38 w 41"/>
                <a:gd name="T7" fmla="*/ 20 h 60"/>
                <a:gd name="T8" fmla="*/ 34 w 41"/>
                <a:gd name="T9" fmla="*/ 29 h 60"/>
                <a:gd name="T10" fmla="*/ 30 w 41"/>
                <a:gd name="T11" fmla="*/ 36 h 60"/>
                <a:gd name="T12" fmla="*/ 24 w 41"/>
                <a:gd name="T13" fmla="*/ 41 h 60"/>
                <a:gd name="T14" fmla="*/ 18 w 41"/>
                <a:gd name="T15" fmla="*/ 49 h 60"/>
                <a:gd name="T16" fmla="*/ 4 w 41"/>
                <a:gd name="T17" fmla="*/ 60 h 60"/>
                <a:gd name="T18" fmla="*/ 0 w 41"/>
                <a:gd name="T19" fmla="*/ 56 h 60"/>
                <a:gd name="T20" fmla="*/ 14 w 41"/>
                <a:gd name="T21" fmla="*/ 44 h 60"/>
                <a:gd name="T22" fmla="*/ 20 w 41"/>
                <a:gd name="T23" fmla="*/ 39 h 60"/>
                <a:gd name="T24" fmla="*/ 25 w 41"/>
                <a:gd name="T25" fmla="*/ 31 h 60"/>
                <a:gd name="T26" fmla="*/ 30 w 41"/>
                <a:gd name="T27" fmla="*/ 26 h 60"/>
                <a:gd name="T28" fmla="*/ 32 w 41"/>
                <a:gd name="T29" fmla="*/ 19 h 60"/>
                <a:gd name="T30" fmla="*/ 34 w 41"/>
                <a:gd name="T31" fmla="*/ 10 h 60"/>
                <a:gd name="T32" fmla="*/ 35 w 41"/>
                <a:gd name="T33" fmla="*/ 6 h 60"/>
                <a:gd name="T34" fmla="*/ 35 w 41"/>
                <a:gd name="T35" fmla="*/ 0 h 60"/>
                <a:gd name="T36" fmla="*/ 41 w 41"/>
                <a:gd name="T3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60">
                  <a:moveTo>
                    <a:pt x="41" y="2"/>
                  </a:moveTo>
                  <a:lnTo>
                    <a:pt x="41" y="6"/>
                  </a:lnTo>
                  <a:lnTo>
                    <a:pt x="41" y="12"/>
                  </a:lnTo>
                  <a:lnTo>
                    <a:pt x="38" y="20"/>
                  </a:lnTo>
                  <a:lnTo>
                    <a:pt x="34" y="29"/>
                  </a:lnTo>
                  <a:lnTo>
                    <a:pt x="30" y="36"/>
                  </a:lnTo>
                  <a:lnTo>
                    <a:pt x="24" y="41"/>
                  </a:lnTo>
                  <a:lnTo>
                    <a:pt x="18" y="49"/>
                  </a:lnTo>
                  <a:lnTo>
                    <a:pt x="4" y="60"/>
                  </a:lnTo>
                  <a:lnTo>
                    <a:pt x="0" y="56"/>
                  </a:lnTo>
                  <a:lnTo>
                    <a:pt x="14" y="44"/>
                  </a:lnTo>
                  <a:lnTo>
                    <a:pt x="20" y="39"/>
                  </a:lnTo>
                  <a:lnTo>
                    <a:pt x="25" y="31"/>
                  </a:lnTo>
                  <a:lnTo>
                    <a:pt x="30" y="26"/>
                  </a:lnTo>
                  <a:lnTo>
                    <a:pt x="32" y="19"/>
                  </a:lnTo>
                  <a:lnTo>
                    <a:pt x="34" y="10"/>
                  </a:lnTo>
                  <a:lnTo>
                    <a:pt x="35" y="6"/>
                  </a:lnTo>
                  <a:lnTo>
                    <a:pt x="35" y="0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7" name="Freeform 445"/>
            <p:cNvSpPr>
              <a:spLocks/>
            </p:cNvSpPr>
            <p:nvPr/>
          </p:nvSpPr>
          <p:spPr bwMode="auto">
            <a:xfrm>
              <a:off x="3124" y="3505"/>
              <a:ext cx="6" cy="2"/>
            </a:xfrm>
            <a:custGeom>
              <a:avLst/>
              <a:gdLst>
                <a:gd name="T0" fmla="*/ 6 w 6"/>
                <a:gd name="T1" fmla="*/ 2 h 2"/>
                <a:gd name="T2" fmla="*/ 0 w 6"/>
                <a:gd name="T3" fmla="*/ 0 h 2"/>
                <a:gd name="T4" fmla="*/ 0 w 6"/>
                <a:gd name="T5" fmla="*/ 2 h 2"/>
                <a:gd name="T6" fmla="*/ 6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8" name="Freeform 446"/>
            <p:cNvSpPr>
              <a:spLocks/>
            </p:cNvSpPr>
            <p:nvPr/>
          </p:nvSpPr>
          <p:spPr bwMode="auto">
            <a:xfrm>
              <a:off x="3021" y="3561"/>
              <a:ext cx="72" cy="28"/>
            </a:xfrm>
            <a:custGeom>
              <a:avLst/>
              <a:gdLst>
                <a:gd name="T0" fmla="*/ 72 w 72"/>
                <a:gd name="T1" fmla="*/ 4 h 28"/>
                <a:gd name="T2" fmla="*/ 64 w 72"/>
                <a:gd name="T3" fmla="*/ 11 h 28"/>
                <a:gd name="T4" fmla="*/ 59 w 72"/>
                <a:gd name="T5" fmla="*/ 14 h 28"/>
                <a:gd name="T6" fmla="*/ 56 w 72"/>
                <a:gd name="T7" fmla="*/ 15 h 28"/>
                <a:gd name="T8" fmla="*/ 47 w 72"/>
                <a:gd name="T9" fmla="*/ 20 h 28"/>
                <a:gd name="T10" fmla="*/ 38 w 72"/>
                <a:gd name="T11" fmla="*/ 23 h 28"/>
                <a:gd name="T12" fmla="*/ 21 w 72"/>
                <a:gd name="T13" fmla="*/ 25 h 28"/>
                <a:gd name="T14" fmla="*/ 2 w 72"/>
                <a:gd name="T15" fmla="*/ 28 h 28"/>
                <a:gd name="T16" fmla="*/ 0 w 72"/>
                <a:gd name="T17" fmla="*/ 23 h 28"/>
                <a:gd name="T18" fmla="*/ 20 w 72"/>
                <a:gd name="T19" fmla="*/ 20 h 28"/>
                <a:gd name="T20" fmla="*/ 36 w 72"/>
                <a:gd name="T21" fmla="*/ 17 h 28"/>
                <a:gd name="T22" fmla="*/ 45 w 72"/>
                <a:gd name="T23" fmla="*/ 14 h 28"/>
                <a:gd name="T24" fmla="*/ 53 w 72"/>
                <a:gd name="T25" fmla="*/ 11 h 28"/>
                <a:gd name="T26" fmla="*/ 56 w 72"/>
                <a:gd name="T27" fmla="*/ 8 h 28"/>
                <a:gd name="T28" fmla="*/ 60 w 72"/>
                <a:gd name="T29" fmla="*/ 5 h 28"/>
                <a:gd name="T30" fmla="*/ 68 w 72"/>
                <a:gd name="T31" fmla="*/ 0 h 28"/>
                <a:gd name="T32" fmla="*/ 72 w 72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">
                  <a:moveTo>
                    <a:pt x="72" y="4"/>
                  </a:moveTo>
                  <a:lnTo>
                    <a:pt x="64" y="11"/>
                  </a:lnTo>
                  <a:lnTo>
                    <a:pt x="59" y="14"/>
                  </a:lnTo>
                  <a:lnTo>
                    <a:pt x="56" y="15"/>
                  </a:lnTo>
                  <a:lnTo>
                    <a:pt x="47" y="20"/>
                  </a:lnTo>
                  <a:lnTo>
                    <a:pt x="38" y="23"/>
                  </a:lnTo>
                  <a:lnTo>
                    <a:pt x="21" y="25"/>
                  </a:lnTo>
                  <a:lnTo>
                    <a:pt x="2" y="28"/>
                  </a:lnTo>
                  <a:lnTo>
                    <a:pt x="0" y="23"/>
                  </a:lnTo>
                  <a:lnTo>
                    <a:pt x="20" y="20"/>
                  </a:lnTo>
                  <a:lnTo>
                    <a:pt x="36" y="17"/>
                  </a:lnTo>
                  <a:lnTo>
                    <a:pt x="45" y="14"/>
                  </a:lnTo>
                  <a:lnTo>
                    <a:pt x="53" y="11"/>
                  </a:lnTo>
                  <a:lnTo>
                    <a:pt x="56" y="8"/>
                  </a:lnTo>
                  <a:lnTo>
                    <a:pt x="60" y="5"/>
                  </a:lnTo>
                  <a:lnTo>
                    <a:pt x="68" y="0"/>
                  </a:lnTo>
                  <a:lnTo>
                    <a:pt x="7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199" name="Freeform 447"/>
            <p:cNvSpPr>
              <a:spLocks/>
            </p:cNvSpPr>
            <p:nvPr/>
          </p:nvSpPr>
          <p:spPr bwMode="auto">
            <a:xfrm>
              <a:off x="3089" y="3561"/>
              <a:ext cx="4" cy="4"/>
            </a:xfrm>
            <a:custGeom>
              <a:avLst/>
              <a:gdLst>
                <a:gd name="T0" fmla="*/ 4 w 4"/>
                <a:gd name="T1" fmla="*/ 4 h 4"/>
                <a:gd name="T2" fmla="*/ 0 w 4"/>
                <a:gd name="T3" fmla="*/ 0 h 4"/>
                <a:gd name="T4" fmla="*/ 4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0" name="Freeform 448"/>
            <p:cNvSpPr>
              <a:spLocks/>
            </p:cNvSpPr>
            <p:nvPr/>
          </p:nvSpPr>
          <p:spPr bwMode="auto">
            <a:xfrm>
              <a:off x="2906" y="3546"/>
              <a:ext cx="117" cy="43"/>
            </a:xfrm>
            <a:custGeom>
              <a:avLst/>
              <a:gdLst>
                <a:gd name="T0" fmla="*/ 117 w 117"/>
                <a:gd name="T1" fmla="*/ 43 h 43"/>
                <a:gd name="T2" fmla="*/ 98 w 117"/>
                <a:gd name="T3" fmla="*/ 43 h 43"/>
                <a:gd name="T4" fmla="*/ 83 w 117"/>
                <a:gd name="T5" fmla="*/ 43 h 43"/>
                <a:gd name="T6" fmla="*/ 68 w 117"/>
                <a:gd name="T7" fmla="*/ 40 h 43"/>
                <a:gd name="T8" fmla="*/ 54 w 117"/>
                <a:gd name="T9" fmla="*/ 36 h 43"/>
                <a:gd name="T10" fmla="*/ 47 w 117"/>
                <a:gd name="T11" fmla="*/ 33 h 43"/>
                <a:gd name="T12" fmla="*/ 40 w 117"/>
                <a:gd name="T13" fmla="*/ 30 h 43"/>
                <a:gd name="T14" fmla="*/ 28 w 117"/>
                <a:gd name="T15" fmla="*/ 23 h 43"/>
                <a:gd name="T16" fmla="*/ 14 w 117"/>
                <a:gd name="T17" fmla="*/ 15 h 43"/>
                <a:gd name="T18" fmla="*/ 0 w 117"/>
                <a:gd name="T19" fmla="*/ 5 h 43"/>
                <a:gd name="T20" fmla="*/ 4 w 117"/>
                <a:gd name="T21" fmla="*/ 0 h 43"/>
                <a:gd name="T22" fmla="*/ 16 w 117"/>
                <a:gd name="T23" fmla="*/ 10 h 43"/>
                <a:gd name="T24" fmla="*/ 30 w 117"/>
                <a:gd name="T25" fmla="*/ 19 h 43"/>
                <a:gd name="T26" fmla="*/ 43 w 117"/>
                <a:gd name="T27" fmla="*/ 26 h 43"/>
                <a:gd name="T28" fmla="*/ 50 w 117"/>
                <a:gd name="T29" fmla="*/ 29 h 43"/>
                <a:gd name="T30" fmla="*/ 55 w 117"/>
                <a:gd name="T31" fmla="*/ 30 h 43"/>
                <a:gd name="T32" fmla="*/ 69 w 117"/>
                <a:gd name="T33" fmla="*/ 35 h 43"/>
                <a:gd name="T34" fmla="*/ 83 w 117"/>
                <a:gd name="T35" fmla="*/ 38 h 43"/>
                <a:gd name="T36" fmla="*/ 98 w 117"/>
                <a:gd name="T37" fmla="*/ 38 h 43"/>
                <a:gd name="T38" fmla="*/ 115 w 117"/>
                <a:gd name="T39" fmla="*/ 38 h 43"/>
                <a:gd name="T40" fmla="*/ 117 w 117"/>
                <a:gd name="T4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43">
                  <a:moveTo>
                    <a:pt x="117" y="43"/>
                  </a:moveTo>
                  <a:lnTo>
                    <a:pt x="98" y="43"/>
                  </a:lnTo>
                  <a:lnTo>
                    <a:pt x="83" y="43"/>
                  </a:lnTo>
                  <a:lnTo>
                    <a:pt x="68" y="40"/>
                  </a:lnTo>
                  <a:lnTo>
                    <a:pt x="54" y="36"/>
                  </a:lnTo>
                  <a:lnTo>
                    <a:pt x="47" y="33"/>
                  </a:lnTo>
                  <a:lnTo>
                    <a:pt x="40" y="30"/>
                  </a:lnTo>
                  <a:lnTo>
                    <a:pt x="28" y="23"/>
                  </a:lnTo>
                  <a:lnTo>
                    <a:pt x="14" y="15"/>
                  </a:lnTo>
                  <a:lnTo>
                    <a:pt x="0" y="5"/>
                  </a:lnTo>
                  <a:lnTo>
                    <a:pt x="4" y="0"/>
                  </a:lnTo>
                  <a:lnTo>
                    <a:pt x="16" y="10"/>
                  </a:lnTo>
                  <a:lnTo>
                    <a:pt x="30" y="19"/>
                  </a:lnTo>
                  <a:lnTo>
                    <a:pt x="43" y="26"/>
                  </a:lnTo>
                  <a:lnTo>
                    <a:pt x="50" y="29"/>
                  </a:lnTo>
                  <a:lnTo>
                    <a:pt x="55" y="30"/>
                  </a:lnTo>
                  <a:lnTo>
                    <a:pt x="69" y="35"/>
                  </a:lnTo>
                  <a:lnTo>
                    <a:pt x="83" y="38"/>
                  </a:lnTo>
                  <a:lnTo>
                    <a:pt x="98" y="38"/>
                  </a:lnTo>
                  <a:lnTo>
                    <a:pt x="115" y="38"/>
                  </a:lnTo>
                  <a:lnTo>
                    <a:pt x="117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1" name="Freeform 449"/>
            <p:cNvSpPr>
              <a:spLocks/>
            </p:cNvSpPr>
            <p:nvPr/>
          </p:nvSpPr>
          <p:spPr bwMode="auto">
            <a:xfrm>
              <a:off x="3021" y="3584"/>
              <a:ext cx="2" cy="5"/>
            </a:xfrm>
            <a:custGeom>
              <a:avLst/>
              <a:gdLst>
                <a:gd name="T0" fmla="*/ 2 w 2"/>
                <a:gd name="T1" fmla="*/ 5 h 5"/>
                <a:gd name="T2" fmla="*/ 0 w 2"/>
                <a:gd name="T3" fmla="*/ 0 h 5"/>
                <a:gd name="T4" fmla="*/ 2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0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2" name="Freeform 450"/>
            <p:cNvSpPr>
              <a:spLocks/>
            </p:cNvSpPr>
            <p:nvPr/>
          </p:nvSpPr>
          <p:spPr bwMode="auto">
            <a:xfrm>
              <a:off x="2838" y="3454"/>
              <a:ext cx="72" cy="97"/>
            </a:xfrm>
            <a:custGeom>
              <a:avLst/>
              <a:gdLst>
                <a:gd name="T0" fmla="*/ 68 w 72"/>
                <a:gd name="T1" fmla="*/ 97 h 97"/>
                <a:gd name="T2" fmla="*/ 55 w 72"/>
                <a:gd name="T3" fmla="*/ 87 h 97"/>
                <a:gd name="T4" fmla="*/ 44 w 72"/>
                <a:gd name="T5" fmla="*/ 77 h 97"/>
                <a:gd name="T6" fmla="*/ 34 w 72"/>
                <a:gd name="T7" fmla="*/ 67 h 97"/>
                <a:gd name="T8" fmla="*/ 26 w 72"/>
                <a:gd name="T9" fmla="*/ 55 h 97"/>
                <a:gd name="T10" fmla="*/ 19 w 72"/>
                <a:gd name="T11" fmla="*/ 44 h 97"/>
                <a:gd name="T12" fmla="*/ 12 w 72"/>
                <a:gd name="T13" fmla="*/ 31 h 97"/>
                <a:gd name="T14" fmla="*/ 0 w 72"/>
                <a:gd name="T15" fmla="*/ 3 h 97"/>
                <a:gd name="T16" fmla="*/ 5 w 72"/>
                <a:gd name="T17" fmla="*/ 0 h 97"/>
                <a:gd name="T18" fmla="*/ 18 w 72"/>
                <a:gd name="T19" fmla="*/ 28 h 97"/>
                <a:gd name="T20" fmla="*/ 25 w 72"/>
                <a:gd name="T21" fmla="*/ 41 h 97"/>
                <a:gd name="T22" fmla="*/ 32 w 72"/>
                <a:gd name="T23" fmla="*/ 51 h 97"/>
                <a:gd name="T24" fmla="*/ 39 w 72"/>
                <a:gd name="T25" fmla="*/ 63 h 97"/>
                <a:gd name="T26" fmla="*/ 48 w 72"/>
                <a:gd name="T27" fmla="*/ 73 h 97"/>
                <a:gd name="T28" fmla="*/ 59 w 72"/>
                <a:gd name="T29" fmla="*/ 82 h 97"/>
                <a:gd name="T30" fmla="*/ 72 w 72"/>
                <a:gd name="T31" fmla="*/ 92 h 97"/>
                <a:gd name="T32" fmla="*/ 68 w 72"/>
                <a:gd name="T3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97">
                  <a:moveTo>
                    <a:pt x="68" y="97"/>
                  </a:moveTo>
                  <a:lnTo>
                    <a:pt x="55" y="87"/>
                  </a:lnTo>
                  <a:lnTo>
                    <a:pt x="44" y="77"/>
                  </a:lnTo>
                  <a:lnTo>
                    <a:pt x="34" y="67"/>
                  </a:lnTo>
                  <a:lnTo>
                    <a:pt x="26" y="55"/>
                  </a:lnTo>
                  <a:lnTo>
                    <a:pt x="19" y="44"/>
                  </a:lnTo>
                  <a:lnTo>
                    <a:pt x="12" y="31"/>
                  </a:lnTo>
                  <a:lnTo>
                    <a:pt x="0" y="3"/>
                  </a:lnTo>
                  <a:lnTo>
                    <a:pt x="5" y="0"/>
                  </a:lnTo>
                  <a:lnTo>
                    <a:pt x="18" y="28"/>
                  </a:lnTo>
                  <a:lnTo>
                    <a:pt x="25" y="41"/>
                  </a:lnTo>
                  <a:lnTo>
                    <a:pt x="32" y="51"/>
                  </a:lnTo>
                  <a:lnTo>
                    <a:pt x="39" y="63"/>
                  </a:lnTo>
                  <a:lnTo>
                    <a:pt x="48" y="73"/>
                  </a:lnTo>
                  <a:lnTo>
                    <a:pt x="59" y="82"/>
                  </a:lnTo>
                  <a:lnTo>
                    <a:pt x="72" y="92"/>
                  </a:lnTo>
                  <a:lnTo>
                    <a:pt x="68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3" name="Freeform 451"/>
            <p:cNvSpPr>
              <a:spLocks/>
            </p:cNvSpPr>
            <p:nvPr/>
          </p:nvSpPr>
          <p:spPr bwMode="auto">
            <a:xfrm>
              <a:off x="2906" y="3546"/>
              <a:ext cx="4" cy="5"/>
            </a:xfrm>
            <a:custGeom>
              <a:avLst/>
              <a:gdLst>
                <a:gd name="T0" fmla="*/ 0 w 4"/>
                <a:gd name="T1" fmla="*/ 5 h 5"/>
                <a:gd name="T2" fmla="*/ 4 w 4"/>
                <a:gd name="T3" fmla="*/ 0 h 5"/>
                <a:gd name="T4" fmla="*/ 0 w 4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4" name="Freeform 452"/>
            <p:cNvSpPr>
              <a:spLocks/>
            </p:cNvSpPr>
            <p:nvPr/>
          </p:nvSpPr>
          <p:spPr bwMode="auto">
            <a:xfrm>
              <a:off x="2820" y="3323"/>
              <a:ext cx="23" cy="134"/>
            </a:xfrm>
            <a:custGeom>
              <a:avLst/>
              <a:gdLst>
                <a:gd name="T0" fmla="*/ 18 w 23"/>
                <a:gd name="T1" fmla="*/ 134 h 134"/>
                <a:gd name="T2" fmla="*/ 12 w 23"/>
                <a:gd name="T3" fmla="*/ 115 h 134"/>
                <a:gd name="T4" fmla="*/ 6 w 23"/>
                <a:gd name="T5" fmla="*/ 99 h 134"/>
                <a:gd name="T6" fmla="*/ 5 w 23"/>
                <a:gd name="T7" fmla="*/ 91 h 134"/>
                <a:gd name="T8" fmla="*/ 4 w 23"/>
                <a:gd name="T9" fmla="*/ 84 h 134"/>
                <a:gd name="T10" fmla="*/ 1 w 23"/>
                <a:gd name="T11" fmla="*/ 68 h 134"/>
                <a:gd name="T12" fmla="*/ 0 w 23"/>
                <a:gd name="T13" fmla="*/ 52 h 134"/>
                <a:gd name="T14" fmla="*/ 0 w 23"/>
                <a:gd name="T15" fmla="*/ 35 h 134"/>
                <a:gd name="T16" fmla="*/ 1 w 23"/>
                <a:gd name="T17" fmla="*/ 18 h 134"/>
                <a:gd name="T18" fmla="*/ 4 w 23"/>
                <a:gd name="T19" fmla="*/ 0 h 134"/>
                <a:gd name="T20" fmla="*/ 9 w 23"/>
                <a:gd name="T21" fmla="*/ 1 h 134"/>
                <a:gd name="T22" fmla="*/ 6 w 23"/>
                <a:gd name="T23" fmla="*/ 20 h 134"/>
                <a:gd name="T24" fmla="*/ 5 w 23"/>
                <a:gd name="T25" fmla="*/ 37 h 134"/>
                <a:gd name="T26" fmla="*/ 5 w 23"/>
                <a:gd name="T27" fmla="*/ 52 h 134"/>
                <a:gd name="T28" fmla="*/ 6 w 23"/>
                <a:gd name="T29" fmla="*/ 67 h 134"/>
                <a:gd name="T30" fmla="*/ 9 w 23"/>
                <a:gd name="T31" fmla="*/ 82 h 134"/>
                <a:gd name="T32" fmla="*/ 11 w 23"/>
                <a:gd name="T33" fmla="*/ 89 h 134"/>
                <a:gd name="T34" fmla="*/ 12 w 23"/>
                <a:gd name="T35" fmla="*/ 98 h 134"/>
                <a:gd name="T36" fmla="*/ 18 w 23"/>
                <a:gd name="T37" fmla="*/ 114 h 134"/>
                <a:gd name="T38" fmla="*/ 23 w 23"/>
                <a:gd name="T39" fmla="*/ 131 h 134"/>
                <a:gd name="T40" fmla="*/ 18 w 23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" h="134">
                  <a:moveTo>
                    <a:pt x="18" y="134"/>
                  </a:moveTo>
                  <a:lnTo>
                    <a:pt x="12" y="115"/>
                  </a:lnTo>
                  <a:lnTo>
                    <a:pt x="6" y="99"/>
                  </a:lnTo>
                  <a:lnTo>
                    <a:pt x="5" y="91"/>
                  </a:lnTo>
                  <a:lnTo>
                    <a:pt x="4" y="84"/>
                  </a:lnTo>
                  <a:lnTo>
                    <a:pt x="1" y="68"/>
                  </a:lnTo>
                  <a:lnTo>
                    <a:pt x="0" y="52"/>
                  </a:lnTo>
                  <a:lnTo>
                    <a:pt x="0" y="35"/>
                  </a:lnTo>
                  <a:lnTo>
                    <a:pt x="1" y="18"/>
                  </a:lnTo>
                  <a:lnTo>
                    <a:pt x="4" y="0"/>
                  </a:lnTo>
                  <a:lnTo>
                    <a:pt x="9" y="1"/>
                  </a:lnTo>
                  <a:lnTo>
                    <a:pt x="6" y="20"/>
                  </a:lnTo>
                  <a:lnTo>
                    <a:pt x="5" y="37"/>
                  </a:lnTo>
                  <a:lnTo>
                    <a:pt x="5" y="52"/>
                  </a:lnTo>
                  <a:lnTo>
                    <a:pt x="6" y="67"/>
                  </a:lnTo>
                  <a:lnTo>
                    <a:pt x="9" y="82"/>
                  </a:lnTo>
                  <a:lnTo>
                    <a:pt x="11" y="89"/>
                  </a:lnTo>
                  <a:lnTo>
                    <a:pt x="12" y="98"/>
                  </a:lnTo>
                  <a:lnTo>
                    <a:pt x="18" y="114"/>
                  </a:lnTo>
                  <a:lnTo>
                    <a:pt x="23" y="131"/>
                  </a:lnTo>
                  <a:lnTo>
                    <a:pt x="18" y="1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5" name="Freeform 453"/>
            <p:cNvSpPr>
              <a:spLocks/>
            </p:cNvSpPr>
            <p:nvPr/>
          </p:nvSpPr>
          <p:spPr bwMode="auto">
            <a:xfrm>
              <a:off x="2838" y="3454"/>
              <a:ext cx="5" cy="3"/>
            </a:xfrm>
            <a:custGeom>
              <a:avLst/>
              <a:gdLst>
                <a:gd name="T0" fmla="*/ 0 w 5"/>
                <a:gd name="T1" fmla="*/ 3 h 3"/>
                <a:gd name="T2" fmla="*/ 5 w 5"/>
                <a:gd name="T3" fmla="*/ 0 h 3"/>
                <a:gd name="T4" fmla="*/ 0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lnTo>
                    <a:pt x="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6" name="Freeform 454"/>
            <p:cNvSpPr>
              <a:spLocks/>
            </p:cNvSpPr>
            <p:nvPr/>
          </p:nvSpPr>
          <p:spPr bwMode="auto">
            <a:xfrm>
              <a:off x="2820" y="3321"/>
              <a:ext cx="9" cy="9"/>
            </a:xfrm>
            <a:custGeom>
              <a:avLst/>
              <a:gdLst>
                <a:gd name="T0" fmla="*/ 9 w 9"/>
                <a:gd name="T1" fmla="*/ 5 h 9"/>
                <a:gd name="T2" fmla="*/ 5 w 9"/>
                <a:gd name="T3" fmla="*/ 0 h 9"/>
                <a:gd name="T4" fmla="*/ 0 w 9"/>
                <a:gd name="T5" fmla="*/ 5 h 9"/>
                <a:gd name="T6" fmla="*/ 4 w 9"/>
                <a:gd name="T7" fmla="*/ 9 h 9"/>
                <a:gd name="T8" fmla="*/ 9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4" y="9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7" name="Freeform 455"/>
            <p:cNvSpPr>
              <a:spLocks/>
            </p:cNvSpPr>
            <p:nvPr/>
          </p:nvSpPr>
          <p:spPr bwMode="auto">
            <a:xfrm>
              <a:off x="2824" y="3317"/>
              <a:ext cx="7" cy="9"/>
            </a:xfrm>
            <a:custGeom>
              <a:avLst/>
              <a:gdLst>
                <a:gd name="T0" fmla="*/ 5 w 7"/>
                <a:gd name="T1" fmla="*/ 7 h 9"/>
                <a:gd name="T2" fmla="*/ 7 w 7"/>
                <a:gd name="T3" fmla="*/ 0 h 9"/>
                <a:gd name="T4" fmla="*/ 1 w 7"/>
                <a:gd name="T5" fmla="*/ 4 h 9"/>
                <a:gd name="T6" fmla="*/ 5 w 7"/>
                <a:gd name="T7" fmla="*/ 9 h 9"/>
                <a:gd name="T8" fmla="*/ 0 w 7"/>
                <a:gd name="T9" fmla="*/ 6 h 9"/>
                <a:gd name="T10" fmla="*/ 5 w 7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5" y="7"/>
                  </a:moveTo>
                  <a:lnTo>
                    <a:pt x="7" y="0"/>
                  </a:lnTo>
                  <a:lnTo>
                    <a:pt x="1" y="4"/>
                  </a:lnTo>
                  <a:lnTo>
                    <a:pt x="5" y="9"/>
                  </a:lnTo>
                  <a:lnTo>
                    <a:pt x="0" y="6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08" name="Freeform 456"/>
            <p:cNvSpPr>
              <a:spLocks/>
            </p:cNvSpPr>
            <p:nvPr/>
          </p:nvSpPr>
          <p:spPr bwMode="auto">
            <a:xfrm>
              <a:off x="2818" y="3326"/>
              <a:ext cx="6" cy="4"/>
            </a:xfrm>
            <a:custGeom>
              <a:avLst/>
              <a:gdLst>
                <a:gd name="T0" fmla="*/ 2 w 6"/>
                <a:gd name="T1" fmla="*/ 0 h 4"/>
                <a:gd name="T2" fmla="*/ 0 w 6"/>
                <a:gd name="T3" fmla="*/ 1 h 4"/>
                <a:gd name="T4" fmla="*/ 6 w 6"/>
                <a:gd name="T5" fmla="*/ 2 h 4"/>
                <a:gd name="T6" fmla="*/ 6 w 6"/>
                <a:gd name="T7" fmla="*/ 4 h 4"/>
                <a:gd name="T8" fmla="*/ 2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0" y="1"/>
                  </a:lnTo>
                  <a:lnTo>
                    <a:pt x="6" y="2"/>
                  </a:lnTo>
                  <a:lnTo>
                    <a:pt x="6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331209" name="Group 457"/>
          <p:cNvGrpSpPr>
            <a:grpSpLocks/>
          </p:cNvGrpSpPr>
          <p:nvPr/>
        </p:nvGrpSpPr>
        <p:grpSpPr bwMode="auto">
          <a:xfrm rot="-27000000">
            <a:off x="1494631" y="3686969"/>
            <a:ext cx="803275" cy="1049338"/>
            <a:chOff x="1874" y="1203"/>
            <a:chExt cx="506" cy="661"/>
          </a:xfrm>
        </p:grpSpPr>
        <p:sp>
          <p:nvSpPr>
            <p:cNvPr id="331210" name="Freeform 458"/>
            <p:cNvSpPr>
              <a:spLocks/>
            </p:cNvSpPr>
            <p:nvPr/>
          </p:nvSpPr>
          <p:spPr bwMode="auto">
            <a:xfrm>
              <a:off x="1981" y="1203"/>
              <a:ext cx="42" cy="32"/>
            </a:xfrm>
            <a:custGeom>
              <a:avLst/>
              <a:gdLst>
                <a:gd name="T0" fmla="*/ 25 w 42"/>
                <a:gd name="T1" fmla="*/ 28 h 32"/>
                <a:gd name="T2" fmla="*/ 27 w 42"/>
                <a:gd name="T3" fmla="*/ 29 h 32"/>
                <a:gd name="T4" fmla="*/ 29 w 42"/>
                <a:gd name="T5" fmla="*/ 31 h 32"/>
                <a:gd name="T6" fmla="*/ 33 w 42"/>
                <a:gd name="T7" fmla="*/ 32 h 32"/>
                <a:gd name="T8" fmla="*/ 38 w 42"/>
                <a:gd name="T9" fmla="*/ 31 h 32"/>
                <a:gd name="T10" fmla="*/ 39 w 42"/>
                <a:gd name="T11" fmla="*/ 31 h 32"/>
                <a:gd name="T12" fmla="*/ 40 w 42"/>
                <a:gd name="T13" fmla="*/ 29 h 32"/>
                <a:gd name="T14" fmla="*/ 42 w 42"/>
                <a:gd name="T15" fmla="*/ 27 h 32"/>
                <a:gd name="T16" fmla="*/ 42 w 42"/>
                <a:gd name="T17" fmla="*/ 25 h 32"/>
                <a:gd name="T18" fmla="*/ 42 w 42"/>
                <a:gd name="T19" fmla="*/ 24 h 32"/>
                <a:gd name="T20" fmla="*/ 42 w 42"/>
                <a:gd name="T21" fmla="*/ 21 h 32"/>
                <a:gd name="T22" fmla="*/ 40 w 42"/>
                <a:gd name="T23" fmla="*/ 17 h 32"/>
                <a:gd name="T24" fmla="*/ 36 w 42"/>
                <a:gd name="T25" fmla="*/ 14 h 32"/>
                <a:gd name="T26" fmla="*/ 33 w 42"/>
                <a:gd name="T27" fmla="*/ 13 h 32"/>
                <a:gd name="T28" fmla="*/ 31 w 42"/>
                <a:gd name="T29" fmla="*/ 11 h 32"/>
                <a:gd name="T30" fmla="*/ 28 w 42"/>
                <a:gd name="T31" fmla="*/ 11 h 32"/>
                <a:gd name="T32" fmla="*/ 25 w 42"/>
                <a:gd name="T33" fmla="*/ 13 h 32"/>
                <a:gd name="T34" fmla="*/ 20 w 42"/>
                <a:gd name="T35" fmla="*/ 14 h 32"/>
                <a:gd name="T36" fmla="*/ 14 w 42"/>
                <a:gd name="T37" fmla="*/ 18 h 32"/>
                <a:gd name="T38" fmla="*/ 10 w 42"/>
                <a:gd name="T39" fmla="*/ 20 h 32"/>
                <a:gd name="T40" fmla="*/ 6 w 42"/>
                <a:gd name="T41" fmla="*/ 18 h 32"/>
                <a:gd name="T42" fmla="*/ 3 w 42"/>
                <a:gd name="T43" fmla="*/ 16 h 32"/>
                <a:gd name="T44" fmla="*/ 1 w 42"/>
                <a:gd name="T45" fmla="*/ 14 h 32"/>
                <a:gd name="T46" fmla="*/ 0 w 42"/>
                <a:gd name="T47" fmla="*/ 13 h 32"/>
                <a:gd name="T48" fmla="*/ 0 w 42"/>
                <a:gd name="T49" fmla="*/ 9 h 32"/>
                <a:gd name="T50" fmla="*/ 0 w 42"/>
                <a:gd name="T51" fmla="*/ 7 h 32"/>
                <a:gd name="T52" fmla="*/ 1 w 42"/>
                <a:gd name="T53" fmla="*/ 6 h 32"/>
                <a:gd name="T54" fmla="*/ 1 w 42"/>
                <a:gd name="T55" fmla="*/ 4 h 32"/>
                <a:gd name="T56" fmla="*/ 3 w 42"/>
                <a:gd name="T57" fmla="*/ 3 h 32"/>
                <a:gd name="T58" fmla="*/ 6 w 42"/>
                <a:gd name="T59" fmla="*/ 2 h 32"/>
                <a:gd name="T60" fmla="*/ 10 w 42"/>
                <a:gd name="T61" fmla="*/ 0 h 32"/>
                <a:gd name="T62" fmla="*/ 13 w 42"/>
                <a:gd name="T63" fmla="*/ 2 h 32"/>
                <a:gd name="T64" fmla="*/ 14 w 42"/>
                <a:gd name="T65" fmla="*/ 3 h 32"/>
                <a:gd name="T66" fmla="*/ 17 w 42"/>
                <a:gd name="T67" fmla="*/ 6 h 32"/>
                <a:gd name="T68" fmla="*/ 25 w 42"/>
                <a:gd name="T6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32">
                  <a:moveTo>
                    <a:pt x="25" y="28"/>
                  </a:moveTo>
                  <a:lnTo>
                    <a:pt x="27" y="29"/>
                  </a:lnTo>
                  <a:lnTo>
                    <a:pt x="29" y="31"/>
                  </a:lnTo>
                  <a:lnTo>
                    <a:pt x="33" y="32"/>
                  </a:lnTo>
                  <a:lnTo>
                    <a:pt x="38" y="31"/>
                  </a:lnTo>
                  <a:lnTo>
                    <a:pt x="39" y="31"/>
                  </a:lnTo>
                  <a:lnTo>
                    <a:pt x="40" y="29"/>
                  </a:lnTo>
                  <a:lnTo>
                    <a:pt x="42" y="27"/>
                  </a:lnTo>
                  <a:lnTo>
                    <a:pt x="42" y="25"/>
                  </a:lnTo>
                  <a:lnTo>
                    <a:pt x="42" y="24"/>
                  </a:lnTo>
                  <a:lnTo>
                    <a:pt x="42" y="21"/>
                  </a:lnTo>
                  <a:lnTo>
                    <a:pt x="40" y="17"/>
                  </a:lnTo>
                  <a:lnTo>
                    <a:pt x="36" y="14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11"/>
                  </a:lnTo>
                  <a:lnTo>
                    <a:pt x="25" y="13"/>
                  </a:lnTo>
                  <a:lnTo>
                    <a:pt x="20" y="14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1" name="Freeform 459"/>
            <p:cNvSpPr>
              <a:spLocks/>
            </p:cNvSpPr>
            <p:nvPr/>
          </p:nvSpPr>
          <p:spPr bwMode="auto">
            <a:xfrm>
              <a:off x="1981" y="1203"/>
              <a:ext cx="42" cy="32"/>
            </a:xfrm>
            <a:custGeom>
              <a:avLst/>
              <a:gdLst>
                <a:gd name="T0" fmla="*/ 25 w 42"/>
                <a:gd name="T1" fmla="*/ 28 h 32"/>
                <a:gd name="T2" fmla="*/ 27 w 42"/>
                <a:gd name="T3" fmla="*/ 29 h 32"/>
                <a:gd name="T4" fmla="*/ 29 w 42"/>
                <a:gd name="T5" fmla="*/ 31 h 32"/>
                <a:gd name="T6" fmla="*/ 33 w 42"/>
                <a:gd name="T7" fmla="*/ 32 h 32"/>
                <a:gd name="T8" fmla="*/ 38 w 42"/>
                <a:gd name="T9" fmla="*/ 31 h 32"/>
                <a:gd name="T10" fmla="*/ 39 w 42"/>
                <a:gd name="T11" fmla="*/ 31 h 32"/>
                <a:gd name="T12" fmla="*/ 40 w 42"/>
                <a:gd name="T13" fmla="*/ 29 h 32"/>
                <a:gd name="T14" fmla="*/ 42 w 42"/>
                <a:gd name="T15" fmla="*/ 27 h 32"/>
                <a:gd name="T16" fmla="*/ 42 w 42"/>
                <a:gd name="T17" fmla="*/ 25 h 32"/>
                <a:gd name="T18" fmla="*/ 42 w 42"/>
                <a:gd name="T19" fmla="*/ 24 h 32"/>
                <a:gd name="T20" fmla="*/ 42 w 42"/>
                <a:gd name="T21" fmla="*/ 21 h 32"/>
                <a:gd name="T22" fmla="*/ 40 w 42"/>
                <a:gd name="T23" fmla="*/ 17 h 32"/>
                <a:gd name="T24" fmla="*/ 36 w 42"/>
                <a:gd name="T25" fmla="*/ 14 h 32"/>
                <a:gd name="T26" fmla="*/ 33 w 42"/>
                <a:gd name="T27" fmla="*/ 13 h 32"/>
                <a:gd name="T28" fmla="*/ 31 w 42"/>
                <a:gd name="T29" fmla="*/ 11 h 32"/>
                <a:gd name="T30" fmla="*/ 28 w 42"/>
                <a:gd name="T31" fmla="*/ 11 h 32"/>
                <a:gd name="T32" fmla="*/ 25 w 42"/>
                <a:gd name="T33" fmla="*/ 13 h 32"/>
                <a:gd name="T34" fmla="*/ 20 w 42"/>
                <a:gd name="T35" fmla="*/ 14 h 32"/>
                <a:gd name="T36" fmla="*/ 14 w 42"/>
                <a:gd name="T37" fmla="*/ 18 h 32"/>
                <a:gd name="T38" fmla="*/ 10 w 42"/>
                <a:gd name="T39" fmla="*/ 20 h 32"/>
                <a:gd name="T40" fmla="*/ 6 w 42"/>
                <a:gd name="T41" fmla="*/ 18 h 32"/>
                <a:gd name="T42" fmla="*/ 3 w 42"/>
                <a:gd name="T43" fmla="*/ 16 h 32"/>
                <a:gd name="T44" fmla="*/ 1 w 42"/>
                <a:gd name="T45" fmla="*/ 14 h 32"/>
                <a:gd name="T46" fmla="*/ 0 w 42"/>
                <a:gd name="T47" fmla="*/ 13 h 32"/>
                <a:gd name="T48" fmla="*/ 0 w 42"/>
                <a:gd name="T49" fmla="*/ 9 h 32"/>
                <a:gd name="T50" fmla="*/ 0 w 42"/>
                <a:gd name="T51" fmla="*/ 7 h 32"/>
                <a:gd name="T52" fmla="*/ 1 w 42"/>
                <a:gd name="T53" fmla="*/ 6 h 32"/>
                <a:gd name="T54" fmla="*/ 1 w 42"/>
                <a:gd name="T55" fmla="*/ 4 h 32"/>
                <a:gd name="T56" fmla="*/ 3 w 42"/>
                <a:gd name="T57" fmla="*/ 3 h 32"/>
                <a:gd name="T58" fmla="*/ 6 w 42"/>
                <a:gd name="T59" fmla="*/ 2 h 32"/>
                <a:gd name="T60" fmla="*/ 10 w 42"/>
                <a:gd name="T61" fmla="*/ 0 h 32"/>
                <a:gd name="T62" fmla="*/ 13 w 42"/>
                <a:gd name="T63" fmla="*/ 2 h 32"/>
                <a:gd name="T64" fmla="*/ 14 w 42"/>
                <a:gd name="T65" fmla="*/ 3 h 32"/>
                <a:gd name="T66" fmla="*/ 17 w 42"/>
                <a:gd name="T67" fmla="*/ 6 h 32"/>
                <a:gd name="T68" fmla="*/ 25 w 42"/>
                <a:gd name="T6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32">
                  <a:moveTo>
                    <a:pt x="25" y="28"/>
                  </a:moveTo>
                  <a:lnTo>
                    <a:pt x="27" y="29"/>
                  </a:lnTo>
                  <a:lnTo>
                    <a:pt x="29" y="31"/>
                  </a:lnTo>
                  <a:lnTo>
                    <a:pt x="33" y="32"/>
                  </a:lnTo>
                  <a:lnTo>
                    <a:pt x="38" y="31"/>
                  </a:lnTo>
                  <a:lnTo>
                    <a:pt x="39" y="31"/>
                  </a:lnTo>
                  <a:lnTo>
                    <a:pt x="40" y="29"/>
                  </a:lnTo>
                  <a:lnTo>
                    <a:pt x="42" y="27"/>
                  </a:lnTo>
                  <a:lnTo>
                    <a:pt x="42" y="25"/>
                  </a:lnTo>
                  <a:lnTo>
                    <a:pt x="42" y="24"/>
                  </a:lnTo>
                  <a:lnTo>
                    <a:pt x="42" y="21"/>
                  </a:lnTo>
                  <a:lnTo>
                    <a:pt x="40" y="17"/>
                  </a:lnTo>
                  <a:lnTo>
                    <a:pt x="36" y="14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11"/>
                  </a:lnTo>
                  <a:lnTo>
                    <a:pt x="25" y="13"/>
                  </a:lnTo>
                  <a:lnTo>
                    <a:pt x="20" y="14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25" y="2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2" name="Freeform 460"/>
            <p:cNvSpPr>
              <a:spLocks/>
            </p:cNvSpPr>
            <p:nvPr/>
          </p:nvSpPr>
          <p:spPr bwMode="auto">
            <a:xfrm>
              <a:off x="2001" y="1235"/>
              <a:ext cx="61" cy="85"/>
            </a:xfrm>
            <a:custGeom>
              <a:avLst/>
              <a:gdLst>
                <a:gd name="T0" fmla="*/ 4 w 61"/>
                <a:gd name="T1" fmla="*/ 0 h 85"/>
                <a:gd name="T2" fmla="*/ 1 w 61"/>
                <a:gd name="T3" fmla="*/ 9 h 85"/>
                <a:gd name="T4" fmla="*/ 0 w 61"/>
                <a:gd name="T5" fmla="*/ 17 h 85"/>
                <a:gd name="T6" fmla="*/ 0 w 61"/>
                <a:gd name="T7" fmla="*/ 27 h 85"/>
                <a:gd name="T8" fmla="*/ 0 w 61"/>
                <a:gd name="T9" fmla="*/ 36 h 85"/>
                <a:gd name="T10" fmla="*/ 1 w 61"/>
                <a:gd name="T11" fmla="*/ 43 h 85"/>
                <a:gd name="T12" fmla="*/ 4 w 61"/>
                <a:gd name="T13" fmla="*/ 50 h 85"/>
                <a:gd name="T14" fmla="*/ 7 w 61"/>
                <a:gd name="T15" fmla="*/ 57 h 85"/>
                <a:gd name="T16" fmla="*/ 11 w 61"/>
                <a:gd name="T17" fmla="*/ 64 h 85"/>
                <a:gd name="T18" fmla="*/ 15 w 61"/>
                <a:gd name="T19" fmla="*/ 70 h 85"/>
                <a:gd name="T20" fmla="*/ 19 w 61"/>
                <a:gd name="T21" fmla="*/ 75 h 85"/>
                <a:gd name="T22" fmla="*/ 25 w 61"/>
                <a:gd name="T23" fmla="*/ 80 h 85"/>
                <a:gd name="T24" fmla="*/ 27 w 61"/>
                <a:gd name="T25" fmla="*/ 82 h 85"/>
                <a:gd name="T26" fmla="*/ 30 w 61"/>
                <a:gd name="T27" fmla="*/ 84 h 85"/>
                <a:gd name="T28" fmla="*/ 38 w 61"/>
                <a:gd name="T29" fmla="*/ 85 h 85"/>
                <a:gd name="T30" fmla="*/ 45 w 61"/>
                <a:gd name="T31" fmla="*/ 85 h 85"/>
                <a:gd name="T32" fmla="*/ 50 w 61"/>
                <a:gd name="T33" fmla="*/ 84 h 85"/>
                <a:gd name="T34" fmla="*/ 52 w 61"/>
                <a:gd name="T35" fmla="*/ 82 h 85"/>
                <a:gd name="T36" fmla="*/ 55 w 61"/>
                <a:gd name="T37" fmla="*/ 81 h 85"/>
                <a:gd name="T38" fmla="*/ 57 w 61"/>
                <a:gd name="T39" fmla="*/ 80 h 85"/>
                <a:gd name="T40" fmla="*/ 58 w 61"/>
                <a:gd name="T41" fmla="*/ 78 h 85"/>
                <a:gd name="T42" fmla="*/ 61 w 61"/>
                <a:gd name="T43" fmla="*/ 74 h 85"/>
                <a:gd name="T44" fmla="*/ 61 w 61"/>
                <a:gd name="T45" fmla="*/ 71 h 85"/>
                <a:gd name="T46" fmla="*/ 59 w 61"/>
                <a:gd name="T47" fmla="*/ 64 h 85"/>
                <a:gd name="T48" fmla="*/ 57 w 61"/>
                <a:gd name="T49" fmla="*/ 57 h 85"/>
                <a:gd name="T50" fmla="*/ 54 w 61"/>
                <a:gd name="T51" fmla="*/ 50 h 85"/>
                <a:gd name="T52" fmla="*/ 51 w 61"/>
                <a:gd name="T53" fmla="*/ 41 h 85"/>
                <a:gd name="T54" fmla="*/ 47 w 61"/>
                <a:gd name="T55" fmla="*/ 32 h 85"/>
                <a:gd name="T56" fmla="*/ 41 w 61"/>
                <a:gd name="T57" fmla="*/ 24 h 85"/>
                <a:gd name="T58" fmla="*/ 33 w 61"/>
                <a:gd name="T59" fmla="*/ 17 h 85"/>
                <a:gd name="T60" fmla="*/ 26 w 61"/>
                <a:gd name="T61" fmla="*/ 11 h 85"/>
                <a:gd name="T62" fmla="*/ 20 w 61"/>
                <a:gd name="T63" fmla="*/ 6 h 85"/>
                <a:gd name="T64" fmla="*/ 12 w 61"/>
                <a:gd name="T65" fmla="*/ 3 h 85"/>
                <a:gd name="T66" fmla="*/ 4 w 61"/>
                <a:gd name="T6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85">
                  <a:moveTo>
                    <a:pt x="4" y="0"/>
                  </a:moveTo>
                  <a:lnTo>
                    <a:pt x="1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0" y="36"/>
                  </a:lnTo>
                  <a:lnTo>
                    <a:pt x="1" y="43"/>
                  </a:lnTo>
                  <a:lnTo>
                    <a:pt x="4" y="50"/>
                  </a:lnTo>
                  <a:lnTo>
                    <a:pt x="7" y="57"/>
                  </a:lnTo>
                  <a:lnTo>
                    <a:pt x="11" y="64"/>
                  </a:lnTo>
                  <a:lnTo>
                    <a:pt x="15" y="70"/>
                  </a:lnTo>
                  <a:lnTo>
                    <a:pt x="19" y="75"/>
                  </a:lnTo>
                  <a:lnTo>
                    <a:pt x="25" y="80"/>
                  </a:lnTo>
                  <a:lnTo>
                    <a:pt x="27" y="82"/>
                  </a:lnTo>
                  <a:lnTo>
                    <a:pt x="30" y="84"/>
                  </a:lnTo>
                  <a:lnTo>
                    <a:pt x="38" y="85"/>
                  </a:lnTo>
                  <a:lnTo>
                    <a:pt x="45" y="85"/>
                  </a:lnTo>
                  <a:lnTo>
                    <a:pt x="50" y="84"/>
                  </a:lnTo>
                  <a:lnTo>
                    <a:pt x="52" y="82"/>
                  </a:lnTo>
                  <a:lnTo>
                    <a:pt x="55" y="81"/>
                  </a:lnTo>
                  <a:lnTo>
                    <a:pt x="57" y="80"/>
                  </a:lnTo>
                  <a:lnTo>
                    <a:pt x="58" y="78"/>
                  </a:lnTo>
                  <a:lnTo>
                    <a:pt x="61" y="74"/>
                  </a:lnTo>
                  <a:lnTo>
                    <a:pt x="61" y="71"/>
                  </a:lnTo>
                  <a:lnTo>
                    <a:pt x="59" y="64"/>
                  </a:lnTo>
                  <a:lnTo>
                    <a:pt x="57" y="57"/>
                  </a:lnTo>
                  <a:lnTo>
                    <a:pt x="54" y="50"/>
                  </a:lnTo>
                  <a:lnTo>
                    <a:pt x="51" y="41"/>
                  </a:lnTo>
                  <a:lnTo>
                    <a:pt x="47" y="32"/>
                  </a:lnTo>
                  <a:lnTo>
                    <a:pt x="41" y="24"/>
                  </a:lnTo>
                  <a:lnTo>
                    <a:pt x="33" y="17"/>
                  </a:lnTo>
                  <a:lnTo>
                    <a:pt x="26" y="11"/>
                  </a:lnTo>
                  <a:lnTo>
                    <a:pt x="20" y="6"/>
                  </a:lnTo>
                  <a:lnTo>
                    <a:pt x="12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3" name="Freeform 461"/>
            <p:cNvSpPr>
              <a:spLocks/>
            </p:cNvSpPr>
            <p:nvPr/>
          </p:nvSpPr>
          <p:spPr bwMode="auto">
            <a:xfrm>
              <a:off x="1996" y="1234"/>
              <a:ext cx="12" cy="37"/>
            </a:xfrm>
            <a:custGeom>
              <a:avLst/>
              <a:gdLst>
                <a:gd name="T0" fmla="*/ 12 w 12"/>
                <a:gd name="T1" fmla="*/ 1 h 37"/>
                <a:gd name="T2" fmla="*/ 9 w 12"/>
                <a:gd name="T3" fmla="*/ 11 h 37"/>
                <a:gd name="T4" fmla="*/ 7 w 12"/>
                <a:gd name="T5" fmla="*/ 18 h 37"/>
                <a:gd name="T6" fmla="*/ 7 w 12"/>
                <a:gd name="T7" fmla="*/ 28 h 37"/>
                <a:gd name="T8" fmla="*/ 7 w 12"/>
                <a:gd name="T9" fmla="*/ 36 h 37"/>
                <a:gd name="T10" fmla="*/ 2 w 12"/>
                <a:gd name="T11" fmla="*/ 37 h 37"/>
                <a:gd name="T12" fmla="*/ 0 w 12"/>
                <a:gd name="T13" fmla="*/ 28 h 37"/>
                <a:gd name="T14" fmla="*/ 0 w 12"/>
                <a:gd name="T15" fmla="*/ 18 h 37"/>
                <a:gd name="T16" fmla="*/ 3 w 12"/>
                <a:gd name="T17" fmla="*/ 10 h 37"/>
                <a:gd name="T18" fmla="*/ 6 w 12"/>
                <a:gd name="T19" fmla="*/ 0 h 37"/>
                <a:gd name="T20" fmla="*/ 12 w 12"/>
                <a:gd name="T21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37">
                  <a:moveTo>
                    <a:pt x="12" y="1"/>
                  </a:moveTo>
                  <a:lnTo>
                    <a:pt x="9" y="11"/>
                  </a:lnTo>
                  <a:lnTo>
                    <a:pt x="7" y="18"/>
                  </a:lnTo>
                  <a:lnTo>
                    <a:pt x="7" y="28"/>
                  </a:lnTo>
                  <a:lnTo>
                    <a:pt x="7" y="36"/>
                  </a:lnTo>
                  <a:lnTo>
                    <a:pt x="2" y="37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3" y="10"/>
                  </a:lnTo>
                  <a:lnTo>
                    <a:pt x="6" y="0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4" name="Freeform 462"/>
            <p:cNvSpPr>
              <a:spLocks/>
            </p:cNvSpPr>
            <p:nvPr/>
          </p:nvSpPr>
          <p:spPr bwMode="auto">
            <a:xfrm>
              <a:off x="1998" y="1270"/>
              <a:ext cx="16" cy="31"/>
            </a:xfrm>
            <a:custGeom>
              <a:avLst/>
              <a:gdLst>
                <a:gd name="T0" fmla="*/ 5 w 16"/>
                <a:gd name="T1" fmla="*/ 0 h 31"/>
                <a:gd name="T2" fmla="*/ 7 w 16"/>
                <a:gd name="T3" fmla="*/ 8 h 31"/>
                <a:gd name="T4" fmla="*/ 10 w 16"/>
                <a:gd name="T5" fmla="*/ 14 h 31"/>
                <a:gd name="T6" fmla="*/ 12 w 16"/>
                <a:gd name="T7" fmla="*/ 21 h 31"/>
                <a:gd name="T8" fmla="*/ 16 w 16"/>
                <a:gd name="T9" fmla="*/ 26 h 31"/>
                <a:gd name="T10" fmla="*/ 12 w 16"/>
                <a:gd name="T11" fmla="*/ 31 h 31"/>
                <a:gd name="T12" fmla="*/ 7 w 16"/>
                <a:gd name="T13" fmla="*/ 24 h 31"/>
                <a:gd name="T14" fmla="*/ 4 w 16"/>
                <a:gd name="T15" fmla="*/ 17 h 31"/>
                <a:gd name="T16" fmla="*/ 1 w 16"/>
                <a:gd name="T17" fmla="*/ 10 h 31"/>
                <a:gd name="T18" fmla="*/ 0 w 16"/>
                <a:gd name="T19" fmla="*/ 1 h 31"/>
                <a:gd name="T20" fmla="*/ 5 w 16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1">
                  <a:moveTo>
                    <a:pt x="5" y="0"/>
                  </a:moveTo>
                  <a:lnTo>
                    <a:pt x="7" y="8"/>
                  </a:lnTo>
                  <a:lnTo>
                    <a:pt x="10" y="14"/>
                  </a:lnTo>
                  <a:lnTo>
                    <a:pt x="12" y="21"/>
                  </a:lnTo>
                  <a:lnTo>
                    <a:pt x="16" y="26"/>
                  </a:lnTo>
                  <a:lnTo>
                    <a:pt x="12" y="31"/>
                  </a:lnTo>
                  <a:lnTo>
                    <a:pt x="7" y="24"/>
                  </a:lnTo>
                  <a:lnTo>
                    <a:pt x="4" y="17"/>
                  </a:lnTo>
                  <a:lnTo>
                    <a:pt x="1" y="1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5" name="Freeform 463"/>
            <p:cNvSpPr>
              <a:spLocks/>
            </p:cNvSpPr>
            <p:nvPr/>
          </p:nvSpPr>
          <p:spPr bwMode="auto">
            <a:xfrm>
              <a:off x="1998" y="1270"/>
              <a:ext cx="5" cy="1"/>
            </a:xfrm>
            <a:custGeom>
              <a:avLst/>
              <a:gdLst>
                <a:gd name="T0" fmla="*/ 0 w 5"/>
                <a:gd name="T1" fmla="*/ 1 h 1"/>
                <a:gd name="T2" fmla="*/ 5 w 5"/>
                <a:gd name="T3" fmla="*/ 0 h 1"/>
                <a:gd name="T4" fmla="*/ 0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lnTo>
                    <a:pt x="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6" name="Freeform 464"/>
            <p:cNvSpPr>
              <a:spLocks/>
            </p:cNvSpPr>
            <p:nvPr/>
          </p:nvSpPr>
          <p:spPr bwMode="auto">
            <a:xfrm>
              <a:off x="2010" y="1296"/>
              <a:ext cx="23" cy="25"/>
            </a:xfrm>
            <a:custGeom>
              <a:avLst/>
              <a:gdLst>
                <a:gd name="T0" fmla="*/ 4 w 23"/>
                <a:gd name="T1" fmla="*/ 0 h 25"/>
                <a:gd name="T2" fmla="*/ 9 w 23"/>
                <a:gd name="T3" fmla="*/ 7 h 25"/>
                <a:gd name="T4" fmla="*/ 13 w 23"/>
                <a:gd name="T5" fmla="*/ 13 h 25"/>
                <a:gd name="T6" fmla="*/ 17 w 23"/>
                <a:gd name="T7" fmla="*/ 17 h 25"/>
                <a:gd name="T8" fmla="*/ 20 w 23"/>
                <a:gd name="T9" fmla="*/ 19 h 25"/>
                <a:gd name="T10" fmla="*/ 23 w 23"/>
                <a:gd name="T11" fmla="*/ 20 h 25"/>
                <a:gd name="T12" fmla="*/ 21 w 23"/>
                <a:gd name="T13" fmla="*/ 25 h 25"/>
                <a:gd name="T14" fmla="*/ 17 w 23"/>
                <a:gd name="T15" fmla="*/ 24 h 25"/>
                <a:gd name="T16" fmla="*/ 13 w 23"/>
                <a:gd name="T17" fmla="*/ 21 h 25"/>
                <a:gd name="T18" fmla="*/ 7 w 23"/>
                <a:gd name="T19" fmla="*/ 17 h 25"/>
                <a:gd name="T20" fmla="*/ 3 w 23"/>
                <a:gd name="T21" fmla="*/ 12 h 25"/>
                <a:gd name="T22" fmla="*/ 0 w 23"/>
                <a:gd name="T23" fmla="*/ 5 h 25"/>
                <a:gd name="T24" fmla="*/ 4 w 23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5">
                  <a:moveTo>
                    <a:pt x="4" y="0"/>
                  </a:moveTo>
                  <a:lnTo>
                    <a:pt x="9" y="7"/>
                  </a:lnTo>
                  <a:lnTo>
                    <a:pt x="13" y="13"/>
                  </a:lnTo>
                  <a:lnTo>
                    <a:pt x="17" y="17"/>
                  </a:lnTo>
                  <a:lnTo>
                    <a:pt x="20" y="19"/>
                  </a:lnTo>
                  <a:lnTo>
                    <a:pt x="23" y="20"/>
                  </a:lnTo>
                  <a:lnTo>
                    <a:pt x="21" y="25"/>
                  </a:lnTo>
                  <a:lnTo>
                    <a:pt x="17" y="24"/>
                  </a:lnTo>
                  <a:lnTo>
                    <a:pt x="13" y="21"/>
                  </a:lnTo>
                  <a:lnTo>
                    <a:pt x="7" y="17"/>
                  </a:lnTo>
                  <a:lnTo>
                    <a:pt x="3" y="12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7" name="Freeform 465"/>
            <p:cNvSpPr>
              <a:spLocks/>
            </p:cNvSpPr>
            <p:nvPr/>
          </p:nvSpPr>
          <p:spPr bwMode="auto">
            <a:xfrm>
              <a:off x="2010" y="1296"/>
              <a:ext cx="4" cy="5"/>
            </a:xfrm>
            <a:custGeom>
              <a:avLst/>
              <a:gdLst>
                <a:gd name="T0" fmla="*/ 0 w 4"/>
                <a:gd name="T1" fmla="*/ 5 h 5"/>
                <a:gd name="T2" fmla="*/ 4 w 4"/>
                <a:gd name="T3" fmla="*/ 0 h 5"/>
                <a:gd name="T4" fmla="*/ 0 w 4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8" name="Freeform 466"/>
            <p:cNvSpPr>
              <a:spLocks/>
            </p:cNvSpPr>
            <p:nvPr/>
          </p:nvSpPr>
          <p:spPr bwMode="auto">
            <a:xfrm>
              <a:off x="2031" y="1310"/>
              <a:ext cx="31" cy="13"/>
            </a:xfrm>
            <a:custGeom>
              <a:avLst/>
              <a:gdLst>
                <a:gd name="T0" fmla="*/ 2 w 31"/>
                <a:gd name="T1" fmla="*/ 6 h 13"/>
                <a:gd name="T2" fmla="*/ 8 w 31"/>
                <a:gd name="T3" fmla="*/ 7 h 13"/>
                <a:gd name="T4" fmla="*/ 15 w 31"/>
                <a:gd name="T5" fmla="*/ 7 h 13"/>
                <a:gd name="T6" fmla="*/ 18 w 31"/>
                <a:gd name="T7" fmla="*/ 6 h 13"/>
                <a:gd name="T8" fmla="*/ 21 w 31"/>
                <a:gd name="T9" fmla="*/ 6 h 13"/>
                <a:gd name="T10" fmla="*/ 24 w 31"/>
                <a:gd name="T11" fmla="*/ 3 h 13"/>
                <a:gd name="T12" fmla="*/ 25 w 31"/>
                <a:gd name="T13" fmla="*/ 3 h 13"/>
                <a:gd name="T14" fmla="*/ 27 w 31"/>
                <a:gd name="T15" fmla="*/ 0 h 13"/>
                <a:gd name="T16" fmla="*/ 31 w 31"/>
                <a:gd name="T17" fmla="*/ 5 h 13"/>
                <a:gd name="T18" fmla="*/ 29 w 31"/>
                <a:gd name="T19" fmla="*/ 6 h 13"/>
                <a:gd name="T20" fmla="*/ 28 w 31"/>
                <a:gd name="T21" fmla="*/ 9 h 13"/>
                <a:gd name="T22" fmla="*/ 24 w 31"/>
                <a:gd name="T23" fmla="*/ 10 h 13"/>
                <a:gd name="T24" fmla="*/ 20 w 31"/>
                <a:gd name="T25" fmla="*/ 11 h 13"/>
                <a:gd name="T26" fmla="*/ 17 w 31"/>
                <a:gd name="T27" fmla="*/ 13 h 13"/>
                <a:gd name="T28" fmla="*/ 8 w 31"/>
                <a:gd name="T29" fmla="*/ 13 h 13"/>
                <a:gd name="T30" fmla="*/ 0 w 31"/>
                <a:gd name="T31" fmla="*/ 11 h 13"/>
                <a:gd name="T32" fmla="*/ 2 w 31"/>
                <a:gd name="T3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13">
                  <a:moveTo>
                    <a:pt x="2" y="6"/>
                  </a:moveTo>
                  <a:lnTo>
                    <a:pt x="8" y="7"/>
                  </a:lnTo>
                  <a:lnTo>
                    <a:pt x="15" y="7"/>
                  </a:lnTo>
                  <a:lnTo>
                    <a:pt x="18" y="6"/>
                  </a:lnTo>
                  <a:lnTo>
                    <a:pt x="21" y="6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7" y="0"/>
                  </a:lnTo>
                  <a:lnTo>
                    <a:pt x="31" y="5"/>
                  </a:lnTo>
                  <a:lnTo>
                    <a:pt x="29" y="6"/>
                  </a:lnTo>
                  <a:lnTo>
                    <a:pt x="28" y="9"/>
                  </a:lnTo>
                  <a:lnTo>
                    <a:pt x="24" y="10"/>
                  </a:lnTo>
                  <a:lnTo>
                    <a:pt x="20" y="11"/>
                  </a:lnTo>
                  <a:lnTo>
                    <a:pt x="17" y="13"/>
                  </a:lnTo>
                  <a:lnTo>
                    <a:pt x="8" y="13"/>
                  </a:lnTo>
                  <a:lnTo>
                    <a:pt x="0" y="11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19" name="Freeform 467"/>
            <p:cNvSpPr>
              <a:spLocks/>
            </p:cNvSpPr>
            <p:nvPr/>
          </p:nvSpPr>
          <p:spPr bwMode="auto">
            <a:xfrm>
              <a:off x="2031" y="1316"/>
              <a:ext cx="2" cy="5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0 h 5"/>
                <a:gd name="T4" fmla="*/ 0 w 2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0" name="Freeform 468"/>
            <p:cNvSpPr>
              <a:spLocks/>
            </p:cNvSpPr>
            <p:nvPr/>
          </p:nvSpPr>
          <p:spPr bwMode="auto">
            <a:xfrm>
              <a:off x="2052" y="1284"/>
              <a:ext cx="13" cy="31"/>
            </a:xfrm>
            <a:custGeom>
              <a:avLst/>
              <a:gdLst>
                <a:gd name="T0" fmla="*/ 4 w 13"/>
                <a:gd name="T1" fmla="*/ 28 h 31"/>
                <a:gd name="T2" fmla="*/ 7 w 13"/>
                <a:gd name="T3" fmla="*/ 25 h 31"/>
                <a:gd name="T4" fmla="*/ 7 w 13"/>
                <a:gd name="T5" fmla="*/ 22 h 31"/>
                <a:gd name="T6" fmla="*/ 6 w 13"/>
                <a:gd name="T7" fmla="*/ 17 h 31"/>
                <a:gd name="T8" fmla="*/ 3 w 13"/>
                <a:gd name="T9" fmla="*/ 10 h 31"/>
                <a:gd name="T10" fmla="*/ 0 w 13"/>
                <a:gd name="T11" fmla="*/ 3 h 31"/>
                <a:gd name="T12" fmla="*/ 6 w 13"/>
                <a:gd name="T13" fmla="*/ 0 h 31"/>
                <a:gd name="T14" fmla="*/ 8 w 13"/>
                <a:gd name="T15" fmla="*/ 7 h 31"/>
                <a:gd name="T16" fmla="*/ 11 w 13"/>
                <a:gd name="T17" fmla="*/ 15 h 31"/>
                <a:gd name="T18" fmla="*/ 13 w 13"/>
                <a:gd name="T19" fmla="*/ 22 h 31"/>
                <a:gd name="T20" fmla="*/ 11 w 13"/>
                <a:gd name="T21" fmla="*/ 26 h 31"/>
                <a:gd name="T22" fmla="*/ 10 w 13"/>
                <a:gd name="T23" fmla="*/ 31 h 31"/>
                <a:gd name="T24" fmla="*/ 4 w 13"/>
                <a:gd name="T25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1">
                  <a:moveTo>
                    <a:pt x="4" y="28"/>
                  </a:moveTo>
                  <a:lnTo>
                    <a:pt x="7" y="25"/>
                  </a:lnTo>
                  <a:lnTo>
                    <a:pt x="7" y="22"/>
                  </a:lnTo>
                  <a:lnTo>
                    <a:pt x="6" y="17"/>
                  </a:lnTo>
                  <a:lnTo>
                    <a:pt x="3" y="10"/>
                  </a:lnTo>
                  <a:lnTo>
                    <a:pt x="0" y="3"/>
                  </a:lnTo>
                  <a:lnTo>
                    <a:pt x="6" y="0"/>
                  </a:lnTo>
                  <a:lnTo>
                    <a:pt x="8" y="7"/>
                  </a:lnTo>
                  <a:lnTo>
                    <a:pt x="11" y="15"/>
                  </a:lnTo>
                  <a:lnTo>
                    <a:pt x="13" y="22"/>
                  </a:lnTo>
                  <a:lnTo>
                    <a:pt x="11" y="26"/>
                  </a:lnTo>
                  <a:lnTo>
                    <a:pt x="10" y="31"/>
                  </a:lnTo>
                  <a:lnTo>
                    <a:pt x="4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1" name="Freeform 469"/>
            <p:cNvSpPr>
              <a:spLocks/>
            </p:cNvSpPr>
            <p:nvPr/>
          </p:nvSpPr>
          <p:spPr bwMode="auto">
            <a:xfrm>
              <a:off x="2056" y="1310"/>
              <a:ext cx="6" cy="5"/>
            </a:xfrm>
            <a:custGeom>
              <a:avLst/>
              <a:gdLst>
                <a:gd name="T0" fmla="*/ 6 w 6"/>
                <a:gd name="T1" fmla="*/ 5 h 5"/>
                <a:gd name="T2" fmla="*/ 0 w 6"/>
                <a:gd name="T3" fmla="*/ 2 h 5"/>
                <a:gd name="T4" fmla="*/ 2 w 6"/>
                <a:gd name="T5" fmla="*/ 0 h 5"/>
                <a:gd name="T6" fmla="*/ 6 w 6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6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2" name="Freeform 470"/>
            <p:cNvSpPr>
              <a:spLocks/>
            </p:cNvSpPr>
            <p:nvPr/>
          </p:nvSpPr>
          <p:spPr bwMode="auto">
            <a:xfrm>
              <a:off x="2033" y="1249"/>
              <a:ext cx="25" cy="36"/>
            </a:xfrm>
            <a:custGeom>
              <a:avLst/>
              <a:gdLst>
                <a:gd name="T0" fmla="*/ 19 w 25"/>
                <a:gd name="T1" fmla="*/ 36 h 36"/>
                <a:gd name="T2" fmla="*/ 16 w 25"/>
                <a:gd name="T3" fmla="*/ 28 h 36"/>
                <a:gd name="T4" fmla="*/ 12 w 25"/>
                <a:gd name="T5" fmla="*/ 20 h 36"/>
                <a:gd name="T6" fmla="*/ 6 w 25"/>
                <a:gd name="T7" fmla="*/ 13 h 36"/>
                <a:gd name="T8" fmla="*/ 0 w 25"/>
                <a:gd name="T9" fmla="*/ 4 h 36"/>
                <a:gd name="T10" fmla="*/ 4 w 25"/>
                <a:gd name="T11" fmla="*/ 0 h 36"/>
                <a:gd name="T12" fmla="*/ 11 w 25"/>
                <a:gd name="T13" fmla="*/ 8 h 36"/>
                <a:gd name="T14" fmla="*/ 16 w 25"/>
                <a:gd name="T15" fmla="*/ 17 h 36"/>
                <a:gd name="T16" fmla="*/ 20 w 25"/>
                <a:gd name="T17" fmla="*/ 25 h 36"/>
                <a:gd name="T18" fmla="*/ 25 w 25"/>
                <a:gd name="T19" fmla="*/ 35 h 36"/>
                <a:gd name="T20" fmla="*/ 19 w 25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6">
                  <a:moveTo>
                    <a:pt x="19" y="36"/>
                  </a:moveTo>
                  <a:lnTo>
                    <a:pt x="16" y="28"/>
                  </a:lnTo>
                  <a:lnTo>
                    <a:pt x="12" y="20"/>
                  </a:lnTo>
                  <a:lnTo>
                    <a:pt x="6" y="13"/>
                  </a:lnTo>
                  <a:lnTo>
                    <a:pt x="0" y="4"/>
                  </a:lnTo>
                  <a:lnTo>
                    <a:pt x="4" y="0"/>
                  </a:lnTo>
                  <a:lnTo>
                    <a:pt x="11" y="8"/>
                  </a:lnTo>
                  <a:lnTo>
                    <a:pt x="16" y="17"/>
                  </a:lnTo>
                  <a:lnTo>
                    <a:pt x="20" y="25"/>
                  </a:lnTo>
                  <a:lnTo>
                    <a:pt x="25" y="35"/>
                  </a:lnTo>
                  <a:lnTo>
                    <a:pt x="19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3" name="Freeform 471"/>
            <p:cNvSpPr>
              <a:spLocks/>
            </p:cNvSpPr>
            <p:nvPr/>
          </p:nvSpPr>
          <p:spPr bwMode="auto">
            <a:xfrm>
              <a:off x="2052" y="1284"/>
              <a:ext cx="6" cy="3"/>
            </a:xfrm>
            <a:custGeom>
              <a:avLst/>
              <a:gdLst>
                <a:gd name="T0" fmla="*/ 0 w 6"/>
                <a:gd name="T1" fmla="*/ 3 h 3"/>
                <a:gd name="T2" fmla="*/ 0 w 6"/>
                <a:gd name="T3" fmla="*/ 1 h 3"/>
                <a:gd name="T4" fmla="*/ 6 w 6"/>
                <a:gd name="T5" fmla="*/ 0 h 3"/>
                <a:gd name="T6" fmla="*/ 0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0" y="1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4" name="Freeform 472"/>
            <p:cNvSpPr>
              <a:spLocks/>
            </p:cNvSpPr>
            <p:nvPr/>
          </p:nvSpPr>
          <p:spPr bwMode="auto">
            <a:xfrm>
              <a:off x="2005" y="1232"/>
              <a:ext cx="32" cy="21"/>
            </a:xfrm>
            <a:custGeom>
              <a:avLst/>
              <a:gdLst>
                <a:gd name="T0" fmla="*/ 28 w 32"/>
                <a:gd name="T1" fmla="*/ 21 h 21"/>
                <a:gd name="T2" fmla="*/ 21 w 32"/>
                <a:gd name="T3" fmla="*/ 16 h 21"/>
                <a:gd name="T4" fmla="*/ 14 w 32"/>
                <a:gd name="T5" fmla="*/ 12 h 21"/>
                <a:gd name="T6" fmla="*/ 7 w 32"/>
                <a:gd name="T7" fmla="*/ 9 h 21"/>
                <a:gd name="T8" fmla="*/ 0 w 32"/>
                <a:gd name="T9" fmla="*/ 6 h 21"/>
                <a:gd name="T10" fmla="*/ 1 w 32"/>
                <a:gd name="T11" fmla="*/ 0 h 21"/>
                <a:gd name="T12" fmla="*/ 9 w 32"/>
                <a:gd name="T13" fmla="*/ 3 h 21"/>
                <a:gd name="T14" fmla="*/ 18 w 32"/>
                <a:gd name="T15" fmla="*/ 7 h 21"/>
                <a:gd name="T16" fmla="*/ 25 w 32"/>
                <a:gd name="T17" fmla="*/ 12 h 21"/>
                <a:gd name="T18" fmla="*/ 32 w 32"/>
                <a:gd name="T19" fmla="*/ 17 h 21"/>
                <a:gd name="T20" fmla="*/ 28 w 32"/>
                <a:gd name="T2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8" y="21"/>
                  </a:moveTo>
                  <a:lnTo>
                    <a:pt x="21" y="16"/>
                  </a:lnTo>
                  <a:lnTo>
                    <a:pt x="14" y="12"/>
                  </a:lnTo>
                  <a:lnTo>
                    <a:pt x="7" y="9"/>
                  </a:lnTo>
                  <a:lnTo>
                    <a:pt x="0" y="6"/>
                  </a:lnTo>
                  <a:lnTo>
                    <a:pt x="1" y="0"/>
                  </a:lnTo>
                  <a:lnTo>
                    <a:pt x="9" y="3"/>
                  </a:lnTo>
                  <a:lnTo>
                    <a:pt x="18" y="7"/>
                  </a:lnTo>
                  <a:lnTo>
                    <a:pt x="25" y="12"/>
                  </a:lnTo>
                  <a:lnTo>
                    <a:pt x="32" y="17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5" name="Freeform 473"/>
            <p:cNvSpPr>
              <a:spLocks/>
            </p:cNvSpPr>
            <p:nvPr/>
          </p:nvSpPr>
          <p:spPr bwMode="auto">
            <a:xfrm>
              <a:off x="2033" y="1249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6" name="Freeform 474"/>
            <p:cNvSpPr>
              <a:spLocks/>
            </p:cNvSpPr>
            <p:nvPr/>
          </p:nvSpPr>
          <p:spPr bwMode="auto">
            <a:xfrm>
              <a:off x="2002" y="1231"/>
              <a:ext cx="6" cy="7"/>
            </a:xfrm>
            <a:custGeom>
              <a:avLst/>
              <a:gdLst>
                <a:gd name="T0" fmla="*/ 4 w 6"/>
                <a:gd name="T1" fmla="*/ 1 h 7"/>
                <a:gd name="T2" fmla="*/ 1 w 6"/>
                <a:gd name="T3" fmla="*/ 0 h 7"/>
                <a:gd name="T4" fmla="*/ 0 w 6"/>
                <a:gd name="T5" fmla="*/ 3 h 7"/>
                <a:gd name="T6" fmla="*/ 6 w 6"/>
                <a:gd name="T7" fmla="*/ 4 h 7"/>
                <a:gd name="T8" fmla="*/ 3 w 6"/>
                <a:gd name="T9" fmla="*/ 7 h 7"/>
                <a:gd name="T10" fmla="*/ 4 w 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4" y="1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6" y="4"/>
                  </a:lnTo>
                  <a:lnTo>
                    <a:pt x="3" y="7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7" name="Freeform 475"/>
            <p:cNvSpPr>
              <a:spLocks/>
            </p:cNvSpPr>
            <p:nvPr/>
          </p:nvSpPr>
          <p:spPr bwMode="auto">
            <a:xfrm>
              <a:off x="1877" y="1216"/>
              <a:ext cx="114" cy="54"/>
            </a:xfrm>
            <a:custGeom>
              <a:avLst/>
              <a:gdLst>
                <a:gd name="T0" fmla="*/ 3 w 114"/>
                <a:gd name="T1" fmla="*/ 47 h 54"/>
                <a:gd name="T2" fmla="*/ 4 w 114"/>
                <a:gd name="T3" fmla="*/ 48 h 54"/>
                <a:gd name="T4" fmla="*/ 7 w 114"/>
                <a:gd name="T5" fmla="*/ 51 h 54"/>
                <a:gd name="T6" fmla="*/ 8 w 114"/>
                <a:gd name="T7" fmla="*/ 51 h 54"/>
                <a:gd name="T8" fmla="*/ 10 w 114"/>
                <a:gd name="T9" fmla="*/ 53 h 54"/>
                <a:gd name="T10" fmla="*/ 14 w 114"/>
                <a:gd name="T11" fmla="*/ 54 h 54"/>
                <a:gd name="T12" fmla="*/ 19 w 114"/>
                <a:gd name="T13" fmla="*/ 54 h 54"/>
                <a:gd name="T14" fmla="*/ 26 w 114"/>
                <a:gd name="T15" fmla="*/ 54 h 54"/>
                <a:gd name="T16" fmla="*/ 33 w 114"/>
                <a:gd name="T17" fmla="*/ 54 h 54"/>
                <a:gd name="T18" fmla="*/ 46 w 114"/>
                <a:gd name="T19" fmla="*/ 51 h 54"/>
                <a:gd name="T20" fmla="*/ 58 w 114"/>
                <a:gd name="T21" fmla="*/ 46 h 54"/>
                <a:gd name="T22" fmla="*/ 71 w 114"/>
                <a:gd name="T23" fmla="*/ 40 h 54"/>
                <a:gd name="T24" fmla="*/ 83 w 114"/>
                <a:gd name="T25" fmla="*/ 33 h 54"/>
                <a:gd name="T26" fmla="*/ 94 w 114"/>
                <a:gd name="T27" fmla="*/ 28 h 54"/>
                <a:gd name="T28" fmla="*/ 99 w 114"/>
                <a:gd name="T29" fmla="*/ 23 h 54"/>
                <a:gd name="T30" fmla="*/ 104 w 114"/>
                <a:gd name="T31" fmla="*/ 19 h 54"/>
                <a:gd name="T32" fmla="*/ 114 w 114"/>
                <a:gd name="T33" fmla="*/ 11 h 54"/>
                <a:gd name="T34" fmla="*/ 97 w 114"/>
                <a:gd name="T35" fmla="*/ 3 h 54"/>
                <a:gd name="T36" fmla="*/ 87 w 114"/>
                <a:gd name="T37" fmla="*/ 1 h 54"/>
                <a:gd name="T38" fmla="*/ 79 w 114"/>
                <a:gd name="T39" fmla="*/ 0 h 54"/>
                <a:gd name="T40" fmla="*/ 71 w 114"/>
                <a:gd name="T41" fmla="*/ 1 h 54"/>
                <a:gd name="T42" fmla="*/ 61 w 114"/>
                <a:gd name="T43" fmla="*/ 3 h 54"/>
                <a:gd name="T44" fmla="*/ 51 w 114"/>
                <a:gd name="T45" fmla="*/ 4 h 54"/>
                <a:gd name="T46" fmla="*/ 42 w 114"/>
                <a:gd name="T47" fmla="*/ 7 h 54"/>
                <a:gd name="T48" fmla="*/ 35 w 114"/>
                <a:gd name="T49" fmla="*/ 11 h 54"/>
                <a:gd name="T50" fmla="*/ 25 w 114"/>
                <a:gd name="T51" fmla="*/ 15 h 54"/>
                <a:gd name="T52" fmla="*/ 15 w 114"/>
                <a:gd name="T53" fmla="*/ 22 h 54"/>
                <a:gd name="T54" fmla="*/ 10 w 114"/>
                <a:gd name="T55" fmla="*/ 26 h 54"/>
                <a:gd name="T56" fmla="*/ 5 w 114"/>
                <a:gd name="T57" fmla="*/ 30 h 54"/>
                <a:gd name="T58" fmla="*/ 3 w 114"/>
                <a:gd name="T59" fmla="*/ 35 h 54"/>
                <a:gd name="T60" fmla="*/ 0 w 114"/>
                <a:gd name="T61" fmla="*/ 39 h 54"/>
                <a:gd name="T62" fmla="*/ 1 w 114"/>
                <a:gd name="T63" fmla="*/ 43 h 54"/>
                <a:gd name="T64" fmla="*/ 1 w 114"/>
                <a:gd name="T65" fmla="*/ 46 h 54"/>
                <a:gd name="T66" fmla="*/ 3 w 114"/>
                <a:gd name="T67" fmla="*/ 4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4" h="54">
                  <a:moveTo>
                    <a:pt x="3" y="47"/>
                  </a:moveTo>
                  <a:lnTo>
                    <a:pt x="4" y="48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0" y="53"/>
                  </a:lnTo>
                  <a:lnTo>
                    <a:pt x="14" y="54"/>
                  </a:lnTo>
                  <a:lnTo>
                    <a:pt x="19" y="54"/>
                  </a:lnTo>
                  <a:lnTo>
                    <a:pt x="26" y="54"/>
                  </a:lnTo>
                  <a:lnTo>
                    <a:pt x="33" y="54"/>
                  </a:lnTo>
                  <a:lnTo>
                    <a:pt x="46" y="51"/>
                  </a:lnTo>
                  <a:lnTo>
                    <a:pt x="58" y="46"/>
                  </a:lnTo>
                  <a:lnTo>
                    <a:pt x="71" y="40"/>
                  </a:lnTo>
                  <a:lnTo>
                    <a:pt x="83" y="33"/>
                  </a:lnTo>
                  <a:lnTo>
                    <a:pt x="94" y="28"/>
                  </a:lnTo>
                  <a:lnTo>
                    <a:pt x="99" y="23"/>
                  </a:lnTo>
                  <a:lnTo>
                    <a:pt x="104" y="19"/>
                  </a:lnTo>
                  <a:lnTo>
                    <a:pt x="114" y="11"/>
                  </a:lnTo>
                  <a:lnTo>
                    <a:pt x="97" y="3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1" y="3"/>
                  </a:lnTo>
                  <a:lnTo>
                    <a:pt x="51" y="4"/>
                  </a:lnTo>
                  <a:lnTo>
                    <a:pt x="42" y="7"/>
                  </a:lnTo>
                  <a:lnTo>
                    <a:pt x="35" y="11"/>
                  </a:lnTo>
                  <a:lnTo>
                    <a:pt x="25" y="15"/>
                  </a:lnTo>
                  <a:lnTo>
                    <a:pt x="15" y="22"/>
                  </a:lnTo>
                  <a:lnTo>
                    <a:pt x="10" y="26"/>
                  </a:lnTo>
                  <a:lnTo>
                    <a:pt x="5" y="30"/>
                  </a:lnTo>
                  <a:lnTo>
                    <a:pt x="3" y="35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1" y="46"/>
                  </a:lnTo>
                  <a:lnTo>
                    <a:pt x="3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8" name="Freeform 476"/>
            <p:cNvSpPr>
              <a:spLocks/>
            </p:cNvSpPr>
            <p:nvPr/>
          </p:nvSpPr>
          <p:spPr bwMode="auto">
            <a:xfrm>
              <a:off x="1878" y="1262"/>
              <a:ext cx="18" cy="11"/>
            </a:xfrm>
            <a:custGeom>
              <a:avLst/>
              <a:gdLst>
                <a:gd name="T0" fmla="*/ 4 w 18"/>
                <a:gd name="T1" fmla="*/ 0 h 11"/>
                <a:gd name="T2" fmla="*/ 6 w 18"/>
                <a:gd name="T3" fmla="*/ 1 h 11"/>
                <a:gd name="T4" fmla="*/ 7 w 18"/>
                <a:gd name="T5" fmla="*/ 2 h 11"/>
                <a:gd name="T6" fmla="*/ 9 w 18"/>
                <a:gd name="T7" fmla="*/ 4 h 11"/>
                <a:gd name="T8" fmla="*/ 10 w 18"/>
                <a:gd name="T9" fmla="*/ 4 h 11"/>
                <a:gd name="T10" fmla="*/ 14 w 18"/>
                <a:gd name="T11" fmla="*/ 5 h 11"/>
                <a:gd name="T12" fmla="*/ 18 w 18"/>
                <a:gd name="T13" fmla="*/ 5 h 11"/>
                <a:gd name="T14" fmla="*/ 18 w 18"/>
                <a:gd name="T15" fmla="*/ 11 h 11"/>
                <a:gd name="T16" fmla="*/ 13 w 18"/>
                <a:gd name="T17" fmla="*/ 11 h 11"/>
                <a:gd name="T18" fmla="*/ 9 w 18"/>
                <a:gd name="T19" fmla="*/ 9 h 11"/>
                <a:gd name="T20" fmla="*/ 6 w 18"/>
                <a:gd name="T21" fmla="*/ 8 h 11"/>
                <a:gd name="T22" fmla="*/ 3 w 18"/>
                <a:gd name="T23" fmla="*/ 7 h 11"/>
                <a:gd name="T24" fmla="*/ 2 w 18"/>
                <a:gd name="T25" fmla="*/ 5 h 11"/>
                <a:gd name="T26" fmla="*/ 0 w 18"/>
                <a:gd name="T27" fmla="*/ 4 h 11"/>
                <a:gd name="T28" fmla="*/ 4 w 18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1">
                  <a:moveTo>
                    <a:pt x="4" y="0"/>
                  </a:moveTo>
                  <a:lnTo>
                    <a:pt x="6" y="1"/>
                  </a:lnTo>
                  <a:lnTo>
                    <a:pt x="7" y="2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18" y="11"/>
                  </a:lnTo>
                  <a:lnTo>
                    <a:pt x="13" y="11"/>
                  </a:lnTo>
                  <a:lnTo>
                    <a:pt x="9" y="9"/>
                  </a:lnTo>
                  <a:lnTo>
                    <a:pt x="6" y="8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29" name="Freeform 477"/>
            <p:cNvSpPr>
              <a:spLocks/>
            </p:cNvSpPr>
            <p:nvPr/>
          </p:nvSpPr>
          <p:spPr bwMode="auto">
            <a:xfrm>
              <a:off x="1896" y="1253"/>
              <a:ext cx="53" cy="20"/>
            </a:xfrm>
            <a:custGeom>
              <a:avLst/>
              <a:gdLst>
                <a:gd name="T0" fmla="*/ 0 w 53"/>
                <a:gd name="T1" fmla="*/ 14 h 20"/>
                <a:gd name="T2" fmla="*/ 7 w 53"/>
                <a:gd name="T3" fmla="*/ 14 h 20"/>
                <a:gd name="T4" fmla="*/ 14 w 53"/>
                <a:gd name="T5" fmla="*/ 14 h 20"/>
                <a:gd name="T6" fmla="*/ 25 w 53"/>
                <a:gd name="T7" fmla="*/ 11 h 20"/>
                <a:gd name="T8" fmla="*/ 38 w 53"/>
                <a:gd name="T9" fmla="*/ 6 h 20"/>
                <a:gd name="T10" fmla="*/ 50 w 53"/>
                <a:gd name="T11" fmla="*/ 0 h 20"/>
                <a:gd name="T12" fmla="*/ 53 w 53"/>
                <a:gd name="T13" fmla="*/ 6 h 20"/>
                <a:gd name="T14" fmla="*/ 39 w 53"/>
                <a:gd name="T15" fmla="*/ 11 h 20"/>
                <a:gd name="T16" fmla="*/ 27 w 53"/>
                <a:gd name="T17" fmla="*/ 17 h 20"/>
                <a:gd name="T18" fmla="*/ 14 w 53"/>
                <a:gd name="T19" fmla="*/ 20 h 20"/>
                <a:gd name="T20" fmla="*/ 7 w 53"/>
                <a:gd name="T21" fmla="*/ 20 h 20"/>
                <a:gd name="T22" fmla="*/ 0 w 53"/>
                <a:gd name="T23" fmla="*/ 20 h 20"/>
                <a:gd name="T24" fmla="*/ 0 w 53"/>
                <a:gd name="T2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20">
                  <a:moveTo>
                    <a:pt x="0" y="14"/>
                  </a:moveTo>
                  <a:lnTo>
                    <a:pt x="7" y="14"/>
                  </a:lnTo>
                  <a:lnTo>
                    <a:pt x="14" y="14"/>
                  </a:lnTo>
                  <a:lnTo>
                    <a:pt x="25" y="11"/>
                  </a:lnTo>
                  <a:lnTo>
                    <a:pt x="38" y="6"/>
                  </a:lnTo>
                  <a:lnTo>
                    <a:pt x="50" y="0"/>
                  </a:lnTo>
                  <a:lnTo>
                    <a:pt x="53" y="6"/>
                  </a:lnTo>
                  <a:lnTo>
                    <a:pt x="39" y="11"/>
                  </a:lnTo>
                  <a:lnTo>
                    <a:pt x="27" y="17"/>
                  </a:lnTo>
                  <a:lnTo>
                    <a:pt x="14" y="20"/>
                  </a:lnTo>
                  <a:lnTo>
                    <a:pt x="7" y="20"/>
                  </a:lnTo>
                  <a:lnTo>
                    <a:pt x="0" y="2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0" name="Freeform 478"/>
            <p:cNvSpPr>
              <a:spLocks/>
            </p:cNvSpPr>
            <p:nvPr/>
          </p:nvSpPr>
          <p:spPr bwMode="auto">
            <a:xfrm>
              <a:off x="1896" y="1267"/>
              <a:ext cx="1" cy="6"/>
            </a:xfrm>
            <a:custGeom>
              <a:avLst/>
              <a:gdLst>
                <a:gd name="T0" fmla="*/ 6 h 6"/>
                <a:gd name="T1" fmla="*/ 0 h 6"/>
                <a:gd name="T2" fmla="*/ 6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1" name="Freeform 479"/>
            <p:cNvSpPr>
              <a:spLocks/>
            </p:cNvSpPr>
            <p:nvPr/>
          </p:nvSpPr>
          <p:spPr bwMode="auto">
            <a:xfrm>
              <a:off x="1946" y="1224"/>
              <a:ext cx="48" cy="35"/>
            </a:xfrm>
            <a:custGeom>
              <a:avLst/>
              <a:gdLst>
                <a:gd name="T0" fmla="*/ 0 w 48"/>
                <a:gd name="T1" fmla="*/ 29 h 35"/>
                <a:gd name="T2" fmla="*/ 13 w 48"/>
                <a:gd name="T3" fmla="*/ 22 h 35"/>
                <a:gd name="T4" fmla="*/ 23 w 48"/>
                <a:gd name="T5" fmla="*/ 17 h 35"/>
                <a:gd name="T6" fmla="*/ 28 w 48"/>
                <a:gd name="T7" fmla="*/ 13 h 35"/>
                <a:gd name="T8" fmla="*/ 32 w 48"/>
                <a:gd name="T9" fmla="*/ 10 h 35"/>
                <a:gd name="T10" fmla="*/ 43 w 48"/>
                <a:gd name="T11" fmla="*/ 0 h 35"/>
                <a:gd name="T12" fmla="*/ 48 w 48"/>
                <a:gd name="T13" fmla="*/ 4 h 35"/>
                <a:gd name="T14" fmla="*/ 36 w 48"/>
                <a:gd name="T15" fmla="*/ 14 h 35"/>
                <a:gd name="T16" fmla="*/ 32 w 48"/>
                <a:gd name="T17" fmla="*/ 18 h 35"/>
                <a:gd name="T18" fmla="*/ 27 w 48"/>
                <a:gd name="T19" fmla="*/ 21 h 35"/>
                <a:gd name="T20" fmla="*/ 16 w 48"/>
                <a:gd name="T21" fmla="*/ 28 h 35"/>
                <a:gd name="T22" fmla="*/ 3 w 48"/>
                <a:gd name="T23" fmla="*/ 35 h 35"/>
                <a:gd name="T24" fmla="*/ 0 w 48"/>
                <a:gd name="T25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35">
                  <a:moveTo>
                    <a:pt x="0" y="29"/>
                  </a:moveTo>
                  <a:lnTo>
                    <a:pt x="13" y="22"/>
                  </a:lnTo>
                  <a:lnTo>
                    <a:pt x="23" y="17"/>
                  </a:lnTo>
                  <a:lnTo>
                    <a:pt x="28" y="13"/>
                  </a:lnTo>
                  <a:lnTo>
                    <a:pt x="32" y="10"/>
                  </a:lnTo>
                  <a:lnTo>
                    <a:pt x="43" y="0"/>
                  </a:lnTo>
                  <a:lnTo>
                    <a:pt x="48" y="4"/>
                  </a:lnTo>
                  <a:lnTo>
                    <a:pt x="36" y="14"/>
                  </a:lnTo>
                  <a:lnTo>
                    <a:pt x="32" y="18"/>
                  </a:lnTo>
                  <a:lnTo>
                    <a:pt x="27" y="21"/>
                  </a:lnTo>
                  <a:lnTo>
                    <a:pt x="16" y="28"/>
                  </a:lnTo>
                  <a:lnTo>
                    <a:pt x="3" y="35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2" name="Freeform 480"/>
            <p:cNvSpPr>
              <a:spLocks/>
            </p:cNvSpPr>
            <p:nvPr/>
          </p:nvSpPr>
          <p:spPr bwMode="auto">
            <a:xfrm>
              <a:off x="1946" y="1253"/>
              <a:ext cx="3" cy="6"/>
            </a:xfrm>
            <a:custGeom>
              <a:avLst/>
              <a:gdLst>
                <a:gd name="T0" fmla="*/ 3 w 3"/>
                <a:gd name="T1" fmla="*/ 6 h 6"/>
                <a:gd name="T2" fmla="*/ 0 w 3"/>
                <a:gd name="T3" fmla="*/ 0 h 6"/>
                <a:gd name="T4" fmla="*/ 3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0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3" name="Freeform 481"/>
            <p:cNvSpPr>
              <a:spLocks/>
            </p:cNvSpPr>
            <p:nvPr/>
          </p:nvSpPr>
          <p:spPr bwMode="auto">
            <a:xfrm>
              <a:off x="1973" y="1216"/>
              <a:ext cx="19" cy="14"/>
            </a:xfrm>
            <a:custGeom>
              <a:avLst/>
              <a:gdLst>
                <a:gd name="T0" fmla="*/ 16 w 19"/>
                <a:gd name="T1" fmla="*/ 14 h 14"/>
                <a:gd name="T2" fmla="*/ 19 w 19"/>
                <a:gd name="T3" fmla="*/ 8 h 14"/>
                <a:gd name="T4" fmla="*/ 3 w 19"/>
                <a:gd name="T5" fmla="*/ 0 h 14"/>
                <a:gd name="T6" fmla="*/ 0 w 19"/>
                <a:gd name="T7" fmla="*/ 5 h 14"/>
                <a:gd name="T8" fmla="*/ 1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16" y="14"/>
                  </a:moveTo>
                  <a:lnTo>
                    <a:pt x="19" y="8"/>
                  </a:lnTo>
                  <a:lnTo>
                    <a:pt x="3" y="0"/>
                  </a:lnTo>
                  <a:lnTo>
                    <a:pt x="0" y="5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4" name="Freeform 482"/>
            <p:cNvSpPr>
              <a:spLocks/>
            </p:cNvSpPr>
            <p:nvPr/>
          </p:nvSpPr>
          <p:spPr bwMode="auto">
            <a:xfrm>
              <a:off x="1989" y="1224"/>
              <a:ext cx="7" cy="6"/>
            </a:xfrm>
            <a:custGeom>
              <a:avLst/>
              <a:gdLst>
                <a:gd name="T0" fmla="*/ 5 w 7"/>
                <a:gd name="T1" fmla="*/ 4 h 6"/>
                <a:gd name="T2" fmla="*/ 7 w 7"/>
                <a:gd name="T3" fmla="*/ 1 h 6"/>
                <a:gd name="T4" fmla="*/ 3 w 7"/>
                <a:gd name="T5" fmla="*/ 0 h 6"/>
                <a:gd name="T6" fmla="*/ 0 w 7"/>
                <a:gd name="T7" fmla="*/ 6 h 6"/>
                <a:gd name="T8" fmla="*/ 0 w 7"/>
                <a:gd name="T9" fmla="*/ 0 h 6"/>
                <a:gd name="T10" fmla="*/ 5 w 7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lnTo>
                    <a:pt x="7" y="1"/>
                  </a:lnTo>
                  <a:lnTo>
                    <a:pt x="3" y="0"/>
                  </a:lnTo>
                  <a:lnTo>
                    <a:pt x="0" y="6"/>
                  </a:lnTo>
                  <a:lnTo>
                    <a:pt x="0" y="0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5" name="Freeform 483"/>
            <p:cNvSpPr>
              <a:spLocks/>
            </p:cNvSpPr>
            <p:nvPr/>
          </p:nvSpPr>
          <p:spPr bwMode="auto">
            <a:xfrm>
              <a:off x="1937" y="1213"/>
              <a:ext cx="39" cy="8"/>
            </a:xfrm>
            <a:custGeom>
              <a:avLst/>
              <a:gdLst>
                <a:gd name="T0" fmla="*/ 37 w 39"/>
                <a:gd name="T1" fmla="*/ 8 h 8"/>
                <a:gd name="T2" fmla="*/ 27 w 39"/>
                <a:gd name="T3" fmla="*/ 7 h 8"/>
                <a:gd name="T4" fmla="*/ 19 w 39"/>
                <a:gd name="T5" fmla="*/ 7 h 8"/>
                <a:gd name="T6" fmla="*/ 11 w 39"/>
                <a:gd name="T7" fmla="*/ 7 h 8"/>
                <a:gd name="T8" fmla="*/ 1 w 39"/>
                <a:gd name="T9" fmla="*/ 8 h 8"/>
                <a:gd name="T10" fmla="*/ 0 w 39"/>
                <a:gd name="T11" fmla="*/ 3 h 8"/>
                <a:gd name="T12" fmla="*/ 9 w 39"/>
                <a:gd name="T13" fmla="*/ 1 h 8"/>
                <a:gd name="T14" fmla="*/ 19 w 39"/>
                <a:gd name="T15" fmla="*/ 0 h 8"/>
                <a:gd name="T16" fmla="*/ 29 w 39"/>
                <a:gd name="T17" fmla="*/ 1 h 8"/>
                <a:gd name="T18" fmla="*/ 39 w 39"/>
                <a:gd name="T19" fmla="*/ 3 h 8"/>
                <a:gd name="T20" fmla="*/ 37 w 39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8">
                  <a:moveTo>
                    <a:pt x="37" y="8"/>
                  </a:moveTo>
                  <a:lnTo>
                    <a:pt x="27" y="7"/>
                  </a:lnTo>
                  <a:lnTo>
                    <a:pt x="19" y="7"/>
                  </a:lnTo>
                  <a:lnTo>
                    <a:pt x="11" y="7"/>
                  </a:lnTo>
                  <a:lnTo>
                    <a:pt x="1" y="8"/>
                  </a:lnTo>
                  <a:lnTo>
                    <a:pt x="0" y="3"/>
                  </a:lnTo>
                  <a:lnTo>
                    <a:pt x="9" y="1"/>
                  </a:lnTo>
                  <a:lnTo>
                    <a:pt x="19" y="0"/>
                  </a:lnTo>
                  <a:lnTo>
                    <a:pt x="29" y="1"/>
                  </a:lnTo>
                  <a:lnTo>
                    <a:pt x="39" y="3"/>
                  </a:lnTo>
                  <a:lnTo>
                    <a:pt x="37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6" name="Freeform 484"/>
            <p:cNvSpPr>
              <a:spLocks/>
            </p:cNvSpPr>
            <p:nvPr/>
          </p:nvSpPr>
          <p:spPr bwMode="auto">
            <a:xfrm>
              <a:off x="1973" y="1216"/>
              <a:ext cx="3" cy="5"/>
            </a:xfrm>
            <a:custGeom>
              <a:avLst/>
              <a:gdLst>
                <a:gd name="T0" fmla="*/ 3 w 3"/>
                <a:gd name="T1" fmla="*/ 0 h 5"/>
                <a:gd name="T2" fmla="*/ 1 w 3"/>
                <a:gd name="T3" fmla="*/ 5 h 5"/>
                <a:gd name="T4" fmla="*/ 0 w 3"/>
                <a:gd name="T5" fmla="*/ 5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1" y="5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7" name="Freeform 485"/>
            <p:cNvSpPr>
              <a:spLocks/>
            </p:cNvSpPr>
            <p:nvPr/>
          </p:nvSpPr>
          <p:spPr bwMode="auto">
            <a:xfrm>
              <a:off x="1900" y="1216"/>
              <a:ext cx="38" cy="18"/>
            </a:xfrm>
            <a:custGeom>
              <a:avLst/>
              <a:gdLst>
                <a:gd name="T0" fmla="*/ 38 w 38"/>
                <a:gd name="T1" fmla="*/ 5 h 18"/>
                <a:gd name="T2" fmla="*/ 28 w 38"/>
                <a:gd name="T3" fmla="*/ 7 h 18"/>
                <a:gd name="T4" fmla="*/ 20 w 38"/>
                <a:gd name="T5" fmla="*/ 9 h 18"/>
                <a:gd name="T6" fmla="*/ 13 w 38"/>
                <a:gd name="T7" fmla="*/ 14 h 18"/>
                <a:gd name="T8" fmla="*/ 3 w 38"/>
                <a:gd name="T9" fmla="*/ 18 h 18"/>
                <a:gd name="T10" fmla="*/ 0 w 38"/>
                <a:gd name="T11" fmla="*/ 12 h 18"/>
                <a:gd name="T12" fmla="*/ 10 w 38"/>
                <a:gd name="T13" fmla="*/ 8 h 18"/>
                <a:gd name="T14" fmla="*/ 17 w 38"/>
                <a:gd name="T15" fmla="*/ 4 h 18"/>
                <a:gd name="T16" fmla="*/ 27 w 38"/>
                <a:gd name="T17" fmla="*/ 1 h 18"/>
                <a:gd name="T18" fmla="*/ 37 w 38"/>
                <a:gd name="T19" fmla="*/ 0 h 18"/>
                <a:gd name="T20" fmla="*/ 38 w 38"/>
                <a:gd name="T2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8">
                  <a:moveTo>
                    <a:pt x="38" y="5"/>
                  </a:moveTo>
                  <a:lnTo>
                    <a:pt x="28" y="7"/>
                  </a:lnTo>
                  <a:lnTo>
                    <a:pt x="20" y="9"/>
                  </a:lnTo>
                  <a:lnTo>
                    <a:pt x="13" y="14"/>
                  </a:lnTo>
                  <a:lnTo>
                    <a:pt x="3" y="18"/>
                  </a:lnTo>
                  <a:lnTo>
                    <a:pt x="0" y="12"/>
                  </a:lnTo>
                  <a:lnTo>
                    <a:pt x="10" y="8"/>
                  </a:lnTo>
                  <a:lnTo>
                    <a:pt x="17" y="4"/>
                  </a:lnTo>
                  <a:lnTo>
                    <a:pt x="27" y="1"/>
                  </a:lnTo>
                  <a:lnTo>
                    <a:pt x="37" y="0"/>
                  </a:lnTo>
                  <a:lnTo>
                    <a:pt x="3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8" name="Freeform 486"/>
            <p:cNvSpPr>
              <a:spLocks/>
            </p:cNvSpPr>
            <p:nvPr/>
          </p:nvSpPr>
          <p:spPr bwMode="auto">
            <a:xfrm>
              <a:off x="1937" y="1216"/>
              <a:ext cx="1" cy="5"/>
            </a:xfrm>
            <a:custGeom>
              <a:avLst/>
              <a:gdLst>
                <a:gd name="T0" fmla="*/ 0 w 1"/>
                <a:gd name="T1" fmla="*/ 0 h 5"/>
                <a:gd name="T2" fmla="*/ 1 w 1"/>
                <a:gd name="T3" fmla="*/ 5 h 5"/>
                <a:gd name="T4" fmla="*/ 0 w 1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39" name="Freeform 487"/>
            <p:cNvSpPr>
              <a:spLocks/>
            </p:cNvSpPr>
            <p:nvPr/>
          </p:nvSpPr>
          <p:spPr bwMode="auto">
            <a:xfrm>
              <a:off x="1874" y="1228"/>
              <a:ext cx="31" cy="36"/>
            </a:xfrm>
            <a:custGeom>
              <a:avLst/>
              <a:gdLst>
                <a:gd name="T0" fmla="*/ 31 w 31"/>
                <a:gd name="T1" fmla="*/ 6 h 36"/>
                <a:gd name="T2" fmla="*/ 19 w 31"/>
                <a:gd name="T3" fmla="*/ 13 h 36"/>
                <a:gd name="T4" fmla="*/ 15 w 31"/>
                <a:gd name="T5" fmla="*/ 16 h 36"/>
                <a:gd name="T6" fmla="*/ 11 w 31"/>
                <a:gd name="T7" fmla="*/ 20 h 36"/>
                <a:gd name="T8" fmla="*/ 7 w 31"/>
                <a:gd name="T9" fmla="*/ 24 h 36"/>
                <a:gd name="T10" fmla="*/ 6 w 31"/>
                <a:gd name="T11" fmla="*/ 27 h 36"/>
                <a:gd name="T12" fmla="*/ 7 w 31"/>
                <a:gd name="T13" fmla="*/ 31 h 36"/>
                <a:gd name="T14" fmla="*/ 7 w 31"/>
                <a:gd name="T15" fmla="*/ 32 h 36"/>
                <a:gd name="T16" fmla="*/ 8 w 31"/>
                <a:gd name="T17" fmla="*/ 34 h 36"/>
                <a:gd name="T18" fmla="*/ 4 w 31"/>
                <a:gd name="T19" fmla="*/ 36 h 36"/>
                <a:gd name="T20" fmla="*/ 1 w 31"/>
                <a:gd name="T21" fmla="*/ 35 h 36"/>
                <a:gd name="T22" fmla="*/ 0 w 31"/>
                <a:gd name="T23" fmla="*/ 31 h 36"/>
                <a:gd name="T24" fmla="*/ 0 w 31"/>
                <a:gd name="T25" fmla="*/ 27 h 36"/>
                <a:gd name="T26" fmla="*/ 3 w 31"/>
                <a:gd name="T27" fmla="*/ 21 h 36"/>
                <a:gd name="T28" fmla="*/ 6 w 31"/>
                <a:gd name="T29" fmla="*/ 17 h 36"/>
                <a:gd name="T30" fmla="*/ 11 w 31"/>
                <a:gd name="T31" fmla="*/ 11 h 36"/>
                <a:gd name="T32" fmla="*/ 17 w 31"/>
                <a:gd name="T33" fmla="*/ 7 h 36"/>
                <a:gd name="T34" fmla="*/ 26 w 31"/>
                <a:gd name="T35" fmla="*/ 0 h 36"/>
                <a:gd name="T36" fmla="*/ 31 w 31"/>
                <a:gd name="T3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36">
                  <a:moveTo>
                    <a:pt x="31" y="6"/>
                  </a:moveTo>
                  <a:lnTo>
                    <a:pt x="19" y="13"/>
                  </a:lnTo>
                  <a:lnTo>
                    <a:pt x="15" y="16"/>
                  </a:lnTo>
                  <a:lnTo>
                    <a:pt x="11" y="20"/>
                  </a:lnTo>
                  <a:lnTo>
                    <a:pt x="7" y="24"/>
                  </a:lnTo>
                  <a:lnTo>
                    <a:pt x="6" y="27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4"/>
                  </a:lnTo>
                  <a:lnTo>
                    <a:pt x="4" y="36"/>
                  </a:lnTo>
                  <a:lnTo>
                    <a:pt x="1" y="35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3" y="21"/>
                  </a:lnTo>
                  <a:lnTo>
                    <a:pt x="6" y="17"/>
                  </a:lnTo>
                  <a:lnTo>
                    <a:pt x="11" y="11"/>
                  </a:lnTo>
                  <a:lnTo>
                    <a:pt x="17" y="7"/>
                  </a:lnTo>
                  <a:lnTo>
                    <a:pt x="26" y="0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0" name="Freeform 488"/>
            <p:cNvSpPr>
              <a:spLocks/>
            </p:cNvSpPr>
            <p:nvPr/>
          </p:nvSpPr>
          <p:spPr bwMode="auto">
            <a:xfrm>
              <a:off x="1900" y="1228"/>
              <a:ext cx="5" cy="6"/>
            </a:xfrm>
            <a:custGeom>
              <a:avLst/>
              <a:gdLst>
                <a:gd name="T0" fmla="*/ 0 w 5"/>
                <a:gd name="T1" fmla="*/ 0 h 6"/>
                <a:gd name="T2" fmla="*/ 5 w 5"/>
                <a:gd name="T3" fmla="*/ 6 h 6"/>
                <a:gd name="T4" fmla="*/ 3 w 5"/>
                <a:gd name="T5" fmla="*/ 6 h 6"/>
                <a:gd name="T6" fmla="*/ 0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5" y="6"/>
                  </a:lnTo>
                  <a:lnTo>
                    <a:pt x="3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1" name="Freeform 489"/>
            <p:cNvSpPr>
              <a:spLocks/>
            </p:cNvSpPr>
            <p:nvPr/>
          </p:nvSpPr>
          <p:spPr bwMode="auto">
            <a:xfrm>
              <a:off x="1878" y="1262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4 h 4"/>
                <a:gd name="T4" fmla="*/ 4 w 4"/>
                <a:gd name="T5" fmla="*/ 0 h 4"/>
                <a:gd name="T6" fmla="*/ 0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2" name="Freeform 490"/>
            <p:cNvSpPr>
              <a:spLocks/>
            </p:cNvSpPr>
            <p:nvPr/>
          </p:nvSpPr>
          <p:spPr bwMode="auto">
            <a:xfrm>
              <a:off x="1976" y="1234"/>
              <a:ext cx="26" cy="17"/>
            </a:xfrm>
            <a:custGeom>
              <a:avLst/>
              <a:gdLst>
                <a:gd name="T0" fmla="*/ 0 w 26"/>
                <a:gd name="T1" fmla="*/ 10 h 17"/>
                <a:gd name="T2" fmla="*/ 23 w 26"/>
                <a:gd name="T3" fmla="*/ 17 h 17"/>
                <a:gd name="T4" fmla="*/ 26 w 26"/>
                <a:gd name="T5" fmla="*/ 8 h 17"/>
                <a:gd name="T6" fmla="*/ 9 w 26"/>
                <a:gd name="T7" fmla="*/ 0 h 17"/>
                <a:gd name="T8" fmla="*/ 0 w 26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0" y="10"/>
                  </a:moveTo>
                  <a:lnTo>
                    <a:pt x="23" y="17"/>
                  </a:lnTo>
                  <a:lnTo>
                    <a:pt x="26" y="8"/>
                  </a:lnTo>
                  <a:lnTo>
                    <a:pt x="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3" name="Freeform 491"/>
            <p:cNvSpPr>
              <a:spLocks/>
            </p:cNvSpPr>
            <p:nvPr/>
          </p:nvSpPr>
          <p:spPr bwMode="auto">
            <a:xfrm>
              <a:off x="1976" y="1234"/>
              <a:ext cx="26" cy="17"/>
            </a:xfrm>
            <a:custGeom>
              <a:avLst/>
              <a:gdLst>
                <a:gd name="T0" fmla="*/ 0 w 26"/>
                <a:gd name="T1" fmla="*/ 10 h 17"/>
                <a:gd name="T2" fmla="*/ 23 w 26"/>
                <a:gd name="T3" fmla="*/ 17 h 17"/>
                <a:gd name="T4" fmla="*/ 26 w 26"/>
                <a:gd name="T5" fmla="*/ 8 h 17"/>
                <a:gd name="T6" fmla="*/ 9 w 26"/>
                <a:gd name="T7" fmla="*/ 0 h 17"/>
                <a:gd name="T8" fmla="*/ 0 w 26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0" y="10"/>
                  </a:moveTo>
                  <a:lnTo>
                    <a:pt x="23" y="17"/>
                  </a:lnTo>
                  <a:lnTo>
                    <a:pt x="26" y="8"/>
                  </a:lnTo>
                  <a:lnTo>
                    <a:pt x="9" y="0"/>
                  </a:lnTo>
                  <a:lnTo>
                    <a:pt x="0" y="1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4" name="Freeform 492"/>
            <p:cNvSpPr>
              <a:spLocks/>
            </p:cNvSpPr>
            <p:nvPr/>
          </p:nvSpPr>
          <p:spPr bwMode="auto">
            <a:xfrm>
              <a:off x="1963" y="1241"/>
              <a:ext cx="38" cy="23"/>
            </a:xfrm>
            <a:custGeom>
              <a:avLst/>
              <a:gdLst>
                <a:gd name="T0" fmla="*/ 0 w 38"/>
                <a:gd name="T1" fmla="*/ 11 h 23"/>
                <a:gd name="T2" fmla="*/ 38 w 38"/>
                <a:gd name="T3" fmla="*/ 23 h 23"/>
                <a:gd name="T4" fmla="*/ 38 w 38"/>
                <a:gd name="T5" fmla="*/ 12 h 23"/>
                <a:gd name="T6" fmla="*/ 13 w 38"/>
                <a:gd name="T7" fmla="*/ 0 h 23"/>
                <a:gd name="T8" fmla="*/ 0 w 38"/>
                <a:gd name="T9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0" y="11"/>
                  </a:moveTo>
                  <a:lnTo>
                    <a:pt x="38" y="23"/>
                  </a:lnTo>
                  <a:lnTo>
                    <a:pt x="38" y="12"/>
                  </a:lnTo>
                  <a:lnTo>
                    <a:pt x="13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5" name="Freeform 493"/>
            <p:cNvSpPr>
              <a:spLocks/>
            </p:cNvSpPr>
            <p:nvPr/>
          </p:nvSpPr>
          <p:spPr bwMode="auto">
            <a:xfrm>
              <a:off x="1963" y="1241"/>
              <a:ext cx="38" cy="23"/>
            </a:xfrm>
            <a:custGeom>
              <a:avLst/>
              <a:gdLst>
                <a:gd name="T0" fmla="*/ 0 w 38"/>
                <a:gd name="T1" fmla="*/ 11 h 23"/>
                <a:gd name="T2" fmla="*/ 38 w 38"/>
                <a:gd name="T3" fmla="*/ 23 h 23"/>
                <a:gd name="T4" fmla="*/ 38 w 38"/>
                <a:gd name="T5" fmla="*/ 12 h 23"/>
                <a:gd name="T6" fmla="*/ 13 w 38"/>
                <a:gd name="T7" fmla="*/ 0 h 23"/>
                <a:gd name="T8" fmla="*/ 0 w 38"/>
                <a:gd name="T9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0" y="11"/>
                  </a:moveTo>
                  <a:lnTo>
                    <a:pt x="38" y="23"/>
                  </a:lnTo>
                  <a:lnTo>
                    <a:pt x="38" y="12"/>
                  </a:lnTo>
                  <a:lnTo>
                    <a:pt x="13" y="0"/>
                  </a:lnTo>
                  <a:lnTo>
                    <a:pt x="0" y="1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6" name="Freeform 494"/>
            <p:cNvSpPr>
              <a:spLocks/>
            </p:cNvSpPr>
            <p:nvPr/>
          </p:nvSpPr>
          <p:spPr bwMode="auto">
            <a:xfrm>
              <a:off x="1955" y="1253"/>
              <a:ext cx="44" cy="23"/>
            </a:xfrm>
            <a:custGeom>
              <a:avLst/>
              <a:gdLst>
                <a:gd name="T0" fmla="*/ 44 w 44"/>
                <a:gd name="T1" fmla="*/ 23 h 23"/>
                <a:gd name="T2" fmla="*/ 0 w 44"/>
                <a:gd name="T3" fmla="*/ 9 h 23"/>
                <a:gd name="T4" fmla="*/ 9 w 44"/>
                <a:gd name="T5" fmla="*/ 0 h 23"/>
                <a:gd name="T6" fmla="*/ 44 w 44"/>
                <a:gd name="T7" fmla="*/ 11 h 23"/>
                <a:gd name="T8" fmla="*/ 44 w 4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3">
                  <a:moveTo>
                    <a:pt x="44" y="23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4" y="11"/>
                  </a:lnTo>
                  <a:lnTo>
                    <a:pt x="44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7" name="Freeform 495"/>
            <p:cNvSpPr>
              <a:spLocks/>
            </p:cNvSpPr>
            <p:nvPr/>
          </p:nvSpPr>
          <p:spPr bwMode="auto">
            <a:xfrm>
              <a:off x="1955" y="1253"/>
              <a:ext cx="44" cy="23"/>
            </a:xfrm>
            <a:custGeom>
              <a:avLst/>
              <a:gdLst>
                <a:gd name="T0" fmla="*/ 44 w 44"/>
                <a:gd name="T1" fmla="*/ 23 h 23"/>
                <a:gd name="T2" fmla="*/ 0 w 44"/>
                <a:gd name="T3" fmla="*/ 9 h 23"/>
                <a:gd name="T4" fmla="*/ 9 w 44"/>
                <a:gd name="T5" fmla="*/ 0 h 23"/>
                <a:gd name="T6" fmla="*/ 44 w 44"/>
                <a:gd name="T7" fmla="*/ 11 h 23"/>
                <a:gd name="T8" fmla="*/ 44 w 4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3">
                  <a:moveTo>
                    <a:pt x="44" y="23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4" y="11"/>
                  </a:lnTo>
                  <a:lnTo>
                    <a:pt x="44" y="2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8" name="Freeform 496"/>
            <p:cNvSpPr>
              <a:spLocks/>
            </p:cNvSpPr>
            <p:nvPr/>
          </p:nvSpPr>
          <p:spPr bwMode="auto">
            <a:xfrm>
              <a:off x="1948" y="1262"/>
              <a:ext cx="53" cy="27"/>
            </a:xfrm>
            <a:custGeom>
              <a:avLst/>
              <a:gdLst>
                <a:gd name="T0" fmla="*/ 53 w 53"/>
                <a:gd name="T1" fmla="*/ 27 h 27"/>
                <a:gd name="T2" fmla="*/ 0 w 53"/>
                <a:gd name="T3" fmla="*/ 11 h 27"/>
                <a:gd name="T4" fmla="*/ 7 w 53"/>
                <a:gd name="T5" fmla="*/ 0 h 27"/>
                <a:gd name="T6" fmla="*/ 53 w 53"/>
                <a:gd name="T7" fmla="*/ 14 h 27"/>
                <a:gd name="T8" fmla="*/ 53 w 53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53" y="27"/>
                  </a:moveTo>
                  <a:lnTo>
                    <a:pt x="0" y="11"/>
                  </a:lnTo>
                  <a:lnTo>
                    <a:pt x="7" y="0"/>
                  </a:lnTo>
                  <a:lnTo>
                    <a:pt x="53" y="14"/>
                  </a:lnTo>
                  <a:lnTo>
                    <a:pt x="53" y="27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49" name="Freeform 497"/>
            <p:cNvSpPr>
              <a:spLocks/>
            </p:cNvSpPr>
            <p:nvPr/>
          </p:nvSpPr>
          <p:spPr bwMode="auto">
            <a:xfrm>
              <a:off x="1948" y="1262"/>
              <a:ext cx="53" cy="27"/>
            </a:xfrm>
            <a:custGeom>
              <a:avLst/>
              <a:gdLst>
                <a:gd name="T0" fmla="*/ 53 w 53"/>
                <a:gd name="T1" fmla="*/ 27 h 27"/>
                <a:gd name="T2" fmla="*/ 0 w 53"/>
                <a:gd name="T3" fmla="*/ 11 h 27"/>
                <a:gd name="T4" fmla="*/ 7 w 53"/>
                <a:gd name="T5" fmla="*/ 0 h 27"/>
                <a:gd name="T6" fmla="*/ 53 w 53"/>
                <a:gd name="T7" fmla="*/ 14 h 27"/>
                <a:gd name="T8" fmla="*/ 53 w 53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53" y="27"/>
                  </a:moveTo>
                  <a:lnTo>
                    <a:pt x="0" y="11"/>
                  </a:lnTo>
                  <a:lnTo>
                    <a:pt x="7" y="0"/>
                  </a:lnTo>
                  <a:lnTo>
                    <a:pt x="53" y="14"/>
                  </a:lnTo>
                  <a:lnTo>
                    <a:pt x="53" y="2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0" name="Freeform 498"/>
            <p:cNvSpPr>
              <a:spLocks/>
            </p:cNvSpPr>
            <p:nvPr/>
          </p:nvSpPr>
          <p:spPr bwMode="auto">
            <a:xfrm>
              <a:off x="1941" y="1273"/>
              <a:ext cx="58" cy="30"/>
            </a:xfrm>
            <a:custGeom>
              <a:avLst/>
              <a:gdLst>
                <a:gd name="T0" fmla="*/ 57 w 58"/>
                <a:gd name="T1" fmla="*/ 30 h 30"/>
                <a:gd name="T2" fmla="*/ 58 w 58"/>
                <a:gd name="T3" fmla="*/ 16 h 30"/>
                <a:gd name="T4" fmla="*/ 8 w 58"/>
                <a:gd name="T5" fmla="*/ 0 h 30"/>
                <a:gd name="T6" fmla="*/ 0 w 58"/>
                <a:gd name="T7" fmla="*/ 15 h 30"/>
                <a:gd name="T8" fmla="*/ 57 w 58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0">
                  <a:moveTo>
                    <a:pt x="57" y="30"/>
                  </a:moveTo>
                  <a:lnTo>
                    <a:pt x="58" y="16"/>
                  </a:lnTo>
                  <a:lnTo>
                    <a:pt x="8" y="0"/>
                  </a:lnTo>
                  <a:lnTo>
                    <a:pt x="0" y="15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1" name="Freeform 499"/>
            <p:cNvSpPr>
              <a:spLocks/>
            </p:cNvSpPr>
            <p:nvPr/>
          </p:nvSpPr>
          <p:spPr bwMode="auto">
            <a:xfrm>
              <a:off x="1941" y="1273"/>
              <a:ext cx="58" cy="30"/>
            </a:xfrm>
            <a:custGeom>
              <a:avLst/>
              <a:gdLst>
                <a:gd name="T0" fmla="*/ 57 w 58"/>
                <a:gd name="T1" fmla="*/ 30 h 30"/>
                <a:gd name="T2" fmla="*/ 58 w 58"/>
                <a:gd name="T3" fmla="*/ 16 h 30"/>
                <a:gd name="T4" fmla="*/ 8 w 58"/>
                <a:gd name="T5" fmla="*/ 0 h 30"/>
                <a:gd name="T6" fmla="*/ 0 w 58"/>
                <a:gd name="T7" fmla="*/ 15 h 30"/>
                <a:gd name="T8" fmla="*/ 57 w 58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0">
                  <a:moveTo>
                    <a:pt x="57" y="30"/>
                  </a:moveTo>
                  <a:lnTo>
                    <a:pt x="58" y="16"/>
                  </a:lnTo>
                  <a:lnTo>
                    <a:pt x="8" y="0"/>
                  </a:lnTo>
                  <a:lnTo>
                    <a:pt x="0" y="15"/>
                  </a:lnTo>
                  <a:lnTo>
                    <a:pt x="57" y="3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2" name="Freeform 500"/>
            <p:cNvSpPr>
              <a:spLocks/>
            </p:cNvSpPr>
            <p:nvPr/>
          </p:nvSpPr>
          <p:spPr bwMode="auto">
            <a:xfrm>
              <a:off x="1937" y="1284"/>
              <a:ext cx="61" cy="33"/>
            </a:xfrm>
            <a:custGeom>
              <a:avLst/>
              <a:gdLst>
                <a:gd name="T0" fmla="*/ 55 w 61"/>
                <a:gd name="T1" fmla="*/ 33 h 33"/>
                <a:gd name="T2" fmla="*/ 61 w 61"/>
                <a:gd name="T3" fmla="*/ 18 h 33"/>
                <a:gd name="T4" fmla="*/ 5 w 61"/>
                <a:gd name="T5" fmla="*/ 0 h 33"/>
                <a:gd name="T6" fmla="*/ 0 w 61"/>
                <a:gd name="T7" fmla="*/ 17 h 33"/>
                <a:gd name="T8" fmla="*/ 55 w 61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55" y="33"/>
                  </a:moveTo>
                  <a:lnTo>
                    <a:pt x="61" y="18"/>
                  </a:lnTo>
                  <a:lnTo>
                    <a:pt x="5" y="0"/>
                  </a:lnTo>
                  <a:lnTo>
                    <a:pt x="0" y="17"/>
                  </a:lnTo>
                  <a:lnTo>
                    <a:pt x="55" y="33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3" name="Freeform 501"/>
            <p:cNvSpPr>
              <a:spLocks/>
            </p:cNvSpPr>
            <p:nvPr/>
          </p:nvSpPr>
          <p:spPr bwMode="auto">
            <a:xfrm>
              <a:off x="1937" y="1284"/>
              <a:ext cx="61" cy="33"/>
            </a:xfrm>
            <a:custGeom>
              <a:avLst/>
              <a:gdLst>
                <a:gd name="T0" fmla="*/ 55 w 61"/>
                <a:gd name="T1" fmla="*/ 33 h 33"/>
                <a:gd name="T2" fmla="*/ 61 w 61"/>
                <a:gd name="T3" fmla="*/ 18 h 33"/>
                <a:gd name="T4" fmla="*/ 5 w 61"/>
                <a:gd name="T5" fmla="*/ 0 h 33"/>
                <a:gd name="T6" fmla="*/ 0 w 61"/>
                <a:gd name="T7" fmla="*/ 17 h 33"/>
                <a:gd name="T8" fmla="*/ 55 w 61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55" y="33"/>
                  </a:moveTo>
                  <a:lnTo>
                    <a:pt x="61" y="18"/>
                  </a:lnTo>
                  <a:lnTo>
                    <a:pt x="5" y="0"/>
                  </a:lnTo>
                  <a:lnTo>
                    <a:pt x="0" y="17"/>
                  </a:lnTo>
                  <a:lnTo>
                    <a:pt x="55" y="3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4" name="Freeform 502"/>
            <p:cNvSpPr>
              <a:spLocks/>
            </p:cNvSpPr>
            <p:nvPr/>
          </p:nvSpPr>
          <p:spPr bwMode="auto">
            <a:xfrm>
              <a:off x="1934" y="1301"/>
              <a:ext cx="58" cy="27"/>
            </a:xfrm>
            <a:custGeom>
              <a:avLst/>
              <a:gdLst>
                <a:gd name="T0" fmla="*/ 53 w 58"/>
                <a:gd name="T1" fmla="*/ 27 h 27"/>
                <a:gd name="T2" fmla="*/ 58 w 58"/>
                <a:gd name="T3" fmla="*/ 15 h 27"/>
                <a:gd name="T4" fmla="*/ 5 w 58"/>
                <a:gd name="T5" fmla="*/ 0 h 27"/>
                <a:gd name="T6" fmla="*/ 0 w 58"/>
                <a:gd name="T7" fmla="*/ 12 h 27"/>
                <a:gd name="T8" fmla="*/ 53 w 58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7">
                  <a:moveTo>
                    <a:pt x="53" y="27"/>
                  </a:moveTo>
                  <a:lnTo>
                    <a:pt x="58" y="1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53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5" name="Freeform 503"/>
            <p:cNvSpPr>
              <a:spLocks/>
            </p:cNvSpPr>
            <p:nvPr/>
          </p:nvSpPr>
          <p:spPr bwMode="auto">
            <a:xfrm>
              <a:off x="1934" y="1301"/>
              <a:ext cx="58" cy="27"/>
            </a:xfrm>
            <a:custGeom>
              <a:avLst/>
              <a:gdLst>
                <a:gd name="T0" fmla="*/ 53 w 58"/>
                <a:gd name="T1" fmla="*/ 27 h 27"/>
                <a:gd name="T2" fmla="*/ 58 w 58"/>
                <a:gd name="T3" fmla="*/ 15 h 27"/>
                <a:gd name="T4" fmla="*/ 5 w 58"/>
                <a:gd name="T5" fmla="*/ 0 h 27"/>
                <a:gd name="T6" fmla="*/ 0 w 58"/>
                <a:gd name="T7" fmla="*/ 12 h 27"/>
                <a:gd name="T8" fmla="*/ 53 w 58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7">
                  <a:moveTo>
                    <a:pt x="53" y="27"/>
                  </a:moveTo>
                  <a:lnTo>
                    <a:pt x="58" y="1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53" y="2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6" name="Freeform 504"/>
            <p:cNvSpPr>
              <a:spLocks/>
            </p:cNvSpPr>
            <p:nvPr/>
          </p:nvSpPr>
          <p:spPr bwMode="auto">
            <a:xfrm>
              <a:off x="1931" y="1313"/>
              <a:ext cx="56" cy="27"/>
            </a:xfrm>
            <a:custGeom>
              <a:avLst/>
              <a:gdLst>
                <a:gd name="T0" fmla="*/ 49 w 56"/>
                <a:gd name="T1" fmla="*/ 27 h 27"/>
                <a:gd name="T2" fmla="*/ 56 w 56"/>
                <a:gd name="T3" fmla="*/ 17 h 27"/>
                <a:gd name="T4" fmla="*/ 3 w 56"/>
                <a:gd name="T5" fmla="*/ 0 h 27"/>
                <a:gd name="T6" fmla="*/ 0 w 56"/>
                <a:gd name="T7" fmla="*/ 11 h 27"/>
                <a:gd name="T8" fmla="*/ 49 w 56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7">
                  <a:moveTo>
                    <a:pt x="49" y="27"/>
                  </a:moveTo>
                  <a:lnTo>
                    <a:pt x="56" y="17"/>
                  </a:lnTo>
                  <a:lnTo>
                    <a:pt x="3" y="0"/>
                  </a:lnTo>
                  <a:lnTo>
                    <a:pt x="0" y="11"/>
                  </a:lnTo>
                  <a:lnTo>
                    <a:pt x="49" y="27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7" name="Freeform 505"/>
            <p:cNvSpPr>
              <a:spLocks/>
            </p:cNvSpPr>
            <p:nvPr/>
          </p:nvSpPr>
          <p:spPr bwMode="auto">
            <a:xfrm>
              <a:off x="1931" y="1313"/>
              <a:ext cx="56" cy="27"/>
            </a:xfrm>
            <a:custGeom>
              <a:avLst/>
              <a:gdLst>
                <a:gd name="T0" fmla="*/ 49 w 56"/>
                <a:gd name="T1" fmla="*/ 27 h 27"/>
                <a:gd name="T2" fmla="*/ 56 w 56"/>
                <a:gd name="T3" fmla="*/ 17 h 27"/>
                <a:gd name="T4" fmla="*/ 3 w 56"/>
                <a:gd name="T5" fmla="*/ 0 h 27"/>
                <a:gd name="T6" fmla="*/ 0 w 56"/>
                <a:gd name="T7" fmla="*/ 11 h 27"/>
                <a:gd name="T8" fmla="*/ 49 w 56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7">
                  <a:moveTo>
                    <a:pt x="49" y="27"/>
                  </a:moveTo>
                  <a:lnTo>
                    <a:pt x="56" y="17"/>
                  </a:lnTo>
                  <a:lnTo>
                    <a:pt x="3" y="0"/>
                  </a:lnTo>
                  <a:lnTo>
                    <a:pt x="0" y="11"/>
                  </a:lnTo>
                  <a:lnTo>
                    <a:pt x="49" y="2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8" name="Freeform 506"/>
            <p:cNvSpPr>
              <a:spLocks/>
            </p:cNvSpPr>
            <p:nvPr/>
          </p:nvSpPr>
          <p:spPr bwMode="auto">
            <a:xfrm>
              <a:off x="1931" y="1324"/>
              <a:ext cx="49" cy="24"/>
            </a:xfrm>
            <a:custGeom>
              <a:avLst/>
              <a:gdLst>
                <a:gd name="T0" fmla="*/ 40 w 49"/>
                <a:gd name="T1" fmla="*/ 24 h 24"/>
                <a:gd name="T2" fmla="*/ 3 w 49"/>
                <a:gd name="T3" fmla="*/ 13 h 24"/>
                <a:gd name="T4" fmla="*/ 0 w 49"/>
                <a:gd name="T5" fmla="*/ 0 h 24"/>
                <a:gd name="T6" fmla="*/ 49 w 49"/>
                <a:gd name="T7" fmla="*/ 14 h 24"/>
                <a:gd name="T8" fmla="*/ 40 w 4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40" y="24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49" y="14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59" name="Freeform 507"/>
            <p:cNvSpPr>
              <a:spLocks/>
            </p:cNvSpPr>
            <p:nvPr/>
          </p:nvSpPr>
          <p:spPr bwMode="auto">
            <a:xfrm>
              <a:off x="1931" y="1324"/>
              <a:ext cx="49" cy="24"/>
            </a:xfrm>
            <a:custGeom>
              <a:avLst/>
              <a:gdLst>
                <a:gd name="T0" fmla="*/ 40 w 49"/>
                <a:gd name="T1" fmla="*/ 24 h 24"/>
                <a:gd name="T2" fmla="*/ 3 w 49"/>
                <a:gd name="T3" fmla="*/ 13 h 24"/>
                <a:gd name="T4" fmla="*/ 0 w 49"/>
                <a:gd name="T5" fmla="*/ 0 h 24"/>
                <a:gd name="T6" fmla="*/ 49 w 49"/>
                <a:gd name="T7" fmla="*/ 14 h 24"/>
                <a:gd name="T8" fmla="*/ 40 w 4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4">
                  <a:moveTo>
                    <a:pt x="40" y="24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49" y="14"/>
                  </a:lnTo>
                  <a:lnTo>
                    <a:pt x="40" y="2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0" name="Freeform 508"/>
            <p:cNvSpPr>
              <a:spLocks/>
            </p:cNvSpPr>
            <p:nvPr/>
          </p:nvSpPr>
          <p:spPr bwMode="auto">
            <a:xfrm>
              <a:off x="1935" y="1337"/>
              <a:ext cx="36" cy="15"/>
            </a:xfrm>
            <a:custGeom>
              <a:avLst/>
              <a:gdLst>
                <a:gd name="T0" fmla="*/ 14 w 36"/>
                <a:gd name="T1" fmla="*/ 14 h 15"/>
                <a:gd name="T2" fmla="*/ 10 w 36"/>
                <a:gd name="T3" fmla="*/ 12 h 15"/>
                <a:gd name="T4" fmla="*/ 6 w 36"/>
                <a:gd name="T5" fmla="*/ 10 h 15"/>
                <a:gd name="T6" fmla="*/ 3 w 36"/>
                <a:gd name="T7" fmla="*/ 5 h 15"/>
                <a:gd name="T8" fmla="*/ 0 w 36"/>
                <a:gd name="T9" fmla="*/ 0 h 15"/>
                <a:gd name="T10" fmla="*/ 36 w 36"/>
                <a:gd name="T11" fmla="*/ 11 h 15"/>
                <a:gd name="T12" fmla="*/ 31 w 36"/>
                <a:gd name="T13" fmla="*/ 14 h 15"/>
                <a:gd name="T14" fmla="*/ 25 w 36"/>
                <a:gd name="T15" fmla="*/ 15 h 15"/>
                <a:gd name="T16" fmla="*/ 20 w 36"/>
                <a:gd name="T17" fmla="*/ 15 h 15"/>
                <a:gd name="T18" fmla="*/ 14 w 36"/>
                <a:gd name="T1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5">
                  <a:moveTo>
                    <a:pt x="14" y="14"/>
                  </a:moveTo>
                  <a:lnTo>
                    <a:pt x="10" y="12"/>
                  </a:lnTo>
                  <a:lnTo>
                    <a:pt x="6" y="10"/>
                  </a:lnTo>
                  <a:lnTo>
                    <a:pt x="3" y="5"/>
                  </a:lnTo>
                  <a:lnTo>
                    <a:pt x="0" y="0"/>
                  </a:lnTo>
                  <a:lnTo>
                    <a:pt x="36" y="11"/>
                  </a:lnTo>
                  <a:lnTo>
                    <a:pt x="31" y="14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1" name="Freeform 509"/>
            <p:cNvSpPr>
              <a:spLocks/>
            </p:cNvSpPr>
            <p:nvPr/>
          </p:nvSpPr>
          <p:spPr bwMode="auto">
            <a:xfrm>
              <a:off x="1935" y="1337"/>
              <a:ext cx="36" cy="15"/>
            </a:xfrm>
            <a:custGeom>
              <a:avLst/>
              <a:gdLst>
                <a:gd name="T0" fmla="*/ 14 w 36"/>
                <a:gd name="T1" fmla="*/ 14 h 15"/>
                <a:gd name="T2" fmla="*/ 10 w 36"/>
                <a:gd name="T3" fmla="*/ 12 h 15"/>
                <a:gd name="T4" fmla="*/ 6 w 36"/>
                <a:gd name="T5" fmla="*/ 10 h 15"/>
                <a:gd name="T6" fmla="*/ 3 w 36"/>
                <a:gd name="T7" fmla="*/ 5 h 15"/>
                <a:gd name="T8" fmla="*/ 0 w 36"/>
                <a:gd name="T9" fmla="*/ 0 h 15"/>
                <a:gd name="T10" fmla="*/ 36 w 36"/>
                <a:gd name="T11" fmla="*/ 11 h 15"/>
                <a:gd name="T12" fmla="*/ 31 w 36"/>
                <a:gd name="T13" fmla="*/ 14 h 15"/>
                <a:gd name="T14" fmla="*/ 25 w 36"/>
                <a:gd name="T15" fmla="*/ 15 h 15"/>
                <a:gd name="T16" fmla="*/ 20 w 36"/>
                <a:gd name="T17" fmla="*/ 15 h 15"/>
                <a:gd name="T18" fmla="*/ 14 w 36"/>
                <a:gd name="T1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5">
                  <a:moveTo>
                    <a:pt x="14" y="14"/>
                  </a:moveTo>
                  <a:lnTo>
                    <a:pt x="10" y="12"/>
                  </a:lnTo>
                  <a:lnTo>
                    <a:pt x="6" y="10"/>
                  </a:lnTo>
                  <a:lnTo>
                    <a:pt x="3" y="5"/>
                  </a:lnTo>
                  <a:lnTo>
                    <a:pt x="0" y="0"/>
                  </a:lnTo>
                  <a:lnTo>
                    <a:pt x="36" y="11"/>
                  </a:lnTo>
                  <a:lnTo>
                    <a:pt x="31" y="14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14" y="1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2" name="Freeform 510"/>
            <p:cNvSpPr>
              <a:spLocks/>
            </p:cNvSpPr>
            <p:nvPr/>
          </p:nvSpPr>
          <p:spPr bwMode="auto">
            <a:xfrm>
              <a:off x="1999" y="1232"/>
              <a:ext cx="10" cy="59"/>
            </a:xfrm>
            <a:custGeom>
              <a:avLst/>
              <a:gdLst>
                <a:gd name="T0" fmla="*/ 6 w 10"/>
                <a:gd name="T1" fmla="*/ 0 h 59"/>
                <a:gd name="T2" fmla="*/ 7 w 10"/>
                <a:gd name="T3" fmla="*/ 9 h 59"/>
                <a:gd name="T4" fmla="*/ 9 w 10"/>
                <a:gd name="T5" fmla="*/ 16 h 59"/>
                <a:gd name="T6" fmla="*/ 10 w 10"/>
                <a:gd name="T7" fmla="*/ 23 h 59"/>
                <a:gd name="T8" fmla="*/ 10 w 10"/>
                <a:gd name="T9" fmla="*/ 30 h 59"/>
                <a:gd name="T10" fmla="*/ 9 w 10"/>
                <a:gd name="T11" fmla="*/ 44 h 59"/>
                <a:gd name="T12" fmla="*/ 6 w 10"/>
                <a:gd name="T13" fmla="*/ 59 h 59"/>
                <a:gd name="T14" fmla="*/ 0 w 10"/>
                <a:gd name="T15" fmla="*/ 57 h 59"/>
                <a:gd name="T16" fmla="*/ 3 w 10"/>
                <a:gd name="T17" fmla="*/ 44 h 59"/>
                <a:gd name="T18" fmla="*/ 3 w 10"/>
                <a:gd name="T19" fmla="*/ 30 h 59"/>
                <a:gd name="T20" fmla="*/ 3 w 10"/>
                <a:gd name="T21" fmla="*/ 24 h 59"/>
                <a:gd name="T22" fmla="*/ 3 w 10"/>
                <a:gd name="T23" fmla="*/ 17 h 59"/>
                <a:gd name="T24" fmla="*/ 2 w 10"/>
                <a:gd name="T25" fmla="*/ 10 h 59"/>
                <a:gd name="T26" fmla="*/ 0 w 10"/>
                <a:gd name="T27" fmla="*/ 2 h 59"/>
                <a:gd name="T28" fmla="*/ 6 w 10"/>
                <a:gd name="T2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59">
                  <a:moveTo>
                    <a:pt x="6" y="0"/>
                  </a:moveTo>
                  <a:lnTo>
                    <a:pt x="7" y="9"/>
                  </a:lnTo>
                  <a:lnTo>
                    <a:pt x="9" y="16"/>
                  </a:lnTo>
                  <a:lnTo>
                    <a:pt x="10" y="23"/>
                  </a:lnTo>
                  <a:lnTo>
                    <a:pt x="10" y="30"/>
                  </a:lnTo>
                  <a:lnTo>
                    <a:pt x="9" y="44"/>
                  </a:lnTo>
                  <a:lnTo>
                    <a:pt x="6" y="59"/>
                  </a:lnTo>
                  <a:lnTo>
                    <a:pt x="0" y="57"/>
                  </a:lnTo>
                  <a:lnTo>
                    <a:pt x="3" y="44"/>
                  </a:lnTo>
                  <a:lnTo>
                    <a:pt x="3" y="30"/>
                  </a:lnTo>
                  <a:lnTo>
                    <a:pt x="3" y="24"/>
                  </a:lnTo>
                  <a:lnTo>
                    <a:pt x="3" y="17"/>
                  </a:lnTo>
                  <a:lnTo>
                    <a:pt x="2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3" name="Freeform 511"/>
            <p:cNvSpPr>
              <a:spLocks/>
            </p:cNvSpPr>
            <p:nvPr/>
          </p:nvSpPr>
          <p:spPr bwMode="auto">
            <a:xfrm>
              <a:off x="1984" y="1289"/>
              <a:ext cx="21" cy="44"/>
            </a:xfrm>
            <a:custGeom>
              <a:avLst/>
              <a:gdLst>
                <a:gd name="T0" fmla="*/ 21 w 21"/>
                <a:gd name="T1" fmla="*/ 2 h 44"/>
                <a:gd name="T2" fmla="*/ 18 w 21"/>
                <a:gd name="T3" fmla="*/ 14 h 44"/>
                <a:gd name="T4" fmla="*/ 15 w 21"/>
                <a:gd name="T5" fmla="*/ 23 h 44"/>
                <a:gd name="T6" fmla="*/ 11 w 21"/>
                <a:gd name="T7" fmla="*/ 32 h 44"/>
                <a:gd name="T8" fmla="*/ 5 w 21"/>
                <a:gd name="T9" fmla="*/ 44 h 44"/>
                <a:gd name="T10" fmla="*/ 0 w 21"/>
                <a:gd name="T11" fmla="*/ 41 h 44"/>
                <a:gd name="T12" fmla="*/ 5 w 21"/>
                <a:gd name="T13" fmla="*/ 30 h 44"/>
                <a:gd name="T14" fmla="*/ 10 w 21"/>
                <a:gd name="T15" fmla="*/ 21 h 44"/>
                <a:gd name="T16" fmla="*/ 12 w 21"/>
                <a:gd name="T17" fmla="*/ 12 h 44"/>
                <a:gd name="T18" fmla="*/ 15 w 21"/>
                <a:gd name="T19" fmla="*/ 0 h 44"/>
                <a:gd name="T20" fmla="*/ 21 w 21"/>
                <a:gd name="T21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21" y="2"/>
                  </a:moveTo>
                  <a:lnTo>
                    <a:pt x="18" y="14"/>
                  </a:lnTo>
                  <a:lnTo>
                    <a:pt x="15" y="23"/>
                  </a:lnTo>
                  <a:lnTo>
                    <a:pt x="11" y="32"/>
                  </a:lnTo>
                  <a:lnTo>
                    <a:pt x="5" y="44"/>
                  </a:lnTo>
                  <a:lnTo>
                    <a:pt x="0" y="41"/>
                  </a:lnTo>
                  <a:lnTo>
                    <a:pt x="5" y="30"/>
                  </a:lnTo>
                  <a:lnTo>
                    <a:pt x="10" y="21"/>
                  </a:lnTo>
                  <a:lnTo>
                    <a:pt x="12" y="12"/>
                  </a:lnTo>
                  <a:lnTo>
                    <a:pt x="15" y="0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4" name="Freeform 512"/>
            <p:cNvSpPr>
              <a:spLocks/>
            </p:cNvSpPr>
            <p:nvPr/>
          </p:nvSpPr>
          <p:spPr bwMode="auto">
            <a:xfrm>
              <a:off x="1999" y="1289"/>
              <a:ext cx="6" cy="2"/>
            </a:xfrm>
            <a:custGeom>
              <a:avLst/>
              <a:gdLst>
                <a:gd name="T0" fmla="*/ 6 w 6"/>
                <a:gd name="T1" fmla="*/ 2 h 2"/>
                <a:gd name="T2" fmla="*/ 0 w 6"/>
                <a:gd name="T3" fmla="*/ 0 h 2"/>
                <a:gd name="T4" fmla="*/ 6 w 6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lnTo>
                    <a:pt x="0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5" name="Freeform 513"/>
            <p:cNvSpPr>
              <a:spLocks/>
            </p:cNvSpPr>
            <p:nvPr/>
          </p:nvSpPr>
          <p:spPr bwMode="auto">
            <a:xfrm>
              <a:off x="1957" y="1330"/>
              <a:ext cx="32" cy="26"/>
            </a:xfrm>
            <a:custGeom>
              <a:avLst/>
              <a:gdLst>
                <a:gd name="T0" fmla="*/ 32 w 32"/>
                <a:gd name="T1" fmla="*/ 3 h 26"/>
                <a:gd name="T2" fmla="*/ 27 w 32"/>
                <a:gd name="T3" fmla="*/ 11 h 26"/>
                <a:gd name="T4" fmla="*/ 20 w 32"/>
                <a:gd name="T5" fmla="*/ 19 h 26"/>
                <a:gd name="T6" fmla="*/ 16 w 32"/>
                <a:gd name="T7" fmla="*/ 22 h 26"/>
                <a:gd name="T8" fmla="*/ 12 w 32"/>
                <a:gd name="T9" fmla="*/ 25 h 26"/>
                <a:gd name="T10" fmla="*/ 6 w 32"/>
                <a:gd name="T11" fmla="*/ 26 h 26"/>
                <a:gd name="T12" fmla="*/ 2 w 32"/>
                <a:gd name="T13" fmla="*/ 26 h 26"/>
                <a:gd name="T14" fmla="*/ 0 w 32"/>
                <a:gd name="T15" fmla="*/ 21 h 26"/>
                <a:gd name="T16" fmla="*/ 5 w 32"/>
                <a:gd name="T17" fmla="*/ 21 h 26"/>
                <a:gd name="T18" fmla="*/ 9 w 32"/>
                <a:gd name="T19" fmla="*/ 19 h 26"/>
                <a:gd name="T20" fmla="*/ 13 w 32"/>
                <a:gd name="T21" fmla="*/ 17 h 26"/>
                <a:gd name="T22" fmla="*/ 16 w 32"/>
                <a:gd name="T23" fmla="*/ 15 h 26"/>
                <a:gd name="T24" fmla="*/ 23 w 32"/>
                <a:gd name="T25" fmla="*/ 8 h 26"/>
                <a:gd name="T26" fmla="*/ 27 w 32"/>
                <a:gd name="T27" fmla="*/ 0 h 26"/>
                <a:gd name="T28" fmla="*/ 32 w 32"/>
                <a:gd name="T2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26">
                  <a:moveTo>
                    <a:pt x="32" y="3"/>
                  </a:moveTo>
                  <a:lnTo>
                    <a:pt x="27" y="11"/>
                  </a:lnTo>
                  <a:lnTo>
                    <a:pt x="20" y="19"/>
                  </a:lnTo>
                  <a:lnTo>
                    <a:pt x="16" y="22"/>
                  </a:lnTo>
                  <a:lnTo>
                    <a:pt x="12" y="25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5" y="21"/>
                  </a:lnTo>
                  <a:lnTo>
                    <a:pt x="9" y="19"/>
                  </a:lnTo>
                  <a:lnTo>
                    <a:pt x="13" y="17"/>
                  </a:lnTo>
                  <a:lnTo>
                    <a:pt x="16" y="15"/>
                  </a:lnTo>
                  <a:lnTo>
                    <a:pt x="23" y="8"/>
                  </a:lnTo>
                  <a:lnTo>
                    <a:pt x="27" y="0"/>
                  </a:lnTo>
                  <a:lnTo>
                    <a:pt x="3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6" name="Freeform 514"/>
            <p:cNvSpPr>
              <a:spLocks/>
            </p:cNvSpPr>
            <p:nvPr/>
          </p:nvSpPr>
          <p:spPr bwMode="auto">
            <a:xfrm>
              <a:off x="1984" y="1330"/>
              <a:ext cx="5" cy="3"/>
            </a:xfrm>
            <a:custGeom>
              <a:avLst/>
              <a:gdLst>
                <a:gd name="T0" fmla="*/ 5 w 5"/>
                <a:gd name="T1" fmla="*/ 3 h 3"/>
                <a:gd name="T2" fmla="*/ 0 w 5"/>
                <a:gd name="T3" fmla="*/ 0 h 3"/>
                <a:gd name="T4" fmla="*/ 5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lnTo>
                    <a:pt x="0" y="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7" name="Freeform 515"/>
            <p:cNvSpPr>
              <a:spLocks/>
            </p:cNvSpPr>
            <p:nvPr/>
          </p:nvSpPr>
          <p:spPr bwMode="auto">
            <a:xfrm>
              <a:off x="1932" y="1338"/>
              <a:ext cx="27" cy="18"/>
            </a:xfrm>
            <a:custGeom>
              <a:avLst/>
              <a:gdLst>
                <a:gd name="T0" fmla="*/ 25 w 27"/>
                <a:gd name="T1" fmla="*/ 18 h 18"/>
                <a:gd name="T2" fmla="*/ 17 w 27"/>
                <a:gd name="T3" fmla="*/ 17 h 18"/>
                <a:gd name="T4" fmla="*/ 10 w 27"/>
                <a:gd name="T5" fmla="*/ 14 h 18"/>
                <a:gd name="T6" fmla="*/ 7 w 27"/>
                <a:gd name="T7" fmla="*/ 13 h 18"/>
                <a:gd name="T8" fmla="*/ 5 w 27"/>
                <a:gd name="T9" fmla="*/ 10 h 18"/>
                <a:gd name="T10" fmla="*/ 2 w 27"/>
                <a:gd name="T11" fmla="*/ 6 h 18"/>
                <a:gd name="T12" fmla="*/ 0 w 27"/>
                <a:gd name="T13" fmla="*/ 3 h 18"/>
                <a:gd name="T14" fmla="*/ 5 w 27"/>
                <a:gd name="T15" fmla="*/ 0 h 18"/>
                <a:gd name="T16" fmla="*/ 6 w 27"/>
                <a:gd name="T17" fmla="*/ 3 h 18"/>
                <a:gd name="T18" fmla="*/ 9 w 27"/>
                <a:gd name="T19" fmla="*/ 6 h 18"/>
                <a:gd name="T20" fmla="*/ 10 w 27"/>
                <a:gd name="T21" fmla="*/ 7 h 18"/>
                <a:gd name="T22" fmla="*/ 13 w 27"/>
                <a:gd name="T23" fmla="*/ 9 h 18"/>
                <a:gd name="T24" fmla="*/ 18 w 27"/>
                <a:gd name="T25" fmla="*/ 11 h 18"/>
                <a:gd name="T26" fmla="*/ 27 w 27"/>
                <a:gd name="T27" fmla="*/ 13 h 18"/>
                <a:gd name="T28" fmla="*/ 25 w 27"/>
                <a:gd name="T2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8">
                  <a:moveTo>
                    <a:pt x="25" y="18"/>
                  </a:moveTo>
                  <a:lnTo>
                    <a:pt x="17" y="17"/>
                  </a:lnTo>
                  <a:lnTo>
                    <a:pt x="10" y="14"/>
                  </a:lnTo>
                  <a:lnTo>
                    <a:pt x="7" y="13"/>
                  </a:lnTo>
                  <a:lnTo>
                    <a:pt x="5" y="10"/>
                  </a:lnTo>
                  <a:lnTo>
                    <a:pt x="2" y="6"/>
                  </a:lnTo>
                  <a:lnTo>
                    <a:pt x="0" y="3"/>
                  </a:lnTo>
                  <a:lnTo>
                    <a:pt x="5" y="0"/>
                  </a:lnTo>
                  <a:lnTo>
                    <a:pt x="6" y="3"/>
                  </a:lnTo>
                  <a:lnTo>
                    <a:pt x="9" y="6"/>
                  </a:lnTo>
                  <a:lnTo>
                    <a:pt x="10" y="7"/>
                  </a:lnTo>
                  <a:lnTo>
                    <a:pt x="13" y="9"/>
                  </a:lnTo>
                  <a:lnTo>
                    <a:pt x="18" y="11"/>
                  </a:lnTo>
                  <a:lnTo>
                    <a:pt x="27" y="13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8" name="Freeform 516"/>
            <p:cNvSpPr>
              <a:spLocks/>
            </p:cNvSpPr>
            <p:nvPr/>
          </p:nvSpPr>
          <p:spPr bwMode="auto">
            <a:xfrm>
              <a:off x="1957" y="1351"/>
              <a:ext cx="2" cy="5"/>
            </a:xfrm>
            <a:custGeom>
              <a:avLst/>
              <a:gdLst>
                <a:gd name="T0" fmla="*/ 2 w 2"/>
                <a:gd name="T1" fmla="*/ 5 h 5"/>
                <a:gd name="T2" fmla="*/ 0 w 2"/>
                <a:gd name="T3" fmla="*/ 5 h 5"/>
                <a:gd name="T4" fmla="*/ 2 w 2"/>
                <a:gd name="T5" fmla="*/ 0 h 5"/>
                <a:gd name="T6" fmla="*/ 0 w 2"/>
                <a:gd name="T7" fmla="*/ 0 h 5"/>
                <a:gd name="T8" fmla="*/ 2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69" name="Freeform 517"/>
            <p:cNvSpPr>
              <a:spLocks/>
            </p:cNvSpPr>
            <p:nvPr/>
          </p:nvSpPr>
          <p:spPr bwMode="auto">
            <a:xfrm>
              <a:off x="1928" y="1299"/>
              <a:ext cx="11" cy="41"/>
            </a:xfrm>
            <a:custGeom>
              <a:avLst/>
              <a:gdLst>
                <a:gd name="T0" fmla="*/ 3 w 11"/>
                <a:gd name="T1" fmla="*/ 41 h 41"/>
                <a:gd name="T2" fmla="*/ 2 w 11"/>
                <a:gd name="T3" fmla="*/ 36 h 41"/>
                <a:gd name="T4" fmla="*/ 2 w 11"/>
                <a:gd name="T5" fmla="*/ 32 h 41"/>
                <a:gd name="T6" fmla="*/ 0 w 11"/>
                <a:gd name="T7" fmla="*/ 27 h 41"/>
                <a:gd name="T8" fmla="*/ 2 w 11"/>
                <a:gd name="T9" fmla="*/ 21 h 41"/>
                <a:gd name="T10" fmla="*/ 3 w 11"/>
                <a:gd name="T11" fmla="*/ 11 h 41"/>
                <a:gd name="T12" fmla="*/ 6 w 11"/>
                <a:gd name="T13" fmla="*/ 0 h 41"/>
                <a:gd name="T14" fmla="*/ 11 w 11"/>
                <a:gd name="T15" fmla="*/ 2 h 41"/>
                <a:gd name="T16" fmla="*/ 9 w 11"/>
                <a:gd name="T17" fmla="*/ 13 h 41"/>
                <a:gd name="T18" fmla="*/ 7 w 11"/>
                <a:gd name="T19" fmla="*/ 22 h 41"/>
                <a:gd name="T20" fmla="*/ 6 w 11"/>
                <a:gd name="T21" fmla="*/ 27 h 41"/>
                <a:gd name="T22" fmla="*/ 7 w 11"/>
                <a:gd name="T23" fmla="*/ 31 h 41"/>
                <a:gd name="T24" fmla="*/ 7 w 11"/>
                <a:gd name="T25" fmla="*/ 35 h 41"/>
                <a:gd name="T26" fmla="*/ 9 w 11"/>
                <a:gd name="T27" fmla="*/ 39 h 41"/>
                <a:gd name="T28" fmla="*/ 3 w 11"/>
                <a:gd name="T2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41">
                  <a:moveTo>
                    <a:pt x="3" y="41"/>
                  </a:moveTo>
                  <a:lnTo>
                    <a:pt x="2" y="36"/>
                  </a:lnTo>
                  <a:lnTo>
                    <a:pt x="2" y="32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3" y="11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13"/>
                  </a:lnTo>
                  <a:lnTo>
                    <a:pt x="7" y="22"/>
                  </a:lnTo>
                  <a:lnTo>
                    <a:pt x="6" y="27"/>
                  </a:lnTo>
                  <a:lnTo>
                    <a:pt x="7" y="31"/>
                  </a:lnTo>
                  <a:lnTo>
                    <a:pt x="7" y="35"/>
                  </a:lnTo>
                  <a:lnTo>
                    <a:pt x="9" y="39"/>
                  </a:lnTo>
                  <a:lnTo>
                    <a:pt x="3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0" name="Freeform 518"/>
            <p:cNvSpPr>
              <a:spLocks/>
            </p:cNvSpPr>
            <p:nvPr/>
          </p:nvSpPr>
          <p:spPr bwMode="auto">
            <a:xfrm>
              <a:off x="1931" y="1338"/>
              <a:ext cx="6" cy="3"/>
            </a:xfrm>
            <a:custGeom>
              <a:avLst/>
              <a:gdLst>
                <a:gd name="T0" fmla="*/ 1 w 6"/>
                <a:gd name="T1" fmla="*/ 3 h 3"/>
                <a:gd name="T2" fmla="*/ 0 w 6"/>
                <a:gd name="T3" fmla="*/ 3 h 3"/>
                <a:gd name="T4" fmla="*/ 0 w 6"/>
                <a:gd name="T5" fmla="*/ 2 h 3"/>
                <a:gd name="T6" fmla="*/ 6 w 6"/>
                <a:gd name="T7" fmla="*/ 0 h 3"/>
                <a:gd name="T8" fmla="*/ 1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1" y="3"/>
                  </a:moveTo>
                  <a:lnTo>
                    <a:pt x="0" y="3"/>
                  </a:lnTo>
                  <a:lnTo>
                    <a:pt x="0" y="2"/>
                  </a:lnTo>
                  <a:lnTo>
                    <a:pt x="6" y="0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1" name="Freeform 519"/>
            <p:cNvSpPr>
              <a:spLocks/>
            </p:cNvSpPr>
            <p:nvPr/>
          </p:nvSpPr>
          <p:spPr bwMode="auto">
            <a:xfrm>
              <a:off x="1934" y="1263"/>
              <a:ext cx="19" cy="38"/>
            </a:xfrm>
            <a:custGeom>
              <a:avLst/>
              <a:gdLst>
                <a:gd name="T0" fmla="*/ 0 w 19"/>
                <a:gd name="T1" fmla="*/ 36 h 38"/>
                <a:gd name="T2" fmla="*/ 3 w 19"/>
                <a:gd name="T3" fmla="*/ 26 h 38"/>
                <a:gd name="T4" fmla="*/ 5 w 19"/>
                <a:gd name="T5" fmla="*/ 18 h 38"/>
                <a:gd name="T6" fmla="*/ 10 w 19"/>
                <a:gd name="T7" fmla="*/ 10 h 38"/>
                <a:gd name="T8" fmla="*/ 15 w 19"/>
                <a:gd name="T9" fmla="*/ 0 h 38"/>
                <a:gd name="T10" fmla="*/ 19 w 19"/>
                <a:gd name="T11" fmla="*/ 4 h 38"/>
                <a:gd name="T12" fmla="*/ 14 w 19"/>
                <a:gd name="T13" fmla="*/ 13 h 38"/>
                <a:gd name="T14" fmla="*/ 11 w 19"/>
                <a:gd name="T15" fmla="*/ 21 h 38"/>
                <a:gd name="T16" fmla="*/ 8 w 19"/>
                <a:gd name="T17" fmla="*/ 29 h 38"/>
                <a:gd name="T18" fmla="*/ 5 w 19"/>
                <a:gd name="T19" fmla="*/ 38 h 38"/>
                <a:gd name="T20" fmla="*/ 0 w 19"/>
                <a:gd name="T2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8">
                  <a:moveTo>
                    <a:pt x="0" y="36"/>
                  </a:moveTo>
                  <a:lnTo>
                    <a:pt x="3" y="26"/>
                  </a:lnTo>
                  <a:lnTo>
                    <a:pt x="5" y="18"/>
                  </a:lnTo>
                  <a:lnTo>
                    <a:pt x="10" y="1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4" y="13"/>
                  </a:lnTo>
                  <a:lnTo>
                    <a:pt x="11" y="21"/>
                  </a:lnTo>
                  <a:lnTo>
                    <a:pt x="8" y="29"/>
                  </a:lnTo>
                  <a:lnTo>
                    <a:pt x="5" y="3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2" name="Freeform 520"/>
            <p:cNvSpPr>
              <a:spLocks/>
            </p:cNvSpPr>
            <p:nvPr/>
          </p:nvSpPr>
          <p:spPr bwMode="auto">
            <a:xfrm>
              <a:off x="1934" y="1299"/>
              <a:ext cx="5" cy="2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0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3" name="Freeform 521"/>
            <p:cNvSpPr>
              <a:spLocks/>
            </p:cNvSpPr>
            <p:nvPr/>
          </p:nvSpPr>
          <p:spPr bwMode="auto">
            <a:xfrm>
              <a:off x="1949" y="1234"/>
              <a:ext cx="32" cy="33"/>
            </a:xfrm>
            <a:custGeom>
              <a:avLst/>
              <a:gdLst>
                <a:gd name="T0" fmla="*/ 0 w 32"/>
                <a:gd name="T1" fmla="*/ 29 h 33"/>
                <a:gd name="T2" fmla="*/ 6 w 32"/>
                <a:gd name="T3" fmla="*/ 21 h 33"/>
                <a:gd name="T4" fmla="*/ 13 w 32"/>
                <a:gd name="T5" fmla="*/ 14 h 33"/>
                <a:gd name="T6" fmla="*/ 20 w 32"/>
                <a:gd name="T7" fmla="*/ 7 h 33"/>
                <a:gd name="T8" fmla="*/ 28 w 32"/>
                <a:gd name="T9" fmla="*/ 0 h 33"/>
                <a:gd name="T10" fmla="*/ 32 w 32"/>
                <a:gd name="T11" fmla="*/ 4 h 33"/>
                <a:gd name="T12" fmla="*/ 22 w 32"/>
                <a:gd name="T13" fmla="*/ 11 h 33"/>
                <a:gd name="T14" fmla="*/ 17 w 32"/>
                <a:gd name="T15" fmla="*/ 18 h 33"/>
                <a:gd name="T16" fmla="*/ 10 w 32"/>
                <a:gd name="T17" fmla="*/ 25 h 33"/>
                <a:gd name="T18" fmla="*/ 4 w 32"/>
                <a:gd name="T19" fmla="*/ 33 h 33"/>
                <a:gd name="T20" fmla="*/ 0 w 32"/>
                <a:gd name="T21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0" y="29"/>
                  </a:moveTo>
                  <a:lnTo>
                    <a:pt x="6" y="21"/>
                  </a:lnTo>
                  <a:lnTo>
                    <a:pt x="13" y="14"/>
                  </a:lnTo>
                  <a:lnTo>
                    <a:pt x="20" y="7"/>
                  </a:lnTo>
                  <a:lnTo>
                    <a:pt x="28" y="0"/>
                  </a:lnTo>
                  <a:lnTo>
                    <a:pt x="32" y="4"/>
                  </a:lnTo>
                  <a:lnTo>
                    <a:pt x="22" y="11"/>
                  </a:lnTo>
                  <a:lnTo>
                    <a:pt x="17" y="18"/>
                  </a:lnTo>
                  <a:lnTo>
                    <a:pt x="10" y="25"/>
                  </a:lnTo>
                  <a:lnTo>
                    <a:pt x="4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4" name="Freeform 522"/>
            <p:cNvSpPr>
              <a:spLocks/>
            </p:cNvSpPr>
            <p:nvPr/>
          </p:nvSpPr>
          <p:spPr bwMode="auto">
            <a:xfrm>
              <a:off x="1949" y="1263"/>
              <a:ext cx="4" cy="4"/>
            </a:xfrm>
            <a:custGeom>
              <a:avLst/>
              <a:gdLst>
                <a:gd name="T0" fmla="*/ 0 w 4"/>
                <a:gd name="T1" fmla="*/ 0 h 4"/>
                <a:gd name="T2" fmla="*/ 4 w 4"/>
                <a:gd name="T3" fmla="*/ 4 h 4"/>
                <a:gd name="T4" fmla="*/ 0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5" name="Freeform 523"/>
            <p:cNvSpPr>
              <a:spLocks/>
            </p:cNvSpPr>
            <p:nvPr/>
          </p:nvSpPr>
          <p:spPr bwMode="auto">
            <a:xfrm>
              <a:off x="1977" y="1225"/>
              <a:ext cx="15" cy="13"/>
            </a:xfrm>
            <a:custGeom>
              <a:avLst/>
              <a:gdLst>
                <a:gd name="T0" fmla="*/ 0 w 15"/>
                <a:gd name="T1" fmla="*/ 9 h 13"/>
                <a:gd name="T2" fmla="*/ 4 w 15"/>
                <a:gd name="T3" fmla="*/ 13 h 13"/>
                <a:gd name="T4" fmla="*/ 15 w 15"/>
                <a:gd name="T5" fmla="*/ 5 h 13"/>
                <a:gd name="T6" fmla="*/ 11 w 15"/>
                <a:gd name="T7" fmla="*/ 0 h 13"/>
                <a:gd name="T8" fmla="*/ 0 w 15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9"/>
                  </a:moveTo>
                  <a:lnTo>
                    <a:pt x="4" y="13"/>
                  </a:lnTo>
                  <a:lnTo>
                    <a:pt x="15" y="5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6" name="Freeform 524"/>
            <p:cNvSpPr>
              <a:spLocks/>
            </p:cNvSpPr>
            <p:nvPr/>
          </p:nvSpPr>
          <p:spPr bwMode="auto">
            <a:xfrm>
              <a:off x="1977" y="1234"/>
              <a:ext cx="4" cy="4"/>
            </a:xfrm>
            <a:custGeom>
              <a:avLst/>
              <a:gdLst>
                <a:gd name="T0" fmla="*/ 0 w 4"/>
                <a:gd name="T1" fmla="*/ 0 h 4"/>
                <a:gd name="T2" fmla="*/ 4 w 4"/>
                <a:gd name="T3" fmla="*/ 4 h 4"/>
                <a:gd name="T4" fmla="*/ 0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7" name="Freeform 525"/>
            <p:cNvSpPr>
              <a:spLocks/>
            </p:cNvSpPr>
            <p:nvPr/>
          </p:nvSpPr>
          <p:spPr bwMode="auto">
            <a:xfrm>
              <a:off x="1989" y="1225"/>
              <a:ext cx="14" cy="12"/>
            </a:xfrm>
            <a:custGeom>
              <a:avLst/>
              <a:gdLst>
                <a:gd name="T0" fmla="*/ 2 w 14"/>
                <a:gd name="T1" fmla="*/ 0 h 12"/>
                <a:gd name="T2" fmla="*/ 0 w 14"/>
                <a:gd name="T3" fmla="*/ 6 h 12"/>
                <a:gd name="T4" fmla="*/ 13 w 14"/>
                <a:gd name="T5" fmla="*/ 12 h 12"/>
                <a:gd name="T6" fmla="*/ 14 w 14"/>
                <a:gd name="T7" fmla="*/ 6 h 12"/>
                <a:gd name="T8" fmla="*/ 2 w 1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2" y="0"/>
                  </a:moveTo>
                  <a:lnTo>
                    <a:pt x="0" y="6"/>
                  </a:lnTo>
                  <a:lnTo>
                    <a:pt x="13" y="12"/>
                  </a:lnTo>
                  <a:lnTo>
                    <a:pt x="14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8" name="Freeform 526"/>
            <p:cNvSpPr>
              <a:spLocks/>
            </p:cNvSpPr>
            <p:nvPr/>
          </p:nvSpPr>
          <p:spPr bwMode="auto">
            <a:xfrm>
              <a:off x="1988" y="1224"/>
              <a:ext cx="4" cy="7"/>
            </a:xfrm>
            <a:custGeom>
              <a:avLst/>
              <a:gdLst>
                <a:gd name="T0" fmla="*/ 0 w 4"/>
                <a:gd name="T1" fmla="*/ 1 h 7"/>
                <a:gd name="T2" fmla="*/ 1 w 4"/>
                <a:gd name="T3" fmla="*/ 0 h 7"/>
                <a:gd name="T4" fmla="*/ 3 w 4"/>
                <a:gd name="T5" fmla="*/ 1 h 7"/>
                <a:gd name="T6" fmla="*/ 1 w 4"/>
                <a:gd name="T7" fmla="*/ 7 h 7"/>
                <a:gd name="T8" fmla="*/ 4 w 4"/>
                <a:gd name="T9" fmla="*/ 6 h 7"/>
                <a:gd name="T10" fmla="*/ 0 w 4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7">
                  <a:moveTo>
                    <a:pt x="0" y="1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1" y="7"/>
                  </a:lnTo>
                  <a:lnTo>
                    <a:pt x="4" y="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79" name="Freeform 527"/>
            <p:cNvSpPr>
              <a:spLocks/>
            </p:cNvSpPr>
            <p:nvPr/>
          </p:nvSpPr>
          <p:spPr bwMode="auto">
            <a:xfrm>
              <a:off x="1999" y="1231"/>
              <a:ext cx="6" cy="6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0 h 6"/>
                <a:gd name="T4" fmla="*/ 6 w 6"/>
                <a:gd name="T5" fmla="*/ 1 h 6"/>
                <a:gd name="T6" fmla="*/ 0 w 6"/>
                <a:gd name="T7" fmla="*/ 3 h 6"/>
                <a:gd name="T8" fmla="*/ 3 w 6"/>
                <a:gd name="T9" fmla="*/ 6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0" y="3"/>
                  </a:lnTo>
                  <a:lnTo>
                    <a:pt x="3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0" name="Freeform 528"/>
            <p:cNvSpPr>
              <a:spLocks/>
            </p:cNvSpPr>
            <p:nvPr/>
          </p:nvSpPr>
          <p:spPr bwMode="auto">
            <a:xfrm>
              <a:off x="1988" y="1209"/>
              <a:ext cx="20" cy="29"/>
            </a:xfrm>
            <a:custGeom>
              <a:avLst/>
              <a:gdLst>
                <a:gd name="T0" fmla="*/ 20 w 20"/>
                <a:gd name="T1" fmla="*/ 0 h 29"/>
                <a:gd name="T2" fmla="*/ 10 w 20"/>
                <a:gd name="T3" fmla="*/ 3 h 29"/>
                <a:gd name="T4" fmla="*/ 0 w 20"/>
                <a:gd name="T5" fmla="*/ 21 h 29"/>
                <a:gd name="T6" fmla="*/ 15 w 20"/>
                <a:gd name="T7" fmla="*/ 29 h 29"/>
                <a:gd name="T8" fmla="*/ 20 w 2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9">
                  <a:moveTo>
                    <a:pt x="20" y="0"/>
                  </a:moveTo>
                  <a:lnTo>
                    <a:pt x="10" y="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1" name="Freeform 529"/>
            <p:cNvSpPr>
              <a:spLocks/>
            </p:cNvSpPr>
            <p:nvPr/>
          </p:nvSpPr>
          <p:spPr bwMode="auto">
            <a:xfrm>
              <a:off x="1996" y="1206"/>
              <a:ext cx="13" cy="8"/>
            </a:xfrm>
            <a:custGeom>
              <a:avLst/>
              <a:gdLst>
                <a:gd name="T0" fmla="*/ 13 w 13"/>
                <a:gd name="T1" fmla="*/ 6 h 8"/>
                <a:gd name="T2" fmla="*/ 10 w 13"/>
                <a:gd name="T3" fmla="*/ 0 h 8"/>
                <a:gd name="T4" fmla="*/ 0 w 13"/>
                <a:gd name="T5" fmla="*/ 3 h 8"/>
                <a:gd name="T6" fmla="*/ 3 w 13"/>
                <a:gd name="T7" fmla="*/ 8 h 8"/>
                <a:gd name="T8" fmla="*/ 13 w 13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3" y="6"/>
                  </a:moveTo>
                  <a:lnTo>
                    <a:pt x="10" y="0"/>
                  </a:lnTo>
                  <a:lnTo>
                    <a:pt x="0" y="3"/>
                  </a:lnTo>
                  <a:lnTo>
                    <a:pt x="3" y="8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2" name="Freeform 530"/>
            <p:cNvSpPr>
              <a:spLocks/>
            </p:cNvSpPr>
            <p:nvPr/>
          </p:nvSpPr>
          <p:spPr bwMode="auto">
            <a:xfrm>
              <a:off x="1985" y="1210"/>
              <a:ext cx="16" cy="22"/>
            </a:xfrm>
            <a:custGeom>
              <a:avLst/>
              <a:gdLst>
                <a:gd name="T0" fmla="*/ 16 w 16"/>
                <a:gd name="T1" fmla="*/ 4 h 22"/>
                <a:gd name="T2" fmla="*/ 10 w 16"/>
                <a:gd name="T3" fmla="*/ 0 h 22"/>
                <a:gd name="T4" fmla="*/ 0 w 16"/>
                <a:gd name="T5" fmla="*/ 18 h 22"/>
                <a:gd name="T6" fmla="*/ 6 w 16"/>
                <a:gd name="T7" fmla="*/ 22 h 22"/>
                <a:gd name="T8" fmla="*/ 16 w 16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2">
                  <a:moveTo>
                    <a:pt x="16" y="4"/>
                  </a:moveTo>
                  <a:lnTo>
                    <a:pt x="10" y="0"/>
                  </a:lnTo>
                  <a:lnTo>
                    <a:pt x="0" y="18"/>
                  </a:lnTo>
                  <a:lnTo>
                    <a:pt x="6" y="22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3" name="Freeform 531"/>
            <p:cNvSpPr>
              <a:spLocks/>
            </p:cNvSpPr>
            <p:nvPr/>
          </p:nvSpPr>
          <p:spPr bwMode="auto">
            <a:xfrm>
              <a:off x="1995" y="1209"/>
              <a:ext cx="6" cy="5"/>
            </a:xfrm>
            <a:custGeom>
              <a:avLst/>
              <a:gdLst>
                <a:gd name="T0" fmla="*/ 1 w 6"/>
                <a:gd name="T1" fmla="*/ 0 h 5"/>
                <a:gd name="T2" fmla="*/ 0 w 6"/>
                <a:gd name="T3" fmla="*/ 1 h 5"/>
                <a:gd name="T4" fmla="*/ 6 w 6"/>
                <a:gd name="T5" fmla="*/ 5 h 5"/>
                <a:gd name="T6" fmla="*/ 4 w 6"/>
                <a:gd name="T7" fmla="*/ 5 h 5"/>
                <a:gd name="T8" fmla="*/ 1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0" y="1"/>
                  </a:lnTo>
                  <a:lnTo>
                    <a:pt x="6" y="5"/>
                  </a:lnTo>
                  <a:lnTo>
                    <a:pt x="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4" name="Freeform 532"/>
            <p:cNvSpPr>
              <a:spLocks/>
            </p:cNvSpPr>
            <p:nvPr/>
          </p:nvSpPr>
          <p:spPr bwMode="auto">
            <a:xfrm>
              <a:off x="1985" y="1227"/>
              <a:ext cx="20" cy="14"/>
            </a:xfrm>
            <a:custGeom>
              <a:avLst/>
              <a:gdLst>
                <a:gd name="T0" fmla="*/ 4 w 20"/>
                <a:gd name="T1" fmla="*/ 0 h 14"/>
                <a:gd name="T2" fmla="*/ 0 w 20"/>
                <a:gd name="T3" fmla="*/ 5 h 14"/>
                <a:gd name="T4" fmla="*/ 16 w 20"/>
                <a:gd name="T5" fmla="*/ 14 h 14"/>
                <a:gd name="T6" fmla="*/ 20 w 20"/>
                <a:gd name="T7" fmla="*/ 8 h 14"/>
                <a:gd name="T8" fmla="*/ 4 w 2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0" y="5"/>
                  </a:lnTo>
                  <a:lnTo>
                    <a:pt x="16" y="14"/>
                  </a:lnTo>
                  <a:lnTo>
                    <a:pt x="20" y="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5" name="Freeform 533"/>
            <p:cNvSpPr>
              <a:spLocks/>
            </p:cNvSpPr>
            <p:nvPr/>
          </p:nvSpPr>
          <p:spPr bwMode="auto">
            <a:xfrm>
              <a:off x="1984" y="1227"/>
              <a:ext cx="7" cy="5"/>
            </a:xfrm>
            <a:custGeom>
              <a:avLst/>
              <a:gdLst>
                <a:gd name="T0" fmla="*/ 1 w 7"/>
                <a:gd name="T1" fmla="*/ 1 h 5"/>
                <a:gd name="T2" fmla="*/ 0 w 7"/>
                <a:gd name="T3" fmla="*/ 4 h 5"/>
                <a:gd name="T4" fmla="*/ 1 w 7"/>
                <a:gd name="T5" fmla="*/ 5 h 5"/>
                <a:gd name="T6" fmla="*/ 5 w 7"/>
                <a:gd name="T7" fmla="*/ 0 h 5"/>
                <a:gd name="T8" fmla="*/ 7 w 7"/>
                <a:gd name="T9" fmla="*/ 5 h 5"/>
                <a:gd name="T10" fmla="*/ 1 w 7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1"/>
                  </a:moveTo>
                  <a:lnTo>
                    <a:pt x="0" y="4"/>
                  </a:lnTo>
                  <a:lnTo>
                    <a:pt x="1" y="5"/>
                  </a:lnTo>
                  <a:lnTo>
                    <a:pt x="5" y="0"/>
                  </a:lnTo>
                  <a:lnTo>
                    <a:pt x="7" y="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6" name="Freeform 534"/>
            <p:cNvSpPr>
              <a:spLocks/>
            </p:cNvSpPr>
            <p:nvPr/>
          </p:nvSpPr>
          <p:spPr bwMode="auto">
            <a:xfrm>
              <a:off x="2001" y="1207"/>
              <a:ext cx="9" cy="32"/>
            </a:xfrm>
            <a:custGeom>
              <a:avLst/>
              <a:gdLst>
                <a:gd name="T0" fmla="*/ 0 w 9"/>
                <a:gd name="T1" fmla="*/ 30 h 32"/>
                <a:gd name="T2" fmla="*/ 5 w 9"/>
                <a:gd name="T3" fmla="*/ 32 h 32"/>
                <a:gd name="T4" fmla="*/ 9 w 9"/>
                <a:gd name="T5" fmla="*/ 3 h 32"/>
                <a:gd name="T6" fmla="*/ 4 w 9"/>
                <a:gd name="T7" fmla="*/ 0 h 32"/>
                <a:gd name="T8" fmla="*/ 0 w 9"/>
                <a:gd name="T9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2">
                  <a:moveTo>
                    <a:pt x="0" y="30"/>
                  </a:moveTo>
                  <a:lnTo>
                    <a:pt x="5" y="32"/>
                  </a:lnTo>
                  <a:lnTo>
                    <a:pt x="9" y="3"/>
                  </a:lnTo>
                  <a:lnTo>
                    <a:pt x="4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7" name="Freeform 535"/>
            <p:cNvSpPr>
              <a:spLocks/>
            </p:cNvSpPr>
            <p:nvPr/>
          </p:nvSpPr>
          <p:spPr bwMode="auto">
            <a:xfrm>
              <a:off x="2001" y="1235"/>
              <a:ext cx="5" cy="9"/>
            </a:xfrm>
            <a:custGeom>
              <a:avLst/>
              <a:gdLst>
                <a:gd name="T0" fmla="*/ 0 w 5"/>
                <a:gd name="T1" fmla="*/ 6 h 9"/>
                <a:gd name="T2" fmla="*/ 5 w 5"/>
                <a:gd name="T3" fmla="*/ 9 h 9"/>
                <a:gd name="T4" fmla="*/ 5 w 5"/>
                <a:gd name="T5" fmla="*/ 4 h 9"/>
                <a:gd name="T6" fmla="*/ 0 w 5"/>
                <a:gd name="T7" fmla="*/ 2 h 9"/>
                <a:gd name="T8" fmla="*/ 4 w 5"/>
                <a:gd name="T9" fmla="*/ 0 h 9"/>
                <a:gd name="T10" fmla="*/ 0 w 5"/>
                <a:gd name="T1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0" y="6"/>
                  </a:moveTo>
                  <a:lnTo>
                    <a:pt x="5" y="9"/>
                  </a:lnTo>
                  <a:lnTo>
                    <a:pt x="5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8" name="Freeform 536"/>
            <p:cNvSpPr>
              <a:spLocks/>
            </p:cNvSpPr>
            <p:nvPr/>
          </p:nvSpPr>
          <p:spPr bwMode="auto">
            <a:xfrm>
              <a:off x="2005" y="1205"/>
              <a:ext cx="7" cy="7"/>
            </a:xfrm>
            <a:custGeom>
              <a:avLst/>
              <a:gdLst>
                <a:gd name="T0" fmla="*/ 5 w 7"/>
                <a:gd name="T1" fmla="*/ 5 h 7"/>
                <a:gd name="T2" fmla="*/ 7 w 7"/>
                <a:gd name="T3" fmla="*/ 0 h 7"/>
                <a:gd name="T4" fmla="*/ 1 w 7"/>
                <a:gd name="T5" fmla="*/ 1 h 7"/>
                <a:gd name="T6" fmla="*/ 4 w 7"/>
                <a:gd name="T7" fmla="*/ 7 h 7"/>
                <a:gd name="T8" fmla="*/ 0 w 7"/>
                <a:gd name="T9" fmla="*/ 2 h 7"/>
                <a:gd name="T10" fmla="*/ 5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5" y="5"/>
                  </a:moveTo>
                  <a:lnTo>
                    <a:pt x="7" y="0"/>
                  </a:lnTo>
                  <a:lnTo>
                    <a:pt x="1" y="1"/>
                  </a:lnTo>
                  <a:lnTo>
                    <a:pt x="4" y="7"/>
                  </a:lnTo>
                  <a:lnTo>
                    <a:pt x="0" y="2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89" name="Freeform 537"/>
            <p:cNvSpPr>
              <a:spLocks/>
            </p:cNvSpPr>
            <p:nvPr/>
          </p:nvSpPr>
          <p:spPr bwMode="auto">
            <a:xfrm>
              <a:off x="1941" y="1377"/>
              <a:ext cx="436" cy="484"/>
            </a:xfrm>
            <a:custGeom>
              <a:avLst/>
              <a:gdLst>
                <a:gd name="T0" fmla="*/ 0 w 436"/>
                <a:gd name="T1" fmla="*/ 38 h 484"/>
                <a:gd name="T2" fmla="*/ 4 w 436"/>
                <a:gd name="T3" fmla="*/ 84 h 484"/>
                <a:gd name="T4" fmla="*/ 30 w 436"/>
                <a:gd name="T5" fmla="*/ 160 h 484"/>
                <a:gd name="T6" fmla="*/ 53 w 436"/>
                <a:gd name="T7" fmla="*/ 193 h 484"/>
                <a:gd name="T8" fmla="*/ 85 w 436"/>
                <a:gd name="T9" fmla="*/ 224 h 484"/>
                <a:gd name="T10" fmla="*/ 125 w 436"/>
                <a:gd name="T11" fmla="*/ 248 h 484"/>
                <a:gd name="T12" fmla="*/ 175 w 436"/>
                <a:gd name="T13" fmla="*/ 260 h 484"/>
                <a:gd name="T14" fmla="*/ 210 w 436"/>
                <a:gd name="T15" fmla="*/ 259 h 484"/>
                <a:gd name="T16" fmla="*/ 245 w 436"/>
                <a:gd name="T17" fmla="*/ 252 h 484"/>
                <a:gd name="T18" fmla="*/ 282 w 436"/>
                <a:gd name="T19" fmla="*/ 225 h 484"/>
                <a:gd name="T20" fmla="*/ 302 w 436"/>
                <a:gd name="T21" fmla="*/ 199 h 484"/>
                <a:gd name="T22" fmla="*/ 304 w 436"/>
                <a:gd name="T23" fmla="*/ 182 h 484"/>
                <a:gd name="T24" fmla="*/ 299 w 436"/>
                <a:gd name="T25" fmla="*/ 146 h 484"/>
                <a:gd name="T26" fmla="*/ 276 w 436"/>
                <a:gd name="T27" fmla="*/ 129 h 484"/>
                <a:gd name="T28" fmla="*/ 251 w 436"/>
                <a:gd name="T29" fmla="*/ 132 h 484"/>
                <a:gd name="T30" fmla="*/ 224 w 436"/>
                <a:gd name="T31" fmla="*/ 155 h 484"/>
                <a:gd name="T32" fmla="*/ 214 w 436"/>
                <a:gd name="T33" fmla="*/ 184 h 484"/>
                <a:gd name="T34" fmla="*/ 215 w 436"/>
                <a:gd name="T35" fmla="*/ 219 h 484"/>
                <a:gd name="T36" fmla="*/ 229 w 436"/>
                <a:gd name="T37" fmla="*/ 248 h 484"/>
                <a:gd name="T38" fmla="*/ 250 w 436"/>
                <a:gd name="T39" fmla="*/ 267 h 484"/>
                <a:gd name="T40" fmla="*/ 308 w 436"/>
                <a:gd name="T41" fmla="*/ 294 h 484"/>
                <a:gd name="T42" fmla="*/ 361 w 436"/>
                <a:gd name="T43" fmla="*/ 310 h 484"/>
                <a:gd name="T44" fmla="*/ 403 w 436"/>
                <a:gd name="T45" fmla="*/ 327 h 484"/>
                <a:gd name="T46" fmla="*/ 425 w 436"/>
                <a:gd name="T47" fmla="*/ 358 h 484"/>
                <a:gd name="T48" fmla="*/ 429 w 436"/>
                <a:gd name="T49" fmla="*/ 391 h 484"/>
                <a:gd name="T50" fmla="*/ 421 w 436"/>
                <a:gd name="T51" fmla="*/ 430 h 484"/>
                <a:gd name="T52" fmla="*/ 406 w 436"/>
                <a:gd name="T53" fmla="*/ 454 h 484"/>
                <a:gd name="T54" fmla="*/ 368 w 436"/>
                <a:gd name="T55" fmla="*/ 479 h 484"/>
                <a:gd name="T56" fmla="*/ 340 w 436"/>
                <a:gd name="T57" fmla="*/ 484 h 484"/>
                <a:gd name="T58" fmla="*/ 304 w 436"/>
                <a:gd name="T59" fmla="*/ 477 h 484"/>
                <a:gd name="T60" fmla="*/ 285 w 436"/>
                <a:gd name="T61" fmla="*/ 462 h 484"/>
                <a:gd name="T62" fmla="*/ 300 w 436"/>
                <a:gd name="T63" fmla="*/ 466 h 484"/>
                <a:gd name="T64" fmla="*/ 329 w 436"/>
                <a:gd name="T65" fmla="*/ 479 h 484"/>
                <a:gd name="T66" fmla="*/ 360 w 436"/>
                <a:gd name="T67" fmla="*/ 479 h 484"/>
                <a:gd name="T68" fmla="*/ 397 w 436"/>
                <a:gd name="T69" fmla="*/ 462 h 484"/>
                <a:gd name="T70" fmla="*/ 423 w 436"/>
                <a:gd name="T71" fmla="*/ 434 h 484"/>
                <a:gd name="T72" fmla="*/ 435 w 436"/>
                <a:gd name="T73" fmla="*/ 387 h 484"/>
                <a:gd name="T74" fmla="*/ 431 w 436"/>
                <a:gd name="T75" fmla="*/ 353 h 484"/>
                <a:gd name="T76" fmla="*/ 411 w 436"/>
                <a:gd name="T77" fmla="*/ 326 h 484"/>
                <a:gd name="T78" fmla="*/ 377 w 436"/>
                <a:gd name="T79" fmla="*/ 310 h 484"/>
                <a:gd name="T80" fmla="*/ 335 w 436"/>
                <a:gd name="T81" fmla="*/ 295 h 484"/>
                <a:gd name="T82" fmla="*/ 282 w 436"/>
                <a:gd name="T83" fmla="*/ 278 h 484"/>
                <a:gd name="T84" fmla="*/ 240 w 436"/>
                <a:gd name="T85" fmla="*/ 251 h 484"/>
                <a:gd name="T86" fmla="*/ 221 w 436"/>
                <a:gd name="T87" fmla="*/ 214 h 484"/>
                <a:gd name="T88" fmla="*/ 219 w 436"/>
                <a:gd name="T89" fmla="*/ 180 h 484"/>
                <a:gd name="T90" fmla="*/ 229 w 436"/>
                <a:gd name="T91" fmla="*/ 150 h 484"/>
                <a:gd name="T92" fmla="*/ 257 w 436"/>
                <a:gd name="T93" fmla="*/ 128 h 484"/>
                <a:gd name="T94" fmla="*/ 282 w 436"/>
                <a:gd name="T95" fmla="*/ 125 h 484"/>
                <a:gd name="T96" fmla="*/ 300 w 436"/>
                <a:gd name="T97" fmla="*/ 136 h 484"/>
                <a:gd name="T98" fmla="*/ 310 w 436"/>
                <a:gd name="T99" fmla="*/ 161 h 484"/>
                <a:gd name="T100" fmla="*/ 310 w 436"/>
                <a:gd name="T101" fmla="*/ 187 h 484"/>
                <a:gd name="T102" fmla="*/ 295 w 436"/>
                <a:gd name="T103" fmla="*/ 216 h 484"/>
                <a:gd name="T104" fmla="*/ 261 w 436"/>
                <a:gd name="T105" fmla="*/ 242 h 484"/>
                <a:gd name="T106" fmla="*/ 224 w 436"/>
                <a:gd name="T107" fmla="*/ 253 h 484"/>
                <a:gd name="T108" fmla="*/ 158 w 436"/>
                <a:gd name="T109" fmla="*/ 253 h 484"/>
                <a:gd name="T110" fmla="*/ 118 w 436"/>
                <a:gd name="T111" fmla="*/ 238 h 484"/>
                <a:gd name="T112" fmla="*/ 68 w 436"/>
                <a:gd name="T113" fmla="*/ 200 h 484"/>
                <a:gd name="T114" fmla="*/ 36 w 436"/>
                <a:gd name="T115" fmla="*/ 156 h 484"/>
                <a:gd name="T116" fmla="*/ 11 w 436"/>
                <a:gd name="T117" fmla="*/ 88 h 484"/>
                <a:gd name="T118" fmla="*/ 5 w 436"/>
                <a:gd name="T119" fmla="*/ 3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" h="484">
                  <a:moveTo>
                    <a:pt x="4" y="4"/>
                  </a:moveTo>
                  <a:lnTo>
                    <a:pt x="3" y="13"/>
                  </a:lnTo>
                  <a:lnTo>
                    <a:pt x="1" y="22"/>
                  </a:lnTo>
                  <a:lnTo>
                    <a:pt x="0" y="38"/>
                  </a:lnTo>
                  <a:lnTo>
                    <a:pt x="0" y="54"/>
                  </a:lnTo>
                  <a:lnTo>
                    <a:pt x="0" y="61"/>
                  </a:lnTo>
                  <a:lnTo>
                    <a:pt x="1" y="70"/>
                  </a:lnTo>
                  <a:lnTo>
                    <a:pt x="4" y="84"/>
                  </a:lnTo>
                  <a:lnTo>
                    <a:pt x="7" y="99"/>
                  </a:lnTo>
                  <a:lnTo>
                    <a:pt x="12" y="116"/>
                  </a:lnTo>
                  <a:lnTo>
                    <a:pt x="18" y="132"/>
                  </a:lnTo>
                  <a:lnTo>
                    <a:pt x="30" y="160"/>
                  </a:lnTo>
                  <a:lnTo>
                    <a:pt x="37" y="173"/>
                  </a:lnTo>
                  <a:lnTo>
                    <a:pt x="40" y="178"/>
                  </a:lnTo>
                  <a:lnTo>
                    <a:pt x="44" y="184"/>
                  </a:lnTo>
                  <a:lnTo>
                    <a:pt x="53" y="193"/>
                  </a:lnTo>
                  <a:lnTo>
                    <a:pt x="57" y="199"/>
                  </a:lnTo>
                  <a:lnTo>
                    <a:pt x="62" y="205"/>
                  </a:lnTo>
                  <a:lnTo>
                    <a:pt x="72" y="214"/>
                  </a:lnTo>
                  <a:lnTo>
                    <a:pt x="85" y="224"/>
                  </a:lnTo>
                  <a:lnTo>
                    <a:pt x="98" y="234"/>
                  </a:lnTo>
                  <a:lnTo>
                    <a:pt x="112" y="242"/>
                  </a:lnTo>
                  <a:lnTo>
                    <a:pt x="119" y="245"/>
                  </a:lnTo>
                  <a:lnTo>
                    <a:pt x="125" y="248"/>
                  </a:lnTo>
                  <a:lnTo>
                    <a:pt x="139" y="253"/>
                  </a:lnTo>
                  <a:lnTo>
                    <a:pt x="153" y="257"/>
                  </a:lnTo>
                  <a:lnTo>
                    <a:pt x="167" y="260"/>
                  </a:lnTo>
                  <a:lnTo>
                    <a:pt x="175" y="260"/>
                  </a:lnTo>
                  <a:lnTo>
                    <a:pt x="182" y="260"/>
                  </a:lnTo>
                  <a:lnTo>
                    <a:pt x="190" y="260"/>
                  </a:lnTo>
                  <a:lnTo>
                    <a:pt x="199" y="260"/>
                  </a:lnTo>
                  <a:lnTo>
                    <a:pt x="210" y="259"/>
                  </a:lnTo>
                  <a:lnTo>
                    <a:pt x="218" y="257"/>
                  </a:lnTo>
                  <a:lnTo>
                    <a:pt x="228" y="256"/>
                  </a:lnTo>
                  <a:lnTo>
                    <a:pt x="236" y="255"/>
                  </a:lnTo>
                  <a:lnTo>
                    <a:pt x="245" y="252"/>
                  </a:lnTo>
                  <a:lnTo>
                    <a:pt x="253" y="248"/>
                  </a:lnTo>
                  <a:lnTo>
                    <a:pt x="260" y="244"/>
                  </a:lnTo>
                  <a:lnTo>
                    <a:pt x="268" y="238"/>
                  </a:lnTo>
                  <a:lnTo>
                    <a:pt x="282" y="225"/>
                  </a:lnTo>
                  <a:lnTo>
                    <a:pt x="289" y="220"/>
                  </a:lnTo>
                  <a:lnTo>
                    <a:pt x="295" y="213"/>
                  </a:lnTo>
                  <a:lnTo>
                    <a:pt x="299" y="207"/>
                  </a:lnTo>
                  <a:lnTo>
                    <a:pt x="302" y="199"/>
                  </a:lnTo>
                  <a:lnTo>
                    <a:pt x="303" y="195"/>
                  </a:lnTo>
                  <a:lnTo>
                    <a:pt x="304" y="191"/>
                  </a:lnTo>
                  <a:lnTo>
                    <a:pt x="304" y="187"/>
                  </a:lnTo>
                  <a:lnTo>
                    <a:pt x="304" y="182"/>
                  </a:lnTo>
                  <a:lnTo>
                    <a:pt x="304" y="166"/>
                  </a:lnTo>
                  <a:lnTo>
                    <a:pt x="303" y="159"/>
                  </a:lnTo>
                  <a:lnTo>
                    <a:pt x="302" y="152"/>
                  </a:lnTo>
                  <a:lnTo>
                    <a:pt x="299" y="146"/>
                  </a:lnTo>
                  <a:lnTo>
                    <a:pt x="295" y="141"/>
                  </a:lnTo>
                  <a:lnTo>
                    <a:pt x="289" y="135"/>
                  </a:lnTo>
                  <a:lnTo>
                    <a:pt x="282" y="132"/>
                  </a:lnTo>
                  <a:lnTo>
                    <a:pt x="276" y="129"/>
                  </a:lnTo>
                  <a:lnTo>
                    <a:pt x="271" y="129"/>
                  </a:lnTo>
                  <a:lnTo>
                    <a:pt x="267" y="128"/>
                  </a:lnTo>
                  <a:lnTo>
                    <a:pt x="261" y="129"/>
                  </a:lnTo>
                  <a:lnTo>
                    <a:pt x="251" y="132"/>
                  </a:lnTo>
                  <a:lnTo>
                    <a:pt x="240" y="138"/>
                  </a:lnTo>
                  <a:lnTo>
                    <a:pt x="233" y="142"/>
                  </a:lnTo>
                  <a:lnTo>
                    <a:pt x="228" y="148"/>
                  </a:lnTo>
                  <a:lnTo>
                    <a:pt x="224" y="155"/>
                  </a:lnTo>
                  <a:lnTo>
                    <a:pt x="219" y="160"/>
                  </a:lnTo>
                  <a:lnTo>
                    <a:pt x="217" y="168"/>
                  </a:lnTo>
                  <a:lnTo>
                    <a:pt x="215" y="175"/>
                  </a:lnTo>
                  <a:lnTo>
                    <a:pt x="214" y="184"/>
                  </a:lnTo>
                  <a:lnTo>
                    <a:pt x="213" y="193"/>
                  </a:lnTo>
                  <a:lnTo>
                    <a:pt x="213" y="202"/>
                  </a:lnTo>
                  <a:lnTo>
                    <a:pt x="214" y="210"/>
                  </a:lnTo>
                  <a:lnTo>
                    <a:pt x="215" y="219"/>
                  </a:lnTo>
                  <a:lnTo>
                    <a:pt x="217" y="225"/>
                  </a:lnTo>
                  <a:lnTo>
                    <a:pt x="221" y="234"/>
                  </a:lnTo>
                  <a:lnTo>
                    <a:pt x="224" y="241"/>
                  </a:lnTo>
                  <a:lnTo>
                    <a:pt x="229" y="248"/>
                  </a:lnTo>
                  <a:lnTo>
                    <a:pt x="235" y="255"/>
                  </a:lnTo>
                  <a:lnTo>
                    <a:pt x="239" y="257"/>
                  </a:lnTo>
                  <a:lnTo>
                    <a:pt x="242" y="262"/>
                  </a:lnTo>
                  <a:lnTo>
                    <a:pt x="250" y="267"/>
                  </a:lnTo>
                  <a:lnTo>
                    <a:pt x="265" y="277"/>
                  </a:lnTo>
                  <a:lnTo>
                    <a:pt x="276" y="283"/>
                  </a:lnTo>
                  <a:lnTo>
                    <a:pt x="288" y="287"/>
                  </a:lnTo>
                  <a:lnTo>
                    <a:pt x="308" y="294"/>
                  </a:lnTo>
                  <a:lnTo>
                    <a:pt x="329" y="299"/>
                  </a:lnTo>
                  <a:lnTo>
                    <a:pt x="340" y="302"/>
                  </a:lnTo>
                  <a:lnTo>
                    <a:pt x="352" y="308"/>
                  </a:lnTo>
                  <a:lnTo>
                    <a:pt x="361" y="310"/>
                  </a:lnTo>
                  <a:lnTo>
                    <a:pt x="371" y="315"/>
                  </a:lnTo>
                  <a:lnTo>
                    <a:pt x="388" y="320"/>
                  </a:lnTo>
                  <a:lnTo>
                    <a:pt x="395" y="323"/>
                  </a:lnTo>
                  <a:lnTo>
                    <a:pt x="403" y="327"/>
                  </a:lnTo>
                  <a:lnTo>
                    <a:pt x="410" y="333"/>
                  </a:lnTo>
                  <a:lnTo>
                    <a:pt x="416" y="341"/>
                  </a:lnTo>
                  <a:lnTo>
                    <a:pt x="421" y="349"/>
                  </a:lnTo>
                  <a:lnTo>
                    <a:pt x="425" y="358"/>
                  </a:lnTo>
                  <a:lnTo>
                    <a:pt x="428" y="366"/>
                  </a:lnTo>
                  <a:lnTo>
                    <a:pt x="429" y="374"/>
                  </a:lnTo>
                  <a:lnTo>
                    <a:pt x="431" y="383"/>
                  </a:lnTo>
                  <a:lnTo>
                    <a:pt x="429" y="391"/>
                  </a:lnTo>
                  <a:lnTo>
                    <a:pt x="429" y="401"/>
                  </a:lnTo>
                  <a:lnTo>
                    <a:pt x="427" y="410"/>
                  </a:lnTo>
                  <a:lnTo>
                    <a:pt x="424" y="420"/>
                  </a:lnTo>
                  <a:lnTo>
                    <a:pt x="421" y="430"/>
                  </a:lnTo>
                  <a:lnTo>
                    <a:pt x="418" y="434"/>
                  </a:lnTo>
                  <a:lnTo>
                    <a:pt x="417" y="438"/>
                  </a:lnTo>
                  <a:lnTo>
                    <a:pt x="411" y="447"/>
                  </a:lnTo>
                  <a:lnTo>
                    <a:pt x="406" y="454"/>
                  </a:lnTo>
                  <a:lnTo>
                    <a:pt x="399" y="459"/>
                  </a:lnTo>
                  <a:lnTo>
                    <a:pt x="392" y="466"/>
                  </a:lnTo>
                  <a:lnTo>
                    <a:pt x="382" y="472"/>
                  </a:lnTo>
                  <a:lnTo>
                    <a:pt x="368" y="479"/>
                  </a:lnTo>
                  <a:lnTo>
                    <a:pt x="361" y="481"/>
                  </a:lnTo>
                  <a:lnTo>
                    <a:pt x="354" y="483"/>
                  </a:lnTo>
                  <a:lnTo>
                    <a:pt x="347" y="484"/>
                  </a:lnTo>
                  <a:lnTo>
                    <a:pt x="340" y="484"/>
                  </a:lnTo>
                  <a:lnTo>
                    <a:pt x="332" y="484"/>
                  </a:lnTo>
                  <a:lnTo>
                    <a:pt x="324" y="483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300" y="474"/>
                  </a:lnTo>
                  <a:lnTo>
                    <a:pt x="295" y="470"/>
                  </a:lnTo>
                  <a:lnTo>
                    <a:pt x="289" y="468"/>
                  </a:lnTo>
                  <a:lnTo>
                    <a:pt x="285" y="462"/>
                  </a:lnTo>
                  <a:lnTo>
                    <a:pt x="279" y="458"/>
                  </a:lnTo>
                  <a:lnTo>
                    <a:pt x="285" y="454"/>
                  </a:lnTo>
                  <a:lnTo>
                    <a:pt x="295" y="463"/>
                  </a:lnTo>
                  <a:lnTo>
                    <a:pt x="300" y="466"/>
                  </a:lnTo>
                  <a:lnTo>
                    <a:pt x="306" y="470"/>
                  </a:lnTo>
                  <a:lnTo>
                    <a:pt x="310" y="473"/>
                  </a:lnTo>
                  <a:lnTo>
                    <a:pt x="317" y="474"/>
                  </a:lnTo>
                  <a:lnTo>
                    <a:pt x="329" y="479"/>
                  </a:lnTo>
                  <a:lnTo>
                    <a:pt x="338" y="480"/>
                  </a:lnTo>
                  <a:lnTo>
                    <a:pt x="346" y="480"/>
                  </a:lnTo>
                  <a:lnTo>
                    <a:pt x="353" y="480"/>
                  </a:lnTo>
                  <a:lnTo>
                    <a:pt x="360" y="479"/>
                  </a:lnTo>
                  <a:lnTo>
                    <a:pt x="374" y="474"/>
                  </a:lnTo>
                  <a:lnTo>
                    <a:pt x="381" y="472"/>
                  </a:lnTo>
                  <a:lnTo>
                    <a:pt x="388" y="468"/>
                  </a:lnTo>
                  <a:lnTo>
                    <a:pt x="397" y="462"/>
                  </a:lnTo>
                  <a:lnTo>
                    <a:pt x="404" y="455"/>
                  </a:lnTo>
                  <a:lnTo>
                    <a:pt x="411" y="449"/>
                  </a:lnTo>
                  <a:lnTo>
                    <a:pt x="417" y="442"/>
                  </a:lnTo>
                  <a:lnTo>
                    <a:pt x="423" y="434"/>
                  </a:lnTo>
                  <a:lnTo>
                    <a:pt x="427" y="426"/>
                  </a:lnTo>
                  <a:lnTo>
                    <a:pt x="429" y="416"/>
                  </a:lnTo>
                  <a:lnTo>
                    <a:pt x="432" y="406"/>
                  </a:lnTo>
                  <a:lnTo>
                    <a:pt x="435" y="387"/>
                  </a:lnTo>
                  <a:lnTo>
                    <a:pt x="436" y="378"/>
                  </a:lnTo>
                  <a:lnTo>
                    <a:pt x="435" y="370"/>
                  </a:lnTo>
                  <a:lnTo>
                    <a:pt x="434" y="362"/>
                  </a:lnTo>
                  <a:lnTo>
                    <a:pt x="431" y="353"/>
                  </a:lnTo>
                  <a:lnTo>
                    <a:pt x="427" y="345"/>
                  </a:lnTo>
                  <a:lnTo>
                    <a:pt x="421" y="337"/>
                  </a:lnTo>
                  <a:lnTo>
                    <a:pt x="416" y="328"/>
                  </a:lnTo>
                  <a:lnTo>
                    <a:pt x="411" y="326"/>
                  </a:lnTo>
                  <a:lnTo>
                    <a:pt x="409" y="323"/>
                  </a:lnTo>
                  <a:lnTo>
                    <a:pt x="400" y="319"/>
                  </a:lnTo>
                  <a:lnTo>
                    <a:pt x="393" y="316"/>
                  </a:lnTo>
                  <a:lnTo>
                    <a:pt x="377" y="310"/>
                  </a:lnTo>
                  <a:lnTo>
                    <a:pt x="367" y="306"/>
                  </a:lnTo>
                  <a:lnTo>
                    <a:pt x="357" y="303"/>
                  </a:lnTo>
                  <a:lnTo>
                    <a:pt x="346" y="298"/>
                  </a:lnTo>
                  <a:lnTo>
                    <a:pt x="335" y="295"/>
                  </a:lnTo>
                  <a:lnTo>
                    <a:pt x="314" y="289"/>
                  </a:lnTo>
                  <a:lnTo>
                    <a:pt x="303" y="287"/>
                  </a:lnTo>
                  <a:lnTo>
                    <a:pt x="293" y="283"/>
                  </a:lnTo>
                  <a:lnTo>
                    <a:pt x="282" y="278"/>
                  </a:lnTo>
                  <a:lnTo>
                    <a:pt x="271" y="273"/>
                  </a:lnTo>
                  <a:lnTo>
                    <a:pt x="256" y="263"/>
                  </a:lnTo>
                  <a:lnTo>
                    <a:pt x="247" y="257"/>
                  </a:lnTo>
                  <a:lnTo>
                    <a:pt x="240" y="251"/>
                  </a:lnTo>
                  <a:lnTo>
                    <a:pt x="229" y="237"/>
                  </a:lnTo>
                  <a:lnTo>
                    <a:pt x="226" y="230"/>
                  </a:lnTo>
                  <a:lnTo>
                    <a:pt x="222" y="221"/>
                  </a:lnTo>
                  <a:lnTo>
                    <a:pt x="221" y="214"/>
                  </a:lnTo>
                  <a:lnTo>
                    <a:pt x="219" y="206"/>
                  </a:lnTo>
                  <a:lnTo>
                    <a:pt x="218" y="198"/>
                  </a:lnTo>
                  <a:lnTo>
                    <a:pt x="218" y="189"/>
                  </a:lnTo>
                  <a:lnTo>
                    <a:pt x="219" y="180"/>
                  </a:lnTo>
                  <a:lnTo>
                    <a:pt x="221" y="171"/>
                  </a:lnTo>
                  <a:lnTo>
                    <a:pt x="222" y="164"/>
                  </a:lnTo>
                  <a:lnTo>
                    <a:pt x="225" y="156"/>
                  </a:lnTo>
                  <a:lnTo>
                    <a:pt x="229" y="150"/>
                  </a:lnTo>
                  <a:lnTo>
                    <a:pt x="233" y="143"/>
                  </a:lnTo>
                  <a:lnTo>
                    <a:pt x="239" y="138"/>
                  </a:lnTo>
                  <a:lnTo>
                    <a:pt x="246" y="134"/>
                  </a:lnTo>
                  <a:lnTo>
                    <a:pt x="257" y="128"/>
                  </a:lnTo>
                  <a:lnTo>
                    <a:pt x="267" y="125"/>
                  </a:lnTo>
                  <a:lnTo>
                    <a:pt x="272" y="124"/>
                  </a:lnTo>
                  <a:lnTo>
                    <a:pt x="276" y="125"/>
                  </a:lnTo>
                  <a:lnTo>
                    <a:pt x="282" y="125"/>
                  </a:lnTo>
                  <a:lnTo>
                    <a:pt x="288" y="128"/>
                  </a:lnTo>
                  <a:lnTo>
                    <a:pt x="295" y="131"/>
                  </a:lnTo>
                  <a:lnTo>
                    <a:pt x="297" y="134"/>
                  </a:lnTo>
                  <a:lnTo>
                    <a:pt x="300" y="136"/>
                  </a:lnTo>
                  <a:lnTo>
                    <a:pt x="304" y="142"/>
                  </a:lnTo>
                  <a:lnTo>
                    <a:pt x="307" y="148"/>
                  </a:lnTo>
                  <a:lnTo>
                    <a:pt x="308" y="155"/>
                  </a:lnTo>
                  <a:lnTo>
                    <a:pt x="310" y="161"/>
                  </a:lnTo>
                  <a:lnTo>
                    <a:pt x="310" y="170"/>
                  </a:lnTo>
                  <a:lnTo>
                    <a:pt x="310" y="178"/>
                  </a:lnTo>
                  <a:lnTo>
                    <a:pt x="310" y="182"/>
                  </a:lnTo>
                  <a:lnTo>
                    <a:pt x="310" y="187"/>
                  </a:lnTo>
                  <a:lnTo>
                    <a:pt x="307" y="195"/>
                  </a:lnTo>
                  <a:lnTo>
                    <a:pt x="304" y="203"/>
                  </a:lnTo>
                  <a:lnTo>
                    <a:pt x="300" y="209"/>
                  </a:lnTo>
                  <a:lnTo>
                    <a:pt x="295" y="216"/>
                  </a:lnTo>
                  <a:lnTo>
                    <a:pt x="288" y="221"/>
                  </a:lnTo>
                  <a:lnTo>
                    <a:pt x="274" y="234"/>
                  </a:lnTo>
                  <a:lnTo>
                    <a:pt x="265" y="239"/>
                  </a:lnTo>
                  <a:lnTo>
                    <a:pt x="261" y="242"/>
                  </a:lnTo>
                  <a:lnTo>
                    <a:pt x="258" y="244"/>
                  </a:lnTo>
                  <a:lnTo>
                    <a:pt x="250" y="248"/>
                  </a:lnTo>
                  <a:lnTo>
                    <a:pt x="242" y="251"/>
                  </a:lnTo>
                  <a:lnTo>
                    <a:pt x="224" y="253"/>
                  </a:lnTo>
                  <a:lnTo>
                    <a:pt x="204" y="256"/>
                  </a:lnTo>
                  <a:lnTo>
                    <a:pt x="187" y="256"/>
                  </a:lnTo>
                  <a:lnTo>
                    <a:pt x="172" y="256"/>
                  </a:lnTo>
                  <a:lnTo>
                    <a:pt x="158" y="253"/>
                  </a:lnTo>
                  <a:lnTo>
                    <a:pt x="144" y="249"/>
                  </a:lnTo>
                  <a:lnTo>
                    <a:pt x="137" y="246"/>
                  </a:lnTo>
                  <a:lnTo>
                    <a:pt x="130" y="244"/>
                  </a:lnTo>
                  <a:lnTo>
                    <a:pt x="118" y="238"/>
                  </a:lnTo>
                  <a:lnTo>
                    <a:pt x="104" y="230"/>
                  </a:lnTo>
                  <a:lnTo>
                    <a:pt x="90" y="220"/>
                  </a:lnTo>
                  <a:lnTo>
                    <a:pt x="78" y="210"/>
                  </a:lnTo>
                  <a:lnTo>
                    <a:pt x="68" y="200"/>
                  </a:lnTo>
                  <a:lnTo>
                    <a:pt x="58" y="189"/>
                  </a:lnTo>
                  <a:lnTo>
                    <a:pt x="50" y="180"/>
                  </a:lnTo>
                  <a:lnTo>
                    <a:pt x="43" y="168"/>
                  </a:lnTo>
                  <a:lnTo>
                    <a:pt x="36" y="156"/>
                  </a:lnTo>
                  <a:lnTo>
                    <a:pt x="23" y="128"/>
                  </a:lnTo>
                  <a:lnTo>
                    <a:pt x="18" y="111"/>
                  </a:lnTo>
                  <a:lnTo>
                    <a:pt x="12" y="95"/>
                  </a:lnTo>
                  <a:lnTo>
                    <a:pt x="11" y="88"/>
                  </a:lnTo>
                  <a:lnTo>
                    <a:pt x="9" y="79"/>
                  </a:lnTo>
                  <a:lnTo>
                    <a:pt x="7" y="65"/>
                  </a:lnTo>
                  <a:lnTo>
                    <a:pt x="5" y="50"/>
                  </a:lnTo>
                  <a:lnTo>
                    <a:pt x="5" y="33"/>
                  </a:lnTo>
                  <a:lnTo>
                    <a:pt x="7" y="18"/>
                  </a:lnTo>
                  <a:lnTo>
                    <a:pt x="9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0" name="Freeform 538"/>
            <p:cNvSpPr>
              <a:spLocks/>
            </p:cNvSpPr>
            <p:nvPr/>
          </p:nvSpPr>
          <p:spPr bwMode="auto">
            <a:xfrm>
              <a:off x="1938" y="1380"/>
              <a:ext cx="24" cy="129"/>
            </a:xfrm>
            <a:custGeom>
              <a:avLst/>
              <a:gdLst>
                <a:gd name="T0" fmla="*/ 10 w 24"/>
                <a:gd name="T1" fmla="*/ 1 h 129"/>
                <a:gd name="T2" fmla="*/ 8 w 24"/>
                <a:gd name="T3" fmla="*/ 11 h 129"/>
                <a:gd name="T4" fmla="*/ 7 w 24"/>
                <a:gd name="T5" fmla="*/ 19 h 129"/>
                <a:gd name="T6" fmla="*/ 6 w 24"/>
                <a:gd name="T7" fmla="*/ 35 h 129"/>
                <a:gd name="T8" fmla="*/ 6 w 24"/>
                <a:gd name="T9" fmla="*/ 51 h 129"/>
                <a:gd name="T10" fmla="*/ 6 w 24"/>
                <a:gd name="T11" fmla="*/ 58 h 129"/>
                <a:gd name="T12" fmla="*/ 7 w 24"/>
                <a:gd name="T13" fmla="*/ 65 h 129"/>
                <a:gd name="T14" fmla="*/ 10 w 24"/>
                <a:gd name="T15" fmla="*/ 81 h 129"/>
                <a:gd name="T16" fmla="*/ 12 w 24"/>
                <a:gd name="T17" fmla="*/ 96 h 129"/>
                <a:gd name="T18" fmla="*/ 18 w 24"/>
                <a:gd name="T19" fmla="*/ 111 h 129"/>
                <a:gd name="T20" fmla="*/ 24 w 24"/>
                <a:gd name="T21" fmla="*/ 128 h 129"/>
                <a:gd name="T22" fmla="*/ 18 w 24"/>
                <a:gd name="T23" fmla="*/ 129 h 129"/>
                <a:gd name="T24" fmla="*/ 12 w 24"/>
                <a:gd name="T25" fmla="*/ 113 h 129"/>
                <a:gd name="T26" fmla="*/ 7 w 24"/>
                <a:gd name="T27" fmla="*/ 97 h 129"/>
                <a:gd name="T28" fmla="*/ 3 w 24"/>
                <a:gd name="T29" fmla="*/ 82 h 129"/>
                <a:gd name="T30" fmla="*/ 1 w 24"/>
                <a:gd name="T31" fmla="*/ 67 h 129"/>
                <a:gd name="T32" fmla="*/ 0 w 24"/>
                <a:gd name="T33" fmla="*/ 58 h 129"/>
                <a:gd name="T34" fmla="*/ 0 w 24"/>
                <a:gd name="T35" fmla="*/ 51 h 129"/>
                <a:gd name="T36" fmla="*/ 0 w 24"/>
                <a:gd name="T37" fmla="*/ 35 h 129"/>
                <a:gd name="T38" fmla="*/ 1 w 24"/>
                <a:gd name="T39" fmla="*/ 18 h 129"/>
                <a:gd name="T40" fmla="*/ 3 w 24"/>
                <a:gd name="T41" fmla="*/ 10 h 129"/>
                <a:gd name="T42" fmla="*/ 4 w 24"/>
                <a:gd name="T43" fmla="*/ 0 h 129"/>
                <a:gd name="T44" fmla="*/ 10 w 24"/>
                <a:gd name="T45" fmla="*/ 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129">
                  <a:moveTo>
                    <a:pt x="10" y="1"/>
                  </a:moveTo>
                  <a:lnTo>
                    <a:pt x="8" y="11"/>
                  </a:lnTo>
                  <a:lnTo>
                    <a:pt x="7" y="19"/>
                  </a:lnTo>
                  <a:lnTo>
                    <a:pt x="6" y="35"/>
                  </a:lnTo>
                  <a:lnTo>
                    <a:pt x="6" y="51"/>
                  </a:lnTo>
                  <a:lnTo>
                    <a:pt x="6" y="58"/>
                  </a:lnTo>
                  <a:lnTo>
                    <a:pt x="7" y="65"/>
                  </a:lnTo>
                  <a:lnTo>
                    <a:pt x="10" y="81"/>
                  </a:lnTo>
                  <a:lnTo>
                    <a:pt x="12" y="96"/>
                  </a:lnTo>
                  <a:lnTo>
                    <a:pt x="18" y="111"/>
                  </a:lnTo>
                  <a:lnTo>
                    <a:pt x="24" y="128"/>
                  </a:lnTo>
                  <a:lnTo>
                    <a:pt x="18" y="129"/>
                  </a:lnTo>
                  <a:lnTo>
                    <a:pt x="12" y="113"/>
                  </a:lnTo>
                  <a:lnTo>
                    <a:pt x="7" y="97"/>
                  </a:lnTo>
                  <a:lnTo>
                    <a:pt x="3" y="82"/>
                  </a:lnTo>
                  <a:lnTo>
                    <a:pt x="1" y="67"/>
                  </a:lnTo>
                  <a:lnTo>
                    <a:pt x="0" y="58"/>
                  </a:lnTo>
                  <a:lnTo>
                    <a:pt x="0" y="51"/>
                  </a:lnTo>
                  <a:lnTo>
                    <a:pt x="0" y="35"/>
                  </a:lnTo>
                  <a:lnTo>
                    <a:pt x="1" y="18"/>
                  </a:lnTo>
                  <a:lnTo>
                    <a:pt x="3" y="10"/>
                  </a:lnTo>
                  <a:lnTo>
                    <a:pt x="4" y="0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1" name="Freeform 539"/>
            <p:cNvSpPr>
              <a:spLocks/>
            </p:cNvSpPr>
            <p:nvPr/>
          </p:nvSpPr>
          <p:spPr bwMode="auto">
            <a:xfrm>
              <a:off x="1956" y="1508"/>
              <a:ext cx="72" cy="94"/>
            </a:xfrm>
            <a:custGeom>
              <a:avLst/>
              <a:gdLst>
                <a:gd name="T0" fmla="*/ 6 w 72"/>
                <a:gd name="T1" fmla="*/ 0 h 94"/>
                <a:gd name="T2" fmla="*/ 18 w 72"/>
                <a:gd name="T3" fmla="*/ 28 h 94"/>
                <a:gd name="T4" fmla="*/ 25 w 72"/>
                <a:gd name="T5" fmla="*/ 40 h 94"/>
                <a:gd name="T6" fmla="*/ 28 w 72"/>
                <a:gd name="T7" fmla="*/ 44 h 94"/>
                <a:gd name="T8" fmla="*/ 32 w 72"/>
                <a:gd name="T9" fmla="*/ 50 h 94"/>
                <a:gd name="T10" fmla="*/ 39 w 72"/>
                <a:gd name="T11" fmla="*/ 61 h 94"/>
                <a:gd name="T12" fmla="*/ 45 w 72"/>
                <a:gd name="T13" fmla="*/ 67 h 94"/>
                <a:gd name="T14" fmla="*/ 49 w 72"/>
                <a:gd name="T15" fmla="*/ 71 h 94"/>
                <a:gd name="T16" fmla="*/ 60 w 72"/>
                <a:gd name="T17" fmla="*/ 81 h 94"/>
                <a:gd name="T18" fmla="*/ 72 w 72"/>
                <a:gd name="T19" fmla="*/ 90 h 94"/>
                <a:gd name="T20" fmla="*/ 68 w 72"/>
                <a:gd name="T21" fmla="*/ 94 h 94"/>
                <a:gd name="T22" fmla="*/ 56 w 72"/>
                <a:gd name="T23" fmla="*/ 85 h 94"/>
                <a:gd name="T24" fmla="*/ 45 w 72"/>
                <a:gd name="T25" fmla="*/ 75 h 94"/>
                <a:gd name="T26" fmla="*/ 40 w 72"/>
                <a:gd name="T27" fmla="*/ 71 h 94"/>
                <a:gd name="T28" fmla="*/ 35 w 72"/>
                <a:gd name="T29" fmla="*/ 65 h 94"/>
                <a:gd name="T30" fmla="*/ 26 w 72"/>
                <a:gd name="T31" fmla="*/ 54 h 94"/>
                <a:gd name="T32" fmla="*/ 24 w 72"/>
                <a:gd name="T33" fmla="*/ 49 h 94"/>
                <a:gd name="T34" fmla="*/ 20 w 72"/>
                <a:gd name="T35" fmla="*/ 43 h 94"/>
                <a:gd name="T36" fmla="*/ 13 w 72"/>
                <a:gd name="T37" fmla="*/ 30 h 94"/>
                <a:gd name="T38" fmla="*/ 0 w 72"/>
                <a:gd name="T39" fmla="*/ 1 h 94"/>
                <a:gd name="T40" fmla="*/ 6 w 72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94">
                  <a:moveTo>
                    <a:pt x="6" y="0"/>
                  </a:moveTo>
                  <a:lnTo>
                    <a:pt x="18" y="28"/>
                  </a:lnTo>
                  <a:lnTo>
                    <a:pt x="25" y="40"/>
                  </a:lnTo>
                  <a:lnTo>
                    <a:pt x="28" y="44"/>
                  </a:lnTo>
                  <a:lnTo>
                    <a:pt x="32" y="50"/>
                  </a:lnTo>
                  <a:lnTo>
                    <a:pt x="39" y="61"/>
                  </a:lnTo>
                  <a:lnTo>
                    <a:pt x="45" y="67"/>
                  </a:lnTo>
                  <a:lnTo>
                    <a:pt x="49" y="71"/>
                  </a:lnTo>
                  <a:lnTo>
                    <a:pt x="60" y="81"/>
                  </a:lnTo>
                  <a:lnTo>
                    <a:pt x="72" y="90"/>
                  </a:lnTo>
                  <a:lnTo>
                    <a:pt x="68" y="94"/>
                  </a:lnTo>
                  <a:lnTo>
                    <a:pt x="56" y="85"/>
                  </a:lnTo>
                  <a:lnTo>
                    <a:pt x="45" y="75"/>
                  </a:lnTo>
                  <a:lnTo>
                    <a:pt x="40" y="71"/>
                  </a:lnTo>
                  <a:lnTo>
                    <a:pt x="35" y="65"/>
                  </a:lnTo>
                  <a:lnTo>
                    <a:pt x="26" y="54"/>
                  </a:lnTo>
                  <a:lnTo>
                    <a:pt x="24" y="49"/>
                  </a:lnTo>
                  <a:lnTo>
                    <a:pt x="20" y="43"/>
                  </a:lnTo>
                  <a:lnTo>
                    <a:pt x="13" y="30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2" name="Freeform 540"/>
            <p:cNvSpPr>
              <a:spLocks/>
            </p:cNvSpPr>
            <p:nvPr/>
          </p:nvSpPr>
          <p:spPr bwMode="auto">
            <a:xfrm>
              <a:off x="1956" y="1508"/>
              <a:ext cx="6" cy="1"/>
            </a:xfrm>
            <a:custGeom>
              <a:avLst/>
              <a:gdLst>
                <a:gd name="T0" fmla="*/ 0 w 6"/>
                <a:gd name="T1" fmla="*/ 1 h 1"/>
                <a:gd name="T2" fmla="*/ 6 w 6"/>
                <a:gd name="T3" fmla="*/ 0 h 1"/>
                <a:gd name="T4" fmla="*/ 0 w 6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6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3" name="Freeform 541"/>
            <p:cNvSpPr>
              <a:spLocks/>
            </p:cNvSpPr>
            <p:nvPr/>
          </p:nvSpPr>
          <p:spPr bwMode="auto">
            <a:xfrm>
              <a:off x="2024" y="1598"/>
              <a:ext cx="116" cy="42"/>
            </a:xfrm>
            <a:custGeom>
              <a:avLst/>
              <a:gdLst>
                <a:gd name="T0" fmla="*/ 4 w 116"/>
                <a:gd name="T1" fmla="*/ 0 h 42"/>
                <a:gd name="T2" fmla="*/ 17 w 116"/>
                <a:gd name="T3" fmla="*/ 10 h 42"/>
                <a:gd name="T4" fmla="*/ 31 w 116"/>
                <a:gd name="T5" fmla="*/ 18 h 42"/>
                <a:gd name="T6" fmla="*/ 38 w 116"/>
                <a:gd name="T7" fmla="*/ 21 h 42"/>
                <a:gd name="T8" fmla="*/ 43 w 116"/>
                <a:gd name="T9" fmla="*/ 24 h 42"/>
                <a:gd name="T10" fmla="*/ 56 w 116"/>
                <a:gd name="T11" fmla="*/ 30 h 42"/>
                <a:gd name="T12" fmla="*/ 70 w 116"/>
                <a:gd name="T13" fmla="*/ 34 h 42"/>
                <a:gd name="T14" fmla="*/ 84 w 116"/>
                <a:gd name="T15" fmla="*/ 36 h 42"/>
                <a:gd name="T16" fmla="*/ 92 w 116"/>
                <a:gd name="T17" fmla="*/ 36 h 42"/>
                <a:gd name="T18" fmla="*/ 99 w 116"/>
                <a:gd name="T19" fmla="*/ 36 h 42"/>
                <a:gd name="T20" fmla="*/ 107 w 116"/>
                <a:gd name="T21" fmla="*/ 36 h 42"/>
                <a:gd name="T22" fmla="*/ 116 w 116"/>
                <a:gd name="T23" fmla="*/ 36 h 42"/>
                <a:gd name="T24" fmla="*/ 116 w 116"/>
                <a:gd name="T25" fmla="*/ 42 h 42"/>
                <a:gd name="T26" fmla="*/ 107 w 116"/>
                <a:gd name="T27" fmla="*/ 42 h 42"/>
                <a:gd name="T28" fmla="*/ 99 w 116"/>
                <a:gd name="T29" fmla="*/ 42 h 42"/>
                <a:gd name="T30" fmla="*/ 91 w 116"/>
                <a:gd name="T31" fmla="*/ 42 h 42"/>
                <a:gd name="T32" fmla="*/ 84 w 116"/>
                <a:gd name="T33" fmla="*/ 42 h 42"/>
                <a:gd name="T34" fmla="*/ 68 w 116"/>
                <a:gd name="T35" fmla="*/ 39 h 42"/>
                <a:gd name="T36" fmla="*/ 54 w 116"/>
                <a:gd name="T37" fmla="*/ 35 h 42"/>
                <a:gd name="T38" fmla="*/ 42 w 116"/>
                <a:gd name="T39" fmla="*/ 30 h 42"/>
                <a:gd name="T40" fmla="*/ 35 w 116"/>
                <a:gd name="T41" fmla="*/ 27 h 42"/>
                <a:gd name="T42" fmla="*/ 28 w 116"/>
                <a:gd name="T43" fmla="*/ 24 h 42"/>
                <a:gd name="T44" fmla="*/ 14 w 116"/>
                <a:gd name="T45" fmla="*/ 14 h 42"/>
                <a:gd name="T46" fmla="*/ 0 w 116"/>
                <a:gd name="T47" fmla="*/ 4 h 42"/>
                <a:gd name="T48" fmla="*/ 4 w 116"/>
                <a:gd name="T4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42">
                  <a:moveTo>
                    <a:pt x="4" y="0"/>
                  </a:moveTo>
                  <a:lnTo>
                    <a:pt x="17" y="10"/>
                  </a:lnTo>
                  <a:lnTo>
                    <a:pt x="31" y="18"/>
                  </a:lnTo>
                  <a:lnTo>
                    <a:pt x="38" y="21"/>
                  </a:lnTo>
                  <a:lnTo>
                    <a:pt x="43" y="24"/>
                  </a:lnTo>
                  <a:lnTo>
                    <a:pt x="56" y="30"/>
                  </a:lnTo>
                  <a:lnTo>
                    <a:pt x="70" y="34"/>
                  </a:lnTo>
                  <a:lnTo>
                    <a:pt x="84" y="36"/>
                  </a:lnTo>
                  <a:lnTo>
                    <a:pt x="92" y="36"/>
                  </a:lnTo>
                  <a:lnTo>
                    <a:pt x="99" y="36"/>
                  </a:lnTo>
                  <a:lnTo>
                    <a:pt x="107" y="36"/>
                  </a:lnTo>
                  <a:lnTo>
                    <a:pt x="116" y="36"/>
                  </a:lnTo>
                  <a:lnTo>
                    <a:pt x="116" y="42"/>
                  </a:lnTo>
                  <a:lnTo>
                    <a:pt x="107" y="42"/>
                  </a:lnTo>
                  <a:lnTo>
                    <a:pt x="99" y="42"/>
                  </a:lnTo>
                  <a:lnTo>
                    <a:pt x="91" y="42"/>
                  </a:lnTo>
                  <a:lnTo>
                    <a:pt x="84" y="42"/>
                  </a:lnTo>
                  <a:lnTo>
                    <a:pt x="68" y="39"/>
                  </a:lnTo>
                  <a:lnTo>
                    <a:pt x="54" y="35"/>
                  </a:lnTo>
                  <a:lnTo>
                    <a:pt x="42" y="30"/>
                  </a:lnTo>
                  <a:lnTo>
                    <a:pt x="35" y="27"/>
                  </a:lnTo>
                  <a:lnTo>
                    <a:pt x="28" y="24"/>
                  </a:lnTo>
                  <a:lnTo>
                    <a:pt x="14" y="14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4" name="Freeform 542"/>
            <p:cNvSpPr>
              <a:spLocks/>
            </p:cNvSpPr>
            <p:nvPr/>
          </p:nvSpPr>
          <p:spPr bwMode="auto">
            <a:xfrm>
              <a:off x="2024" y="1598"/>
              <a:ext cx="4" cy="4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5" name="Freeform 543"/>
            <p:cNvSpPr>
              <a:spLocks/>
            </p:cNvSpPr>
            <p:nvPr/>
          </p:nvSpPr>
          <p:spPr bwMode="auto">
            <a:xfrm>
              <a:off x="2140" y="1612"/>
              <a:ext cx="72" cy="28"/>
            </a:xfrm>
            <a:custGeom>
              <a:avLst/>
              <a:gdLst>
                <a:gd name="T0" fmla="*/ 0 w 72"/>
                <a:gd name="T1" fmla="*/ 22 h 28"/>
                <a:gd name="T2" fmla="*/ 11 w 72"/>
                <a:gd name="T3" fmla="*/ 21 h 28"/>
                <a:gd name="T4" fmla="*/ 19 w 72"/>
                <a:gd name="T5" fmla="*/ 20 h 28"/>
                <a:gd name="T6" fmla="*/ 29 w 72"/>
                <a:gd name="T7" fmla="*/ 18 h 28"/>
                <a:gd name="T8" fmla="*/ 36 w 72"/>
                <a:gd name="T9" fmla="*/ 17 h 28"/>
                <a:gd name="T10" fmla="*/ 44 w 72"/>
                <a:gd name="T11" fmla="*/ 14 h 28"/>
                <a:gd name="T12" fmla="*/ 52 w 72"/>
                <a:gd name="T13" fmla="*/ 11 h 28"/>
                <a:gd name="T14" fmla="*/ 59 w 72"/>
                <a:gd name="T15" fmla="*/ 6 h 28"/>
                <a:gd name="T16" fmla="*/ 68 w 72"/>
                <a:gd name="T17" fmla="*/ 0 h 28"/>
                <a:gd name="T18" fmla="*/ 72 w 72"/>
                <a:gd name="T19" fmla="*/ 4 h 28"/>
                <a:gd name="T20" fmla="*/ 64 w 72"/>
                <a:gd name="T21" fmla="*/ 11 h 28"/>
                <a:gd name="T22" fmla="*/ 55 w 72"/>
                <a:gd name="T23" fmla="*/ 16 h 28"/>
                <a:gd name="T24" fmla="*/ 47 w 72"/>
                <a:gd name="T25" fmla="*/ 20 h 28"/>
                <a:gd name="T26" fmla="*/ 37 w 72"/>
                <a:gd name="T27" fmla="*/ 22 h 28"/>
                <a:gd name="T28" fmla="*/ 29 w 72"/>
                <a:gd name="T29" fmla="*/ 25 h 28"/>
                <a:gd name="T30" fmla="*/ 20 w 72"/>
                <a:gd name="T31" fmla="*/ 27 h 28"/>
                <a:gd name="T32" fmla="*/ 11 w 72"/>
                <a:gd name="T33" fmla="*/ 27 h 28"/>
                <a:gd name="T34" fmla="*/ 1 w 72"/>
                <a:gd name="T35" fmla="*/ 28 h 28"/>
                <a:gd name="T36" fmla="*/ 0 w 72"/>
                <a:gd name="T3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28">
                  <a:moveTo>
                    <a:pt x="0" y="22"/>
                  </a:moveTo>
                  <a:lnTo>
                    <a:pt x="11" y="21"/>
                  </a:lnTo>
                  <a:lnTo>
                    <a:pt x="19" y="20"/>
                  </a:lnTo>
                  <a:lnTo>
                    <a:pt x="29" y="18"/>
                  </a:lnTo>
                  <a:lnTo>
                    <a:pt x="36" y="17"/>
                  </a:lnTo>
                  <a:lnTo>
                    <a:pt x="44" y="14"/>
                  </a:lnTo>
                  <a:lnTo>
                    <a:pt x="52" y="11"/>
                  </a:lnTo>
                  <a:lnTo>
                    <a:pt x="59" y="6"/>
                  </a:lnTo>
                  <a:lnTo>
                    <a:pt x="68" y="0"/>
                  </a:lnTo>
                  <a:lnTo>
                    <a:pt x="72" y="4"/>
                  </a:lnTo>
                  <a:lnTo>
                    <a:pt x="64" y="11"/>
                  </a:lnTo>
                  <a:lnTo>
                    <a:pt x="55" y="16"/>
                  </a:lnTo>
                  <a:lnTo>
                    <a:pt x="47" y="20"/>
                  </a:lnTo>
                  <a:lnTo>
                    <a:pt x="37" y="22"/>
                  </a:lnTo>
                  <a:lnTo>
                    <a:pt x="29" y="25"/>
                  </a:lnTo>
                  <a:lnTo>
                    <a:pt x="20" y="27"/>
                  </a:lnTo>
                  <a:lnTo>
                    <a:pt x="11" y="27"/>
                  </a:lnTo>
                  <a:lnTo>
                    <a:pt x="1" y="2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6" name="Freeform 544"/>
            <p:cNvSpPr>
              <a:spLocks/>
            </p:cNvSpPr>
            <p:nvPr/>
          </p:nvSpPr>
          <p:spPr bwMode="auto">
            <a:xfrm>
              <a:off x="2140" y="1634"/>
              <a:ext cx="1" cy="6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0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1" y="6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7" name="Freeform 545"/>
            <p:cNvSpPr>
              <a:spLocks/>
            </p:cNvSpPr>
            <p:nvPr/>
          </p:nvSpPr>
          <p:spPr bwMode="auto">
            <a:xfrm>
              <a:off x="2208" y="1558"/>
              <a:ext cx="40" cy="58"/>
            </a:xfrm>
            <a:custGeom>
              <a:avLst/>
              <a:gdLst>
                <a:gd name="T0" fmla="*/ 0 w 40"/>
                <a:gd name="T1" fmla="*/ 54 h 58"/>
                <a:gd name="T2" fmla="*/ 14 w 40"/>
                <a:gd name="T3" fmla="*/ 43 h 58"/>
                <a:gd name="T4" fmla="*/ 19 w 40"/>
                <a:gd name="T5" fmla="*/ 36 h 58"/>
                <a:gd name="T6" fmla="*/ 25 w 40"/>
                <a:gd name="T7" fmla="*/ 31 h 58"/>
                <a:gd name="T8" fmla="*/ 29 w 40"/>
                <a:gd name="T9" fmla="*/ 25 h 58"/>
                <a:gd name="T10" fmla="*/ 32 w 40"/>
                <a:gd name="T11" fmla="*/ 17 h 58"/>
                <a:gd name="T12" fmla="*/ 33 w 40"/>
                <a:gd name="T13" fmla="*/ 14 h 58"/>
                <a:gd name="T14" fmla="*/ 35 w 40"/>
                <a:gd name="T15" fmla="*/ 10 h 58"/>
                <a:gd name="T16" fmla="*/ 35 w 40"/>
                <a:gd name="T17" fmla="*/ 6 h 58"/>
                <a:gd name="T18" fmla="*/ 35 w 40"/>
                <a:gd name="T19" fmla="*/ 0 h 58"/>
                <a:gd name="T20" fmla="*/ 40 w 40"/>
                <a:gd name="T21" fmla="*/ 1 h 58"/>
                <a:gd name="T22" fmla="*/ 40 w 40"/>
                <a:gd name="T23" fmla="*/ 7 h 58"/>
                <a:gd name="T24" fmla="*/ 40 w 40"/>
                <a:gd name="T25" fmla="*/ 11 h 58"/>
                <a:gd name="T26" fmla="*/ 39 w 40"/>
                <a:gd name="T27" fmla="*/ 15 h 58"/>
                <a:gd name="T28" fmla="*/ 37 w 40"/>
                <a:gd name="T29" fmla="*/ 19 h 58"/>
                <a:gd name="T30" fmla="*/ 33 w 40"/>
                <a:gd name="T31" fmla="*/ 28 h 58"/>
                <a:gd name="T32" fmla="*/ 29 w 40"/>
                <a:gd name="T33" fmla="*/ 35 h 58"/>
                <a:gd name="T34" fmla="*/ 23 w 40"/>
                <a:gd name="T35" fmla="*/ 40 h 58"/>
                <a:gd name="T36" fmla="*/ 18 w 40"/>
                <a:gd name="T37" fmla="*/ 47 h 58"/>
                <a:gd name="T38" fmla="*/ 4 w 40"/>
                <a:gd name="T39" fmla="*/ 58 h 58"/>
                <a:gd name="T40" fmla="*/ 0 w 40"/>
                <a:gd name="T41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58">
                  <a:moveTo>
                    <a:pt x="0" y="54"/>
                  </a:moveTo>
                  <a:lnTo>
                    <a:pt x="14" y="43"/>
                  </a:lnTo>
                  <a:lnTo>
                    <a:pt x="19" y="36"/>
                  </a:lnTo>
                  <a:lnTo>
                    <a:pt x="25" y="31"/>
                  </a:lnTo>
                  <a:lnTo>
                    <a:pt x="29" y="25"/>
                  </a:lnTo>
                  <a:lnTo>
                    <a:pt x="32" y="17"/>
                  </a:lnTo>
                  <a:lnTo>
                    <a:pt x="33" y="14"/>
                  </a:lnTo>
                  <a:lnTo>
                    <a:pt x="35" y="10"/>
                  </a:lnTo>
                  <a:lnTo>
                    <a:pt x="35" y="6"/>
                  </a:lnTo>
                  <a:lnTo>
                    <a:pt x="35" y="0"/>
                  </a:lnTo>
                  <a:lnTo>
                    <a:pt x="40" y="1"/>
                  </a:lnTo>
                  <a:lnTo>
                    <a:pt x="40" y="7"/>
                  </a:lnTo>
                  <a:lnTo>
                    <a:pt x="40" y="11"/>
                  </a:lnTo>
                  <a:lnTo>
                    <a:pt x="39" y="15"/>
                  </a:lnTo>
                  <a:lnTo>
                    <a:pt x="37" y="19"/>
                  </a:lnTo>
                  <a:lnTo>
                    <a:pt x="33" y="28"/>
                  </a:lnTo>
                  <a:lnTo>
                    <a:pt x="29" y="35"/>
                  </a:lnTo>
                  <a:lnTo>
                    <a:pt x="23" y="40"/>
                  </a:lnTo>
                  <a:lnTo>
                    <a:pt x="18" y="47"/>
                  </a:lnTo>
                  <a:lnTo>
                    <a:pt x="4" y="5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8" name="Freeform 546"/>
            <p:cNvSpPr>
              <a:spLocks/>
            </p:cNvSpPr>
            <p:nvPr/>
          </p:nvSpPr>
          <p:spPr bwMode="auto">
            <a:xfrm>
              <a:off x="2208" y="1612"/>
              <a:ext cx="4" cy="4"/>
            </a:xfrm>
            <a:custGeom>
              <a:avLst/>
              <a:gdLst>
                <a:gd name="T0" fmla="*/ 4 w 4"/>
                <a:gd name="T1" fmla="*/ 4 h 4"/>
                <a:gd name="T2" fmla="*/ 0 w 4"/>
                <a:gd name="T3" fmla="*/ 0 h 4"/>
                <a:gd name="T4" fmla="*/ 4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299" name="Freeform 547"/>
            <p:cNvSpPr>
              <a:spLocks/>
            </p:cNvSpPr>
            <p:nvPr/>
          </p:nvSpPr>
          <p:spPr bwMode="auto">
            <a:xfrm>
              <a:off x="2222" y="1506"/>
              <a:ext cx="26" cy="53"/>
            </a:xfrm>
            <a:custGeom>
              <a:avLst/>
              <a:gdLst>
                <a:gd name="T0" fmla="*/ 21 w 26"/>
                <a:gd name="T1" fmla="*/ 53 h 53"/>
                <a:gd name="T2" fmla="*/ 21 w 26"/>
                <a:gd name="T3" fmla="*/ 38 h 53"/>
                <a:gd name="T4" fmla="*/ 19 w 26"/>
                <a:gd name="T5" fmla="*/ 31 h 53"/>
                <a:gd name="T6" fmla="*/ 18 w 26"/>
                <a:gd name="T7" fmla="*/ 24 h 53"/>
                <a:gd name="T8" fmla="*/ 15 w 26"/>
                <a:gd name="T9" fmla="*/ 19 h 53"/>
                <a:gd name="T10" fmla="*/ 11 w 26"/>
                <a:gd name="T11" fmla="*/ 13 h 53"/>
                <a:gd name="T12" fmla="*/ 7 w 26"/>
                <a:gd name="T13" fmla="*/ 9 h 53"/>
                <a:gd name="T14" fmla="*/ 0 w 26"/>
                <a:gd name="T15" fmla="*/ 5 h 53"/>
                <a:gd name="T16" fmla="*/ 2 w 26"/>
                <a:gd name="T17" fmla="*/ 0 h 53"/>
                <a:gd name="T18" fmla="*/ 9 w 26"/>
                <a:gd name="T19" fmla="*/ 5 h 53"/>
                <a:gd name="T20" fmla="*/ 15 w 26"/>
                <a:gd name="T21" fmla="*/ 9 h 53"/>
                <a:gd name="T22" fmla="*/ 19 w 26"/>
                <a:gd name="T23" fmla="*/ 16 h 53"/>
                <a:gd name="T24" fmla="*/ 22 w 26"/>
                <a:gd name="T25" fmla="*/ 23 h 53"/>
                <a:gd name="T26" fmla="*/ 25 w 26"/>
                <a:gd name="T27" fmla="*/ 30 h 53"/>
                <a:gd name="T28" fmla="*/ 26 w 26"/>
                <a:gd name="T29" fmla="*/ 37 h 53"/>
                <a:gd name="T30" fmla="*/ 26 w 26"/>
                <a:gd name="T31" fmla="*/ 53 h 53"/>
                <a:gd name="T32" fmla="*/ 21 w 26"/>
                <a:gd name="T3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53">
                  <a:moveTo>
                    <a:pt x="21" y="53"/>
                  </a:moveTo>
                  <a:lnTo>
                    <a:pt x="21" y="38"/>
                  </a:lnTo>
                  <a:lnTo>
                    <a:pt x="19" y="31"/>
                  </a:lnTo>
                  <a:lnTo>
                    <a:pt x="18" y="24"/>
                  </a:lnTo>
                  <a:lnTo>
                    <a:pt x="15" y="19"/>
                  </a:lnTo>
                  <a:lnTo>
                    <a:pt x="11" y="13"/>
                  </a:lnTo>
                  <a:lnTo>
                    <a:pt x="7" y="9"/>
                  </a:lnTo>
                  <a:lnTo>
                    <a:pt x="0" y="5"/>
                  </a:lnTo>
                  <a:lnTo>
                    <a:pt x="2" y="0"/>
                  </a:lnTo>
                  <a:lnTo>
                    <a:pt x="9" y="5"/>
                  </a:lnTo>
                  <a:lnTo>
                    <a:pt x="15" y="9"/>
                  </a:lnTo>
                  <a:lnTo>
                    <a:pt x="19" y="16"/>
                  </a:lnTo>
                  <a:lnTo>
                    <a:pt x="22" y="23"/>
                  </a:lnTo>
                  <a:lnTo>
                    <a:pt x="25" y="30"/>
                  </a:lnTo>
                  <a:lnTo>
                    <a:pt x="26" y="37"/>
                  </a:lnTo>
                  <a:lnTo>
                    <a:pt x="26" y="53"/>
                  </a:lnTo>
                  <a:lnTo>
                    <a:pt x="21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0" name="Freeform 548"/>
            <p:cNvSpPr>
              <a:spLocks/>
            </p:cNvSpPr>
            <p:nvPr/>
          </p:nvSpPr>
          <p:spPr bwMode="auto">
            <a:xfrm>
              <a:off x="2243" y="1558"/>
              <a:ext cx="5" cy="1"/>
            </a:xfrm>
            <a:custGeom>
              <a:avLst/>
              <a:gdLst>
                <a:gd name="T0" fmla="*/ 5 w 5"/>
                <a:gd name="T1" fmla="*/ 1 h 1"/>
                <a:gd name="T2" fmla="*/ 0 w 5"/>
                <a:gd name="T3" fmla="*/ 1 h 1"/>
                <a:gd name="T4" fmla="*/ 0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1" name="Freeform 549"/>
            <p:cNvSpPr>
              <a:spLocks/>
            </p:cNvSpPr>
            <p:nvPr/>
          </p:nvSpPr>
          <p:spPr bwMode="auto">
            <a:xfrm>
              <a:off x="2180" y="1502"/>
              <a:ext cx="44" cy="16"/>
            </a:xfrm>
            <a:custGeom>
              <a:avLst/>
              <a:gdLst>
                <a:gd name="T0" fmla="*/ 43 w 44"/>
                <a:gd name="T1" fmla="*/ 10 h 16"/>
                <a:gd name="T2" fmla="*/ 37 w 44"/>
                <a:gd name="T3" fmla="*/ 7 h 16"/>
                <a:gd name="T4" fmla="*/ 32 w 44"/>
                <a:gd name="T5" fmla="*/ 7 h 16"/>
                <a:gd name="T6" fmla="*/ 28 w 44"/>
                <a:gd name="T7" fmla="*/ 6 h 16"/>
                <a:gd name="T8" fmla="*/ 24 w 44"/>
                <a:gd name="T9" fmla="*/ 7 h 16"/>
                <a:gd name="T10" fmla="*/ 14 w 44"/>
                <a:gd name="T11" fmla="*/ 10 h 16"/>
                <a:gd name="T12" fmla="*/ 3 w 44"/>
                <a:gd name="T13" fmla="*/ 16 h 16"/>
                <a:gd name="T14" fmla="*/ 0 w 44"/>
                <a:gd name="T15" fmla="*/ 10 h 16"/>
                <a:gd name="T16" fmla="*/ 11 w 44"/>
                <a:gd name="T17" fmla="*/ 4 h 16"/>
                <a:gd name="T18" fmla="*/ 21 w 44"/>
                <a:gd name="T19" fmla="*/ 2 h 16"/>
                <a:gd name="T20" fmla="*/ 26 w 44"/>
                <a:gd name="T21" fmla="*/ 0 h 16"/>
                <a:gd name="T22" fmla="*/ 33 w 44"/>
                <a:gd name="T23" fmla="*/ 2 h 16"/>
                <a:gd name="T24" fmla="*/ 39 w 44"/>
                <a:gd name="T25" fmla="*/ 2 h 16"/>
                <a:gd name="T26" fmla="*/ 44 w 44"/>
                <a:gd name="T27" fmla="*/ 4 h 16"/>
                <a:gd name="T28" fmla="*/ 43 w 44"/>
                <a:gd name="T2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6">
                  <a:moveTo>
                    <a:pt x="43" y="10"/>
                  </a:moveTo>
                  <a:lnTo>
                    <a:pt x="37" y="7"/>
                  </a:lnTo>
                  <a:lnTo>
                    <a:pt x="32" y="7"/>
                  </a:lnTo>
                  <a:lnTo>
                    <a:pt x="28" y="6"/>
                  </a:lnTo>
                  <a:lnTo>
                    <a:pt x="24" y="7"/>
                  </a:lnTo>
                  <a:lnTo>
                    <a:pt x="14" y="1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11" y="4"/>
                  </a:lnTo>
                  <a:lnTo>
                    <a:pt x="21" y="2"/>
                  </a:lnTo>
                  <a:lnTo>
                    <a:pt x="26" y="0"/>
                  </a:lnTo>
                  <a:lnTo>
                    <a:pt x="33" y="2"/>
                  </a:lnTo>
                  <a:lnTo>
                    <a:pt x="39" y="2"/>
                  </a:lnTo>
                  <a:lnTo>
                    <a:pt x="44" y="4"/>
                  </a:lnTo>
                  <a:lnTo>
                    <a:pt x="43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2" name="Freeform 550"/>
            <p:cNvSpPr>
              <a:spLocks/>
            </p:cNvSpPr>
            <p:nvPr/>
          </p:nvSpPr>
          <p:spPr bwMode="auto">
            <a:xfrm>
              <a:off x="2222" y="1506"/>
              <a:ext cx="2" cy="6"/>
            </a:xfrm>
            <a:custGeom>
              <a:avLst/>
              <a:gdLst>
                <a:gd name="T0" fmla="*/ 2 w 2"/>
                <a:gd name="T1" fmla="*/ 0 h 6"/>
                <a:gd name="T2" fmla="*/ 1 w 2"/>
                <a:gd name="T3" fmla="*/ 6 h 6"/>
                <a:gd name="T4" fmla="*/ 0 w 2"/>
                <a:gd name="T5" fmla="*/ 5 h 6"/>
                <a:gd name="T6" fmla="*/ 2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lnTo>
                    <a:pt x="1" y="6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3" name="Freeform 551"/>
            <p:cNvSpPr>
              <a:spLocks/>
            </p:cNvSpPr>
            <p:nvPr/>
          </p:nvSpPr>
          <p:spPr bwMode="auto">
            <a:xfrm>
              <a:off x="2151" y="1512"/>
              <a:ext cx="33" cy="58"/>
            </a:xfrm>
            <a:custGeom>
              <a:avLst/>
              <a:gdLst>
                <a:gd name="T0" fmla="*/ 33 w 33"/>
                <a:gd name="T1" fmla="*/ 4 h 58"/>
                <a:gd name="T2" fmla="*/ 25 w 33"/>
                <a:gd name="T3" fmla="*/ 10 h 58"/>
                <a:gd name="T4" fmla="*/ 19 w 33"/>
                <a:gd name="T5" fmla="*/ 15 h 58"/>
                <a:gd name="T6" fmla="*/ 15 w 33"/>
                <a:gd name="T7" fmla="*/ 21 h 58"/>
                <a:gd name="T8" fmla="*/ 12 w 33"/>
                <a:gd name="T9" fmla="*/ 26 h 58"/>
                <a:gd name="T10" fmla="*/ 9 w 33"/>
                <a:gd name="T11" fmla="*/ 33 h 58"/>
                <a:gd name="T12" fmla="*/ 8 w 33"/>
                <a:gd name="T13" fmla="*/ 42 h 58"/>
                <a:gd name="T14" fmla="*/ 7 w 33"/>
                <a:gd name="T15" fmla="*/ 50 h 58"/>
                <a:gd name="T16" fmla="*/ 5 w 33"/>
                <a:gd name="T17" fmla="*/ 58 h 58"/>
                <a:gd name="T18" fmla="*/ 0 w 33"/>
                <a:gd name="T19" fmla="*/ 57 h 58"/>
                <a:gd name="T20" fmla="*/ 1 w 33"/>
                <a:gd name="T21" fmla="*/ 49 h 58"/>
                <a:gd name="T22" fmla="*/ 1 w 33"/>
                <a:gd name="T23" fmla="*/ 40 h 58"/>
                <a:gd name="T24" fmla="*/ 4 w 33"/>
                <a:gd name="T25" fmla="*/ 32 h 58"/>
                <a:gd name="T26" fmla="*/ 7 w 33"/>
                <a:gd name="T27" fmla="*/ 25 h 58"/>
                <a:gd name="T28" fmla="*/ 11 w 33"/>
                <a:gd name="T29" fmla="*/ 17 h 58"/>
                <a:gd name="T30" fmla="*/ 15 w 33"/>
                <a:gd name="T31" fmla="*/ 11 h 58"/>
                <a:gd name="T32" fmla="*/ 22 w 33"/>
                <a:gd name="T33" fmla="*/ 6 h 58"/>
                <a:gd name="T34" fmla="*/ 29 w 33"/>
                <a:gd name="T35" fmla="*/ 0 h 58"/>
                <a:gd name="T36" fmla="*/ 33 w 33"/>
                <a:gd name="T37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58">
                  <a:moveTo>
                    <a:pt x="33" y="4"/>
                  </a:moveTo>
                  <a:lnTo>
                    <a:pt x="25" y="10"/>
                  </a:lnTo>
                  <a:lnTo>
                    <a:pt x="19" y="15"/>
                  </a:lnTo>
                  <a:lnTo>
                    <a:pt x="15" y="21"/>
                  </a:lnTo>
                  <a:lnTo>
                    <a:pt x="12" y="26"/>
                  </a:lnTo>
                  <a:lnTo>
                    <a:pt x="9" y="33"/>
                  </a:lnTo>
                  <a:lnTo>
                    <a:pt x="8" y="42"/>
                  </a:lnTo>
                  <a:lnTo>
                    <a:pt x="7" y="50"/>
                  </a:lnTo>
                  <a:lnTo>
                    <a:pt x="5" y="58"/>
                  </a:lnTo>
                  <a:lnTo>
                    <a:pt x="0" y="57"/>
                  </a:lnTo>
                  <a:lnTo>
                    <a:pt x="1" y="49"/>
                  </a:lnTo>
                  <a:lnTo>
                    <a:pt x="1" y="40"/>
                  </a:lnTo>
                  <a:lnTo>
                    <a:pt x="4" y="32"/>
                  </a:lnTo>
                  <a:lnTo>
                    <a:pt x="7" y="25"/>
                  </a:lnTo>
                  <a:lnTo>
                    <a:pt x="11" y="17"/>
                  </a:lnTo>
                  <a:lnTo>
                    <a:pt x="15" y="11"/>
                  </a:lnTo>
                  <a:lnTo>
                    <a:pt x="22" y="6"/>
                  </a:lnTo>
                  <a:lnTo>
                    <a:pt x="29" y="0"/>
                  </a:lnTo>
                  <a:lnTo>
                    <a:pt x="3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4" name="Freeform 552"/>
            <p:cNvSpPr>
              <a:spLocks/>
            </p:cNvSpPr>
            <p:nvPr/>
          </p:nvSpPr>
          <p:spPr bwMode="auto">
            <a:xfrm>
              <a:off x="2180" y="1512"/>
              <a:ext cx="4" cy="6"/>
            </a:xfrm>
            <a:custGeom>
              <a:avLst/>
              <a:gdLst>
                <a:gd name="T0" fmla="*/ 0 w 4"/>
                <a:gd name="T1" fmla="*/ 0 h 6"/>
                <a:gd name="T2" fmla="*/ 4 w 4"/>
                <a:gd name="T3" fmla="*/ 4 h 6"/>
                <a:gd name="T4" fmla="*/ 3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4" y="4"/>
                  </a:lnTo>
                  <a:lnTo>
                    <a:pt x="3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5" name="Freeform 553"/>
            <p:cNvSpPr>
              <a:spLocks/>
            </p:cNvSpPr>
            <p:nvPr/>
          </p:nvSpPr>
          <p:spPr bwMode="auto">
            <a:xfrm>
              <a:off x="2151" y="1570"/>
              <a:ext cx="28" cy="63"/>
            </a:xfrm>
            <a:custGeom>
              <a:avLst/>
              <a:gdLst>
                <a:gd name="T0" fmla="*/ 5 w 28"/>
                <a:gd name="T1" fmla="*/ 0 h 63"/>
                <a:gd name="T2" fmla="*/ 5 w 28"/>
                <a:gd name="T3" fmla="*/ 9 h 63"/>
                <a:gd name="T4" fmla="*/ 7 w 28"/>
                <a:gd name="T5" fmla="*/ 17 h 63"/>
                <a:gd name="T6" fmla="*/ 8 w 28"/>
                <a:gd name="T7" fmla="*/ 26 h 63"/>
                <a:gd name="T8" fmla="*/ 9 w 28"/>
                <a:gd name="T9" fmla="*/ 32 h 63"/>
                <a:gd name="T10" fmla="*/ 12 w 28"/>
                <a:gd name="T11" fmla="*/ 39 h 63"/>
                <a:gd name="T12" fmla="*/ 16 w 28"/>
                <a:gd name="T13" fmla="*/ 45 h 63"/>
                <a:gd name="T14" fmla="*/ 22 w 28"/>
                <a:gd name="T15" fmla="*/ 52 h 63"/>
                <a:gd name="T16" fmla="*/ 28 w 28"/>
                <a:gd name="T17" fmla="*/ 59 h 63"/>
                <a:gd name="T18" fmla="*/ 23 w 28"/>
                <a:gd name="T19" fmla="*/ 63 h 63"/>
                <a:gd name="T20" fmla="*/ 16 w 28"/>
                <a:gd name="T21" fmla="*/ 56 h 63"/>
                <a:gd name="T22" fmla="*/ 12 w 28"/>
                <a:gd name="T23" fmla="*/ 49 h 63"/>
                <a:gd name="T24" fmla="*/ 8 w 28"/>
                <a:gd name="T25" fmla="*/ 42 h 63"/>
                <a:gd name="T26" fmla="*/ 4 w 28"/>
                <a:gd name="T27" fmla="*/ 34 h 63"/>
                <a:gd name="T28" fmla="*/ 1 w 28"/>
                <a:gd name="T29" fmla="*/ 27 h 63"/>
                <a:gd name="T30" fmla="*/ 0 w 28"/>
                <a:gd name="T31" fmla="*/ 19 h 63"/>
                <a:gd name="T32" fmla="*/ 0 w 28"/>
                <a:gd name="T33" fmla="*/ 9 h 63"/>
                <a:gd name="T34" fmla="*/ 0 w 28"/>
                <a:gd name="T35" fmla="*/ 0 h 63"/>
                <a:gd name="T36" fmla="*/ 5 w 28"/>
                <a:gd name="T3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63">
                  <a:moveTo>
                    <a:pt x="5" y="0"/>
                  </a:moveTo>
                  <a:lnTo>
                    <a:pt x="5" y="9"/>
                  </a:lnTo>
                  <a:lnTo>
                    <a:pt x="7" y="17"/>
                  </a:lnTo>
                  <a:lnTo>
                    <a:pt x="8" y="26"/>
                  </a:lnTo>
                  <a:lnTo>
                    <a:pt x="9" y="32"/>
                  </a:lnTo>
                  <a:lnTo>
                    <a:pt x="12" y="39"/>
                  </a:lnTo>
                  <a:lnTo>
                    <a:pt x="16" y="45"/>
                  </a:lnTo>
                  <a:lnTo>
                    <a:pt x="22" y="52"/>
                  </a:lnTo>
                  <a:lnTo>
                    <a:pt x="28" y="59"/>
                  </a:lnTo>
                  <a:lnTo>
                    <a:pt x="23" y="63"/>
                  </a:lnTo>
                  <a:lnTo>
                    <a:pt x="16" y="56"/>
                  </a:lnTo>
                  <a:lnTo>
                    <a:pt x="12" y="49"/>
                  </a:lnTo>
                  <a:lnTo>
                    <a:pt x="8" y="42"/>
                  </a:lnTo>
                  <a:lnTo>
                    <a:pt x="4" y="34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0" y="9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6" name="Freeform 554"/>
            <p:cNvSpPr>
              <a:spLocks/>
            </p:cNvSpPr>
            <p:nvPr/>
          </p:nvSpPr>
          <p:spPr bwMode="auto">
            <a:xfrm>
              <a:off x="2151" y="1569"/>
              <a:ext cx="5" cy="1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1 h 1"/>
                <a:gd name="T4" fmla="*/ 5 w 5"/>
                <a:gd name="T5" fmla="*/ 1 h 1"/>
                <a:gd name="T6" fmla="*/ 0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1"/>
                  </a:lnTo>
                  <a:lnTo>
                    <a:pt x="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7" name="Freeform 555"/>
            <p:cNvSpPr>
              <a:spLocks/>
            </p:cNvSpPr>
            <p:nvPr/>
          </p:nvSpPr>
          <p:spPr bwMode="auto">
            <a:xfrm>
              <a:off x="2174" y="1629"/>
              <a:ext cx="34" cy="28"/>
            </a:xfrm>
            <a:custGeom>
              <a:avLst/>
              <a:gdLst>
                <a:gd name="T0" fmla="*/ 5 w 34"/>
                <a:gd name="T1" fmla="*/ 0 h 28"/>
                <a:gd name="T2" fmla="*/ 7 w 34"/>
                <a:gd name="T3" fmla="*/ 4 h 28"/>
                <a:gd name="T4" fmla="*/ 12 w 34"/>
                <a:gd name="T5" fmla="*/ 7 h 28"/>
                <a:gd name="T6" fmla="*/ 18 w 34"/>
                <a:gd name="T7" fmla="*/ 12 h 28"/>
                <a:gd name="T8" fmla="*/ 34 w 34"/>
                <a:gd name="T9" fmla="*/ 22 h 28"/>
                <a:gd name="T10" fmla="*/ 31 w 34"/>
                <a:gd name="T11" fmla="*/ 28 h 28"/>
                <a:gd name="T12" fmla="*/ 14 w 34"/>
                <a:gd name="T13" fmla="*/ 17 h 28"/>
                <a:gd name="T14" fmla="*/ 7 w 34"/>
                <a:gd name="T15" fmla="*/ 12 h 28"/>
                <a:gd name="T16" fmla="*/ 3 w 34"/>
                <a:gd name="T17" fmla="*/ 8 h 28"/>
                <a:gd name="T18" fmla="*/ 0 w 34"/>
                <a:gd name="T19" fmla="*/ 4 h 28"/>
                <a:gd name="T20" fmla="*/ 5 w 34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8">
                  <a:moveTo>
                    <a:pt x="5" y="0"/>
                  </a:moveTo>
                  <a:lnTo>
                    <a:pt x="7" y="4"/>
                  </a:lnTo>
                  <a:lnTo>
                    <a:pt x="12" y="7"/>
                  </a:lnTo>
                  <a:lnTo>
                    <a:pt x="18" y="12"/>
                  </a:lnTo>
                  <a:lnTo>
                    <a:pt x="34" y="22"/>
                  </a:lnTo>
                  <a:lnTo>
                    <a:pt x="31" y="28"/>
                  </a:lnTo>
                  <a:lnTo>
                    <a:pt x="14" y="17"/>
                  </a:lnTo>
                  <a:lnTo>
                    <a:pt x="7" y="12"/>
                  </a:lnTo>
                  <a:lnTo>
                    <a:pt x="3" y="8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8" name="Freeform 556"/>
            <p:cNvSpPr>
              <a:spLocks/>
            </p:cNvSpPr>
            <p:nvPr/>
          </p:nvSpPr>
          <p:spPr bwMode="auto">
            <a:xfrm>
              <a:off x="2174" y="1629"/>
              <a:ext cx="5" cy="4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lnTo>
                    <a:pt x="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09" name="Freeform 557"/>
            <p:cNvSpPr>
              <a:spLocks/>
            </p:cNvSpPr>
            <p:nvPr/>
          </p:nvSpPr>
          <p:spPr bwMode="auto">
            <a:xfrm>
              <a:off x="2205" y="1651"/>
              <a:ext cx="89" cy="36"/>
            </a:xfrm>
            <a:custGeom>
              <a:avLst/>
              <a:gdLst>
                <a:gd name="T0" fmla="*/ 3 w 89"/>
                <a:gd name="T1" fmla="*/ 0 h 36"/>
                <a:gd name="T2" fmla="*/ 14 w 89"/>
                <a:gd name="T3" fmla="*/ 6 h 36"/>
                <a:gd name="T4" fmla="*/ 24 w 89"/>
                <a:gd name="T5" fmla="*/ 10 h 36"/>
                <a:gd name="T6" fmla="*/ 44 w 89"/>
                <a:gd name="T7" fmla="*/ 17 h 36"/>
                <a:gd name="T8" fmla="*/ 65 w 89"/>
                <a:gd name="T9" fmla="*/ 22 h 36"/>
                <a:gd name="T10" fmla="*/ 78 w 89"/>
                <a:gd name="T11" fmla="*/ 25 h 36"/>
                <a:gd name="T12" fmla="*/ 89 w 89"/>
                <a:gd name="T13" fmla="*/ 31 h 36"/>
                <a:gd name="T14" fmla="*/ 88 w 89"/>
                <a:gd name="T15" fmla="*/ 36 h 36"/>
                <a:gd name="T16" fmla="*/ 75 w 89"/>
                <a:gd name="T17" fmla="*/ 31 h 36"/>
                <a:gd name="T18" fmla="*/ 64 w 89"/>
                <a:gd name="T19" fmla="*/ 28 h 36"/>
                <a:gd name="T20" fmla="*/ 43 w 89"/>
                <a:gd name="T21" fmla="*/ 22 h 36"/>
                <a:gd name="T22" fmla="*/ 22 w 89"/>
                <a:gd name="T23" fmla="*/ 15 h 36"/>
                <a:gd name="T24" fmla="*/ 11 w 89"/>
                <a:gd name="T25" fmla="*/ 11 h 36"/>
                <a:gd name="T26" fmla="*/ 0 w 89"/>
                <a:gd name="T27" fmla="*/ 6 h 36"/>
                <a:gd name="T28" fmla="*/ 3 w 89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" h="36">
                  <a:moveTo>
                    <a:pt x="3" y="0"/>
                  </a:moveTo>
                  <a:lnTo>
                    <a:pt x="14" y="6"/>
                  </a:lnTo>
                  <a:lnTo>
                    <a:pt x="24" y="10"/>
                  </a:lnTo>
                  <a:lnTo>
                    <a:pt x="44" y="17"/>
                  </a:lnTo>
                  <a:lnTo>
                    <a:pt x="65" y="22"/>
                  </a:lnTo>
                  <a:lnTo>
                    <a:pt x="78" y="25"/>
                  </a:lnTo>
                  <a:lnTo>
                    <a:pt x="89" y="31"/>
                  </a:lnTo>
                  <a:lnTo>
                    <a:pt x="88" y="36"/>
                  </a:lnTo>
                  <a:lnTo>
                    <a:pt x="75" y="31"/>
                  </a:lnTo>
                  <a:lnTo>
                    <a:pt x="64" y="28"/>
                  </a:lnTo>
                  <a:lnTo>
                    <a:pt x="43" y="22"/>
                  </a:lnTo>
                  <a:lnTo>
                    <a:pt x="22" y="15"/>
                  </a:lnTo>
                  <a:lnTo>
                    <a:pt x="11" y="11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0" name="Freeform 558"/>
            <p:cNvSpPr>
              <a:spLocks/>
            </p:cNvSpPr>
            <p:nvPr/>
          </p:nvSpPr>
          <p:spPr bwMode="auto">
            <a:xfrm>
              <a:off x="2205" y="1651"/>
              <a:ext cx="3" cy="6"/>
            </a:xfrm>
            <a:custGeom>
              <a:avLst/>
              <a:gdLst>
                <a:gd name="T0" fmla="*/ 0 w 3"/>
                <a:gd name="T1" fmla="*/ 6 h 6"/>
                <a:gd name="T2" fmla="*/ 3 w 3"/>
                <a:gd name="T3" fmla="*/ 0 h 6"/>
                <a:gd name="T4" fmla="*/ 0 w 3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6"/>
                  </a:move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1" name="Freeform 559"/>
            <p:cNvSpPr>
              <a:spLocks/>
            </p:cNvSpPr>
            <p:nvPr/>
          </p:nvSpPr>
          <p:spPr bwMode="auto">
            <a:xfrm>
              <a:off x="2293" y="1682"/>
              <a:ext cx="66" cy="37"/>
            </a:xfrm>
            <a:custGeom>
              <a:avLst/>
              <a:gdLst>
                <a:gd name="T0" fmla="*/ 1 w 66"/>
                <a:gd name="T1" fmla="*/ 0 h 37"/>
                <a:gd name="T2" fmla="*/ 11 w 66"/>
                <a:gd name="T3" fmla="*/ 3 h 37"/>
                <a:gd name="T4" fmla="*/ 19 w 66"/>
                <a:gd name="T5" fmla="*/ 7 h 37"/>
                <a:gd name="T6" fmla="*/ 37 w 66"/>
                <a:gd name="T7" fmla="*/ 12 h 37"/>
                <a:gd name="T8" fmla="*/ 44 w 66"/>
                <a:gd name="T9" fmla="*/ 15 h 37"/>
                <a:gd name="T10" fmla="*/ 52 w 66"/>
                <a:gd name="T11" fmla="*/ 19 h 37"/>
                <a:gd name="T12" fmla="*/ 59 w 66"/>
                <a:gd name="T13" fmla="*/ 26 h 37"/>
                <a:gd name="T14" fmla="*/ 66 w 66"/>
                <a:gd name="T15" fmla="*/ 33 h 37"/>
                <a:gd name="T16" fmla="*/ 62 w 66"/>
                <a:gd name="T17" fmla="*/ 37 h 37"/>
                <a:gd name="T18" fmla="*/ 55 w 66"/>
                <a:gd name="T19" fmla="*/ 30 h 37"/>
                <a:gd name="T20" fmla="*/ 48 w 66"/>
                <a:gd name="T21" fmla="*/ 25 h 37"/>
                <a:gd name="T22" fmla="*/ 41 w 66"/>
                <a:gd name="T23" fmla="*/ 21 h 37"/>
                <a:gd name="T24" fmla="*/ 34 w 66"/>
                <a:gd name="T25" fmla="*/ 18 h 37"/>
                <a:gd name="T26" fmla="*/ 18 w 66"/>
                <a:gd name="T27" fmla="*/ 12 h 37"/>
                <a:gd name="T28" fmla="*/ 8 w 66"/>
                <a:gd name="T29" fmla="*/ 8 h 37"/>
                <a:gd name="T30" fmla="*/ 0 w 66"/>
                <a:gd name="T31" fmla="*/ 5 h 37"/>
                <a:gd name="T32" fmla="*/ 1 w 66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7">
                  <a:moveTo>
                    <a:pt x="1" y="0"/>
                  </a:moveTo>
                  <a:lnTo>
                    <a:pt x="11" y="3"/>
                  </a:lnTo>
                  <a:lnTo>
                    <a:pt x="19" y="7"/>
                  </a:lnTo>
                  <a:lnTo>
                    <a:pt x="37" y="12"/>
                  </a:lnTo>
                  <a:lnTo>
                    <a:pt x="44" y="15"/>
                  </a:lnTo>
                  <a:lnTo>
                    <a:pt x="52" y="19"/>
                  </a:lnTo>
                  <a:lnTo>
                    <a:pt x="59" y="26"/>
                  </a:lnTo>
                  <a:lnTo>
                    <a:pt x="66" y="33"/>
                  </a:lnTo>
                  <a:lnTo>
                    <a:pt x="62" y="37"/>
                  </a:lnTo>
                  <a:lnTo>
                    <a:pt x="55" y="30"/>
                  </a:lnTo>
                  <a:lnTo>
                    <a:pt x="48" y="25"/>
                  </a:lnTo>
                  <a:lnTo>
                    <a:pt x="41" y="21"/>
                  </a:lnTo>
                  <a:lnTo>
                    <a:pt x="34" y="18"/>
                  </a:lnTo>
                  <a:lnTo>
                    <a:pt x="18" y="12"/>
                  </a:lnTo>
                  <a:lnTo>
                    <a:pt x="8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2" name="Freeform 560"/>
            <p:cNvSpPr>
              <a:spLocks/>
            </p:cNvSpPr>
            <p:nvPr/>
          </p:nvSpPr>
          <p:spPr bwMode="auto">
            <a:xfrm>
              <a:off x="2293" y="1682"/>
              <a:ext cx="1" cy="5"/>
            </a:xfrm>
            <a:custGeom>
              <a:avLst/>
              <a:gdLst>
                <a:gd name="T0" fmla="*/ 0 w 1"/>
                <a:gd name="T1" fmla="*/ 5 h 5"/>
                <a:gd name="T2" fmla="*/ 1 w 1"/>
                <a:gd name="T3" fmla="*/ 0 h 5"/>
                <a:gd name="T4" fmla="*/ 0 w 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5"/>
                  </a:moveTo>
                  <a:lnTo>
                    <a:pt x="1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3" name="Freeform 561"/>
            <p:cNvSpPr>
              <a:spLocks/>
            </p:cNvSpPr>
            <p:nvPr/>
          </p:nvSpPr>
          <p:spPr bwMode="auto">
            <a:xfrm>
              <a:off x="2355" y="1715"/>
              <a:ext cx="20" cy="72"/>
            </a:xfrm>
            <a:custGeom>
              <a:avLst/>
              <a:gdLst>
                <a:gd name="T0" fmla="*/ 4 w 20"/>
                <a:gd name="T1" fmla="*/ 0 h 72"/>
                <a:gd name="T2" fmla="*/ 10 w 20"/>
                <a:gd name="T3" fmla="*/ 10 h 72"/>
                <a:gd name="T4" fmla="*/ 14 w 20"/>
                <a:gd name="T5" fmla="*/ 18 h 72"/>
                <a:gd name="T6" fmla="*/ 17 w 20"/>
                <a:gd name="T7" fmla="*/ 27 h 72"/>
                <a:gd name="T8" fmla="*/ 18 w 20"/>
                <a:gd name="T9" fmla="*/ 35 h 72"/>
                <a:gd name="T10" fmla="*/ 20 w 20"/>
                <a:gd name="T11" fmla="*/ 45 h 72"/>
                <a:gd name="T12" fmla="*/ 18 w 20"/>
                <a:gd name="T13" fmla="*/ 53 h 72"/>
                <a:gd name="T14" fmla="*/ 18 w 20"/>
                <a:gd name="T15" fmla="*/ 63 h 72"/>
                <a:gd name="T16" fmla="*/ 15 w 20"/>
                <a:gd name="T17" fmla="*/ 72 h 72"/>
                <a:gd name="T18" fmla="*/ 10 w 20"/>
                <a:gd name="T19" fmla="*/ 71 h 72"/>
                <a:gd name="T20" fmla="*/ 11 w 20"/>
                <a:gd name="T21" fmla="*/ 61 h 72"/>
                <a:gd name="T22" fmla="*/ 13 w 20"/>
                <a:gd name="T23" fmla="*/ 53 h 72"/>
                <a:gd name="T24" fmla="*/ 13 w 20"/>
                <a:gd name="T25" fmla="*/ 45 h 72"/>
                <a:gd name="T26" fmla="*/ 13 w 20"/>
                <a:gd name="T27" fmla="*/ 36 h 72"/>
                <a:gd name="T28" fmla="*/ 11 w 20"/>
                <a:gd name="T29" fmla="*/ 28 h 72"/>
                <a:gd name="T30" fmla="*/ 9 w 20"/>
                <a:gd name="T31" fmla="*/ 20 h 72"/>
                <a:gd name="T32" fmla="*/ 4 w 20"/>
                <a:gd name="T33" fmla="*/ 13 h 72"/>
                <a:gd name="T34" fmla="*/ 0 w 20"/>
                <a:gd name="T35" fmla="*/ 4 h 72"/>
                <a:gd name="T36" fmla="*/ 4 w 20"/>
                <a:gd name="T3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72">
                  <a:moveTo>
                    <a:pt x="4" y="0"/>
                  </a:moveTo>
                  <a:lnTo>
                    <a:pt x="10" y="10"/>
                  </a:lnTo>
                  <a:lnTo>
                    <a:pt x="14" y="18"/>
                  </a:lnTo>
                  <a:lnTo>
                    <a:pt x="17" y="27"/>
                  </a:lnTo>
                  <a:lnTo>
                    <a:pt x="18" y="35"/>
                  </a:lnTo>
                  <a:lnTo>
                    <a:pt x="20" y="45"/>
                  </a:lnTo>
                  <a:lnTo>
                    <a:pt x="18" y="53"/>
                  </a:lnTo>
                  <a:lnTo>
                    <a:pt x="18" y="63"/>
                  </a:lnTo>
                  <a:lnTo>
                    <a:pt x="15" y="72"/>
                  </a:lnTo>
                  <a:lnTo>
                    <a:pt x="10" y="71"/>
                  </a:lnTo>
                  <a:lnTo>
                    <a:pt x="11" y="61"/>
                  </a:lnTo>
                  <a:lnTo>
                    <a:pt x="13" y="53"/>
                  </a:lnTo>
                  <a:lnTo>
                    <a:pt x="13" y="45"/>
                  </a:lnTo>
                  <a:lnTo>
                    <a:pt x="13" y="36"/>
                  </a:lnTo>
                  <a:lnTo>
                    <a:pt x="11" y="28"/>
                  </a:lnTo>
                  <a:lnTo>
                    <a:pt x="9" y="20"/>
                  </a:lnTo>
                  <a:lnTo>
                    <a:pt x="4" y="13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4" name="Freeform 562"/>
            <p:cNvSpPr>
              <a:spLocks/>
            </p:cNvSpPr>
            <p:nvPr/>
          </p:nvSpPr>
          <p:spPr bwMode="auto">
            <a:xfrm>
              <a:off x="2355" y="1715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5" name="Freeform 563"/>
            <p:cNvSpPr>
              <a:spLocks/>
            </p:cNvSpPr>
            <p:nvPr/>
          </p:nvSpPr>
          <p:spPr bwMode="auto">
            <a:xfrm>
              <a:off x="2322" y="1786"/>
              <a:ext cx="48" cy="64"/>
            </a:xfrm>
            <a:custGeom>
              <a:avLst/>
              <a:gdLst>
                <a:gd name="T0" fmla="*/ 48 w 48"/>
                <a:gd name="T1" fmla="*/ 1 h 64"/>
                <a:gd name="T2" fmla="*/ 46 w 48"/>
                <a:gd name="T3" fmla="*/ 13 h 64"/>
                <a:gd name="T4" fmla="*/ 43 w 48"/>
                <a:gd name="T5" fmla="*/ 22 h 64"/>
                <a:gd name="T6" fmla="*/ 40 w 48"/>
                <a:gd name="T7" fmla="*/ 27 h 64"/>
                <a:gd name="T8" fmla="*/ 39 w 48"/>
                <a:gd name="T9" fmla="*/ 31 h 64"/>
                <a:gd name="T10" fmla="*/ 33 w 48"/>
                <a:gd name="T11" fmla="*/ 39 h 64"/>
                <a:gd name="T12" fmla="*/ 28 w 48"/>
                <a:gd name="T13" fmla="*/ 46 h 64"/>
                <a:gd name="T14" fmla="*/ 21 w 48"/>
                <a:gd name="T15" fmla="*/ 53 h 64"/>
                <a:gd name="T16" fmla="*/ 12 w 48"/>
                <a:gd name="T17" fmla="*/ 59 h 64"/>
                <a:gd name="T18" fmla="*/ 4 w 48"/>
                <a:gd name="T19" fmla="*/ 64 h 64"/>
                <a:gd name="T20" fmla="*/ 0 w 48"/>
                <a:gd name="T21" fmla="*/ 60 h 64"/>
                <a:gd name="T22" fmla="*/ 8 w 48"/>
                <a:gd name="T23" fmla="*/ 54 h 64"/>
                <a:gd name="T24" fmla="*/ 16 w 48"/>
                <a:gd name="T25" fmla="*/ 49 h 64"/>
                <a:gd name="T26" fmla="*/ 23 w 48"/>
                <a:gd name="T27" fmla="*/ 42 h 64"/>
                <a:gd name="T28" fmla="*/ 29 w 48"/>
                <a:gd name="T29" fmla="*/ 35 h 64"/>
                <a:gd name="T30" fmla="*/ 33 w 48"/>
                <a:gd name="T31" fmla="*/ 28 h 64"/>
                <a:gd name="T32" fmla="*/ 35 w 48"/>
                <a:gd name="T33" fmla="*/ 24 h 64"/>
                <a:gd name="T34" fmla="*/ 37 w 48"/>
                <a:gd name="T35" fmla="*/ 20 h 64"/>
                <a:gd name="T36" fmla="*/ 40 w 48"/>
                <a:gd name="T37" fmla="*/ 11 h 64"/>
                <a:gd name="T38" fmla="*/ 43 w 48"/>
                <a:gd name="T39" fmla="*/ 0 h 64"/>
                <a:gd name="T40" fmla="*/ 48 w 48"/>
                <a:gd name="T41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64">
                  <a:moveTo>
                    <a:pt x="48" y="1"/>
                  </a:moveTo>
                  <a:lnTo>
                    <a:pt x="46" y="13"/>
                  </a:lnTo>
                  <a:lnTo>
                    <a:pt x="43" y="22"/>
                  </a:lnTo>
                  <a:lnTo>
                    <a:pt x="40" y="27"/>
                  </a:lnTo>
                  <a:lnTo>
                    <a:pt x="39" y="31"/>
                  </a:lnTo>
                  <a:lnTo>
                    <a:pt x="33" y="39"/>
                  </a:lnTo>
                  <a:lnTo>
                    <a:pt x="28" y="46"/>
                  </a:lnTo>
                  <a:lnTo>
                    <a:pt x="21" y="53"/>
                  </a:lnTo>
                  <a:lnTo>
                    <a:pt x="12" y="59"/>
                  </a:lnTo>
                  <a:lnTo>
                    <a:pt x="4" y="64"/>
                  </a:lnTo>
                  <a:lnTo>
                    <a:pt x="0" y="60"/>
                  </a:lnTo>
                  <a:lnTo>
                    <a:pt x="8" y="54"/>
                  </a:lnTo>
                  <a:lnTo>
                    <a:pt x="16" y="49"/>
                  </a:lnTo>
                  <a:lnTo>
                    <a:pt x="23" y="42"/>
                  </a:lnTo>
                  <a:lnTo>
                    <a:pt x="29" y="35"/>
                  </a:lnTo>
                  <a:lnTo>
                    <a:pt x="33" y="28"/>
                  </a:lnTo>
                  <a:lnTo>
                    <a:pt x="35" y="24"/>
                  </a:lnTo>
                  <a:lnTo>
                    <a:pt x="37" y="20"/>
                  </a:lnTo>
                  <a:lnTo>
                    <a:pt x="40" y="11"/>
                  </a:lnTo>
                  <a:lnTo>
                    <a:pt x="43" y="0"/>
                  </a:lnTo>
                  <a:lnTo>
                    <a:pt x="4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6" name="Freeform 564"/>
            <p:cNvSpPr>
              <a:spLocks/>
            </p:cNvSpPr>
            <p:nvPr/>
          </p:nvSpPr>
          <p:spPr bwMode="auto">
            <a:xfrm>
              <a:off x="2365" y="1786"/>
              <a:ext cx="5" cy="4"/>
            </a:xfrm>
            <a:custGeom>
              <a:avLst/>
              <a:gdLst>
                <a:gd name="T0" fmla="*/ 5 w 5"/>
                <a:gd name="T1" fmla="*/ 1 h 4"/>
                <a:gd name="T2" fmla="*/ 5 w 5"/>
                <a:gd name="T3" fmla="*/ 4 h 4"/>
                <a:gd name="T4" fmla="*/ 5 w 5"/>
                <a:gd name="T5" fmla="*/ 1 h 4"/>
                <a:gd name="T6" fmla="*/ 0 w 5"/>
                <a:gd name="T7" fmla="*/ 0 h 4"/>
                <a:gd name="T8" fmla="*/ 5 w 5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lnTo>
                    <a:pt x="5" y="4"/>
                  </a:lnTo>
                  <a:lnTo>
                    <a:pt x="5" y="1"/>
                  </a:lnTo>
                  <a:lnTo>
                    <a:pt x="0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7" name="Freeform 565"/>
            <p:cNvSpPr>
              <a:spLocks/>
            </p:cNvSpPr>
            <p:nvPr/>
          </p:nvSpPr>
          <p:spPr bwMode="auto">
            <a:xfrm>
              <a:off x="2265" y="1846"/>
              <a:ext cx="60" cy="18"/>
            </a:xfrm>
            <a:custGeom>
              <a:avLst/>
              <a:gdLst>
                <a:gd name="T0" fmla="*/ 60 w 60"/>
                <a:gd name="T1" fmla="*/ 5 h 18"/>
                <a:gd name="T2" fmla="*/ 46 w 60"/>
                <a:gd name="T3" fmla="*/ 12 h 18"/>
                <a:gd name="T4" fmla="*/ 37 w 60"/>
                <a:gd name="T5" fmla="*/ 15 h 18"/>
                <a:gd name="T6" fmla="*/ 30 w 60"/>
                <a:gd name="T7" fmla="*/ 17 h 18"/>
                <a:gd name="T8" fmla="*/ 23 w 60"/>
                <a:gd name="T9" fmla="*/ 18 h 18"/>
                <a:gd name="T10" fmla="*/ 16 w 60"/>
                <a:gd name="T11" fmla="*/ 18 h 18"/>
                <a:gd name="T12" fmla="*/ 8 w 60"/>
                <a:gd name="T13" fmla="*/ 18 h 18"/>
                <a:gd name="T14" fmla="*/ 0 w 60"/>
                <a:gd name="T15" fmla="*/ 17 h 18"/>
                <a:gd name="T16" fmla="*/ 1 w 60"/>
                <a:gd name="T17" fmla="*/ 11 h 18"/>
                <a:gd name="T18" fmla="*/ 8 w 60"/>
                <a:gd name="T19" fmla="*/ 12 h 18"/>
                <a:gd name="T20" fmla="*/ 16 w 60"/>
                <a:gd name="T21" fmla="*/ 12 h 18"/>
                <a:gd name="T22" fmla="*/ 22 w 60"/>
                <a:gd name="T23" fmla="*/ 12 h 18"/>
                <a:gd name="T24" fmla="*/ 29 w 60"/>
                <a:gd name="T25" fmla="*/ 11 h 18"/>
                <a:gd name="T26" fmla="*/ 36 w 60"/>
                <a:gd name="T27" fmla="*/ 10 h 18"/>
                <a:gd name="T28" fmla="*/ 43 w 60"/>
                <a:gd name="T29" fmla="*/ 7 h 18"/>
                <a:gd name="T30" fmla="*/ 57 w 60"/>
                <a:gd name="T31" fmla="*/ 0 h 18"/>
                <a:gd name="T32" fmla="*/ 60 w 60"/>
                <a:gd name="T3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18">
                  <a:moveTo>
                    <a:pt x="60" y="5"/>
                  </a:moveTo>
                  <a:lnTo>
                    <a:pt x="46" y="12"/>
                  </a:lnTo>
                  <a:lnTo>
                    <a:pt x="37" y="15"/>
                  </a:lnTo>
                  <a:lnTo>
                    <a:pt x="30" y="17"/>
                  </a:lnTo>
                  <a:lnTo>
                    <a:pt x="23" y="18"/>
                  </a:lnTo>
                  <a:lnTo>
                    <a:pt x="16" y="18"/>
                  </a:lnTo>
                  <a:lnTo>
                    <a:pt x="8" y="18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8" y="12"/>
                  </a:lnTo>
                  <a:lnTo>
                    <a:pt x="16" y="12"/>
                  </a:lnTo>
                  <a:lnTo>
                    <a:pt x="22" y="12"/>
                  </a:lnTo>
                  <a:lnTo>
                    <a:pt x="29" y="11"/>
                  </a:lnTo>
                  <a:lnTo>
                    <a:pt x="36" y="10"/>
                  </a:lnTo>
                  <a:lnTo>
                    <a:pt x="43" y="7"/>
                  </a:lnTo>
                  <a:lnTo>
                    <a:pt x="57" y="0"/>
                  </a:lnTo>
                  <a:lnTo>
                    <a:pt x="6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8" name="Freeform 566"/>
            <p:cNvSpPr>
              <a:spLocks/>
            </p:cNvSpPr>
            <p:nvPr/>
          </p:nvSpPr>
          <p:spPr bwMode="auto">
            <a:xfrm>
              <a:off x="2322" y="1846"/>
              <a:ext cx="4" cy="5"/>
            </a:xfrm>
            <a:custGeom>
              <a:avLst/>
              <a:gdLst>
                <a:gd name="T0" fmla="*/ 4 w 4"/>
                <a:gd name="T1" fmla="*/ 4 h 5"/>
                <a:gd name="T2" fmla="*/ 3 w 4"/>
                <a:gd name="T3" fmla="*/ 5 h 5"/>
                <a:gd name="T4" fmla="*/ 0 w 4"/>
                <a:gd name="T5" fmla="*/ 0 h 5"/>
                <a:gd name="T6" fmla="*/ 4 w 4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lnTo>
                    <a:pt x="3" y="5"/>
                  </a:lnTo>
                  <a:lnTo>
                    <a:pt x="0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19" name="Freeform 567"/>
            <p:cNvSpPr>
              <a:spLocks/>
            </p:cNvSpPr>
            <p:nvPr/>
          </p:nvSpPr>
          <p:spPr bwMode="auto">
            <a:xfrm>
              <a:off x="2219" y="1832"/>
              <a:ext cx="47" cy="31"/>
            </a:xfrm>
            <a:custGeom>
              <a:avLst/>
              <a:gdLst>
                <a:gd name="T0" fmla="*/ 46 w 47"/>
                <a:gd name="T1" fmla="*/ 31 h 31"/>
                <a:gd name="T2" fmla="*/ 32 w 47"/>
                <a:gd name="T3" fmla="*/ 26 h 31"/>
                <a:gd name="T4" fmla="*/ 25 w 47"/>
                <a:gd name="T5" fmla="*/ 25 h 31"/>
                <a:gd name="T6" fmla="*/ 19 w 47"/>
                <a:gd name="T7" fmla="*/ 21 h 31"/>
                <a:gd name="T8" fmla="*/ 15 w 47"/>
                <a:gd name="T9" fmla="*/ 18 h 31"/>
                <a:gd name="T10" fmla="*/ 10 w 47"/>
                <a:gd name="T11" fmla="*/ 14 h 31"/>
                <a:gd name="T12" fmla="*/ 4 w 47"/>
                <a:gd name="T13" fmla="*/ 10 h 31"/>
                <a:gd name="T14" fmla="*/ 0 w 47"/>
                <a:gd name="T15" fmla="*/ 4 h 31"/>
                <a:gd name="T16" fmla="*/ 4 w 47"/>
                <a:gd name="T17" fmla="*/ 0 h 31"/>
                <a:gd name="T18" fmla="*/ 8 w 47"/>
                <a:gd name="T19" fmla="*/ 6 h 31"/>
                <a:gd name="T20" fmla="*/ 14 w 47"/>
                <a:gd name="T21" fmla="*/ 10 h 31"/>
                <a:gd name="T22" fmla="*/ 18 w 47"/>
                <a:gd name="T23" fmla="*/ 14 h 31"/>
                <a:gd name="T24" fmla="*/ 24 w 47"/>
                <a:gd name="T25" fmla="*/ 17 h 31"/>
                <a:gd name="T26" fmla="*/ 28 w 47"/>
                <a:gd name="T27" fmla="*/ 19 h 31"/>
                <a:gd name="T28" fmla="*/ 33 w 47"/>
                <a:gd name="T29" fmla="*/ 21 h 31"/>
                <a:gd name="T30" fmla="*/ 47 w 47"/>
                <a:gd name="T31" fmla="*/ 25 h 31"/>
                <a:gd name="T32" fmla="*/ 46 w 47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31">
                  <a:moveTo>
                    <a:pt x="46" y="31"/>
                  </a:moveTo>
                  <a:lnTo>
                    <a:pt x="32" y="26"/>
                  </a:lnTo>
                  <a:lnTo>
                    <a:pt x="25" y="25"/>
                  </a:lnTo>
                  <a:lnTo>
                    <a:pt x="19" y="21"/>
                  </a:lnTo>
                  <a:lnTo>
                    <a:pt x="15" y="18"/>
                  </a:lnTo>
                  <a:lnTo>
                    <a:pt x="10" y="14"/>
                  </a:lnTo>
                  <a:lnTo>
                    <a:pt x="4" y="10"/>
                  </a:lnTo>
                  <a:lnTo>
                    <a:pt x="0" y="4"/>
                  </a:lnTo>
                  <a:lnTo>
                    <a:pt x="4" y="0"/>
                  </a:lnTo>
                  <a:lnTo>
                    <a:pt x="8" y="6"/>
                  </a:lnTo>
                  <a:lnTo>
                    <a:pt x="14" y="10"/>
                  </a:lnTo>
                  <a:lnTo>
                    <a:pt x="18" y="14"/>
                  </a:lnTo>
                  <a:lnTo>
                    <a:pt x="24" y="17"/>
                  </a:lnTo>
                  <a:lnTo>
                    <a:pt x="28" y="19"/>
                  </a:lnTo>
                  <a:lnTo>
                    <a:pt x="33" y="21"/>
                  </a:lnTo>
                  <a:lnTo>
                    <a:pt x="47" y="25"/>
                  </a:lnTo>
                  <a:lnTo>
                    <a:pt x="4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0" name="Freeform 568"/>
            <p:cNvSpPr>
              <a:spLocks/>
            </p:cNvSpPr>
            <p:nvPr/>
          </p:nvSpPr>
          <p:spPr bwMode="auto">
            <a:xfrm>
              <a:off x="2265" y="1857"/>
              <a:ext cx="1" cy="6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0 h 6"/>
                <a:gd name="T4" fmla="*/ 0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lnTo>
                    <a:pt x="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1" name="Freeform 569"/>
            <p:cNvSpPr>
              <a:spLocks/>
            </p:cNvSpPr>
            <p:nvPr/>
          </p:nvSpPr>
          <p:spPr bwMode="auto">
            <a:xfrm>
              <a:off x="2219" y="1828"/>
              <a:ext cx="10" cy="8"/>
            </a:xfrm>
            <a:custGeom>
              <a:avLst/>
              <a:gdLst>
                <a:gd name="T0" fmla="*/ 0 w 10"/>
                <a:gd name="T1" fmla="*/ 4 h 8"/>
                <a:gd name="T2" fmla="*/ 4 w 10"/>
                <a:gd name="T3" fmla="*/ 8 h 8"/>
                <a:gd name="T4" fmla="*/ 10 w 10"/>
                <a:gd name="T5" fmla="*/ 4 h 8"/>
                <a:gd name="T6" fmla="*/ 5 w 10"/>
                <a:gd name="T7" fmla="*/ 0 h 8"/>
                <a:gd name="T8" fmla="*/ 0 w 10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lnTo>
                    <a:pt x="4" y="8"/>
                  </a:lnTo>
                  <a:lnTo>
                    <a:pt x="10" y="4"/>
                  </a:lnTo>
                  <a:lnTo>
                    <a:pt x="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2" name="Freeform 570"/>
            <p:cNvSpPr>
              <a:spLocks/>
            </p:cNvSpPr>
            <p:nvPr/>
          </p:nvSpPr>
          <p:spPr bwMode="auto">
            <a:xfrm>
              <a:off x="2216" y="1832"/>
              <a:ext cx="7" cy="4"/>
            </a:xfrm>
            <a:custGeom>
              <a:avLst/>
              <a:gdLst>
                <a:gd name="T0" fmla="*/ 3 w 7"/>
                <a:gd name="T1" fmla="*/ 4 h 4"/>
                <a:gd name="T2" fmla="*/ 0 w 7"/>
                <a:gd name="T3" fmla="*/ 1 h 4"/>
                <a:gd name="T4" fmla="*/ 3 w 7"/>
                <a:gd name="T5" fmla="*/ 0 h 4"/>
                <a:gd name="T6" fmla="*/ 7 w 7"/>
                <a:gd name="T7" fmla="*/ 4 h 4"/>
                <a:gd name="T8" fmla="*/ 7 w 7"/>
                <a:gd name="T9" fmla="*/ 0 h 4"/>
                <a:gd name="T10" fmla="*/ 3 w 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3" name="Freeform 571"/>
            <p:cNvSpPr>
              <a:spLocks/>
            </p:cNvSpPr>
            <p:nvPr/>
          </p:nvSpPr>
          <p:spPr bwMode="auto">
            <a:xfrm>
              <a:off x="2224" y="1828"/>
              <a:ext cx="48" cy="30"/>
            </a:xfrm>
            <a:custGeom>
              <a:avLst/>
              <a:gdLst>
                <a:gd name="T0" fmla="*/ 5 w 48"/>
                <a:gd name="T1" fmla="*/ 0 h 30"/>
                <a:gd name="T2" fmla="*/ 14 w 48"/>
                <a:gd name="T3" fmla="*/ 10 h 30"/>
                <a:gd name="T4" fmla="*/ 19 w 48"/>
                <a:gd name="T5" fmla="*/ 14 h 30"/>
                <a:gd name="T6" fmla="*/ 24 w 48"/>
                <a:gd name="T7" fmla="*/ 17 h 30"/>
                <a:gd name="T8" fmla="*/ 28 w 48"/>
                <a:gd name="T9" fmla="*/ 19 h 30"/>
                <a:gd name="T10" fmla="*/ 34 w 48"/>
                <a:gd name="T11" fmla="*/ 21 h 30"/>
                <a:gd name="T12" fmla="*/ 48 w 48"/>
                <a:gd name="T13" fmla="*/ 25 h 30"/>
                <a:gd name="T14" fmla="*/ 46 w 48"/>
                <a:gd name="T15" fmla="*/ 30 h 30"/>
                <a:gd name="T16" fmla="*/ 32 w 48"/>
                <a:gd name="T17" fmla="*/ 26 h 30"/>
                <a:gd name="T18" fmla="*/ 27 w 48"/>
                <a:gd name="T19" fmla="*/ 25 h 30"/>
                <a:gd name="T20" fmla="*/ 21 w 48"/>
                <a:gd name="T21" fmla="*/ 22 h 30"/>
                <a:gd name="T22" fmla="*/ 16 w 48"/>
                <a:gd name="T23" fmla="*/ 18 h 30"/>
                <a:gd name="T24" fmla="*/ 10 w 48"/>
                <a:gd name="T25" fmla="*/ 14 h 30"/>
                <a:gd name="T26" fmla="*/ 0 w 48"/>
                <a:gd name="T27" fmla="*/ 4 h 30"/>
                <a:gd name="T28" fmla="*/ 5 w 48"/>
                <a:gd name="T2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30">
                  <a:moveTo>
                    <a:pt x="5" y="0"/>
                  </a:moveTo>
                  <a:lnTo>
                    <a:pt x="14" y="10"/>
                  </a:lnTo>
                  <a:lnTo>
                    <a:pt x="19" y="14"/>
                  </a:lnTo>
                  <a:lnTo>
                    <a:pt x="24" y="17"/>
                  </a:lnTo>
                  <a:lnTo>
                    <a:pt x="28" y="19"/>
                  </a:lnTo>
                  <a:lnTo>
                    <a:pt x="34" y="21"/>
                  </a:lnTo>
                  <a:lnTo>
                    <a:pt x="48" y="25"/>
                  </a:lnTo>
                  <a:lnTo>
                    <a:pt x="46" y="30"/>
                  </a:lnTo>
                  <a:lnTo>
                    <a:pt x="32" y="26"/>
                  </a:lnTo>
                  <a:lnTo>
                    <a:pt x="27" y="25"/>
                  </a:lnTo>
                  <a:lnTo>
                    <a:pt x="21" y="22"/>
                  </a:lnTo>
                  <a:lnTo>
                    <a:pt x="16" y="18"/>
                  </a:lnTo>
                  <a:lnTo>
                    <a:pt x="10" y="14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4" name="Freeform 572"/>
            <p:cNvSpPr>
              <a:spLocks/>
            </p:cNvSpPr>
            <p:nvPr/>
          </p:nvSpPr>
          <p:spPr bwMode="auto">
            <a:xfrm>
              <a:off x="2224" y="1826"/>
              <a:ext cx="5" cy="6"/>
            </a:xfrm>
            <a:custGeom>
              <a:avLst/>
              <a:gdLst>
                <a:gd name="T0" fmla="*/ 0 w 5"/>
                <a:gd name="T1" fmla="*/ 2 h 6"/>
                <a:gd name="T2" fmla="*/ 3 w 5"/>
                <a:gd name="T3" fmla="*/ 0 h 6"/>
                <a:gd name="T4" fmla="*/ 5 w 5"/>
                <a:gd name="T5" fmla="*/ 2 h 6"/>
                <a:gd name="T6" fmla="*/ 0 w 5"/>
                <a:gd name="T7" fmla="*/ 6 h 6"/>
                <a:gd name="T8" fmla="*/ 5 w 5"/>
                <a:gd name="T9" fmla="*/ 6 h 6"/>
                <a:gd name="T10" fmla="*/ 0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5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5" name="Freeform 573"/>
            <p:cNvSpPr>
              <a:spLocks/>
            </p:cNvSpPr>
            <p:nvPr/>
          </p:nvSpPr>
          <p:spPr bwMode="auto">
            <a:xfrm>
              <a:off x="2270" y="1842"/>
              <a:ext cx="60" cy="18"/>
            </a:xfrm>
            <a:custGeom>
              <a:avLst/>
              <a:gdLst>
                <a:gd name="T0" fmla="*/ 2 w 60"/>
                <a:gd name="T1" fmla="*/ 11 h 18"/>
                <a:gd name="T2" fmla="*/ 9 w 60"/>
                <a:gd name="T3" fmla="*/ 12 h 18"/>
                <a:gd name="T4" fmla="*/ 17 w 60"/>
                <a:gd name="T5" fmla="*/ 12 h 18"/>
                <a:gd name="T6" fmla="*/ 24 w 60"/>
                <a:gd name="T7" fmla="*/ 12 h 18"/>
                <a:gd name="T8" fmla="*/ 30 w 60"/>
                <a:gd name="T9" fmla="*/ 11 h 18"/>
                <a:gd name="T10" fmla="*/ 43 w 60"/>
                <a:gd name="T11" fmla="*/ 7 h 18"/>
                <a:gd name="T12" fmla="*/ 50 w 60"/>
                <a:gd name="T13" fmla="*/ 4 h 18"/>
                <a:gd name="T14" fmla="*/ 57 w 60"/>
                <a:gd name="T15" fmla="*/ 0 h 18"/>
                <a:gd name="T16" fmla="*/ 60 w 60"/>
                <a:gd name="T17" fmla="*/ 5 h 18"/>
                <a:gd name="T18" fmla="*/ 53 w 60"/>
                <a:gd name="T19" fmla="*/ 9 h 18"/>
                <a:gd name="T20" fmla="*/ 45 w 60"/>
                <a:gd name="T21" fmla="*/ 12 h 18"/>
                <a:gd name="T22" fmla="*/ 31 w 60"/>
                <a:gd name="T23" fmla="*/ 16 h 18"/>
                <a:gd name="T24" fmla="*/ 24 w 60"/>
                <a:gd name="T25" fmla="*/ 18 h 18"/>
                <a:gd name="T26" fmla="*/ 17 w 60"/>
                <a:gd name="T27" fmla="*/ 18 h 18"/>
                <a:gd name="T28" fmla="*/ 9 w 60"/>
                <a:gd name="T29" fmla="*/ 18 h 18"/>
                <a:gd name="T30" fmla="*/ 0 w 60"/>
                <a:gd name="T31" fmla="*/ 16 h 18"/>
                <a:gd name="T32" fmla="*/ 2 w 60"/>
                <a:gd name="T33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18">
                  <a:moveTo>
                    <a:pt x="2" y="11"/>
                  </a:moveTo>
                  <a:lnTo>
                    <a:pt x="9" y="12"/>
                  </a:lnTo>
                  <a:lnTo>
                    <a:pt x="17" y="12"/>
                  </a:lnTo>
                  <a:lnTo>
                    <a:pt x="24" y="12"/>
                  </a:lnTo>
                  <a:lnTo>
                    <a:pt x="30" y="11"/>
                  </a:lnTo>
                  <a:lnTo>
                    <a:pt x="43" y="7"/>
                  </a:lnTo>
                  <a:lnTo>
                    <a:pt x="50" y="4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53" y="9"/>
                  </a:lnTo>
                  <a:lnTo>
                    <a:pt x="45" y="12"/>
                  </a:lnTo>
                  <a:lnTo>
                    <a:pt x="31" y="16"/>
                  </a:lnTo>
                  <a:lnTo>
                    <a:pt x="24" y="18"/>
                  </a:lnTo>
                  <a:lnTo>
                    <a:pt x="17" y="18"/>
                  </a:lnTo>
                  <a:lnTo>
                    <a:pt x="9" y="18"/>
                  </a:lnTo>
                  <a:lnTo>
                    <a:pt x="0" y="16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6" name="Freeform 574"/>
            <p:cNvSpPr>
              <a:spLocks/>
            </p:cNvSpPr>
            <p:nvPr/>
          </p:nvSpPr>
          <p:spPr bwMode="auto">
            <a:xfrm>
              <a:off x="2270" y="1853"/>
              <a:ext cx="2" cy="5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5 h 5"/>
                <a:gd name="T4" fmla="*/ 0 w 2"/>
                <a:gd name="T5" fmla="*/ 5 h 5"/>
                <a:gd name="T6" fmla="*/ 2 w 2"/>
                <a:gd name="T7" fmla="*/ 0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7" name="Freeform 575"/>
            <p:cNvSpPr>
              <a:spLocks/>
            </p:cNvSpPr>
            <p:nvPr/>
          </p:nvSpPr>
          <p:spPr bwMode="auto">
            <a:xfrm>
              <a:off x="2327" y="1782"/>
              <a:ext cx="49" cy="64"/>
            </a:xfrm>
            <a:custGeom>
              <a:avLst/>
              <a:gdLst>
                <a:gd name="T0" fmla="*/ 0 w 49"/>
                <a:gd name="T1" fmla="*/ 60 h 64"/>
                <a:gd name="T2" fmla="*/ 9 w 49"/>
                <a:gd name="T3" fmla="*/ 54 h 64"/>
                <a:gd name="T4" fmla="*/ 17 w 49"/>
                <a:gd name="T5" fmla="*/ 49 h 64"/>
                <a:gd name="T6" fmla="*/ 24 w 49"/>
                <a:gd name="T7" fmla="*/ 42 h 64"/>
                <a:gd name="T8" fmla="*/ 30 w 49"/>
                <a:gd name="T9" fmla="*/ 35 h 64"/>
                <a:gd name="T10" fmla="*/ 34 w 49"/>
                <a:gd name="T11" fmla="*/ 28 h 64"/>
                <a:gd name="T12" fmla="*/ 38 w 49"/>
                <a:gd name="T13" fmla="*/ 19 h 64"/>
                <a:gd name="T14" fmla="*/ 41 w 49"/>
                <a:gd name="T15" fmla="*/ 11 h 64"/>
                <a:gd name="T16" fmla="*/ 43 w 49"/>
                <a:gd name="T17" fmla="*/ 0 h 64"/>
                <a:gd name="T18" fmla="*/ 49 w 49"/>
                <a:gd name="T19" fmla="*/ 1 h 64"/>
                <a:gd name="T20" fmla="*/ 46 w 49"/>
                <a:gd name="T21" fmla="*/ 12 h 64"/>
                <a:gd name="T22" fmla="*/ 43 w 49"/>
                <a:gd name="T23" fmla="*/ 22 h 64"/>
                <a:gd name="T24" fmla="*/ 39 w 49"/>
                <a:gd name="T25" fmla="*/ 31 h 64"/>
                <a:gd name="T26" fmla="*/ 34 w 49"/>
                <a:gd name="T27" fmla="*/ 39 h 64"/>
                <a:gd name="T28" fmla="*/ 28 w 49"/>
                <a:gd name="T29" fmla="*/ 46 h 64"/>
                <a:gd name="T30" fmla="*/ 21 w 49"/>
                <a:gd name="T31" fmla="*/ 53 h 64"/>
                <a:gd name="T32" fmla="*/ 13 w 49"/>
                <a:gd name="T33" fmla="*/ 58 h 64"/>
                <a:gd name="T34" fmla="*/ 5 w 49"/>
                <a:gd name="T35" fmla="*/ 64 h 64"/>
                <a:gd name="T36" fmla="*/ 0 w 49"/>
                <a:gd name="T3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0" y="60"/>
                  </a:moveTo>
                  <a:lnTo>
                    <a:pt x="9" y="54"/>
                  </a:lnTo>
                  <a:lnTo>
                    <a:pt x="17" y="49"/>
                  </a:lnTo>
                  <a:lnTo>
                    <a:pt x="24" y="42"/>
                  </a:lnTo>
                  <a:lnTo>
                    <a:pt x="30" y="35"/>
                  </a:lnTo>
                  <a:lnTo>
                    <a:pt x="34" y="28"/>
                  </a:lnTo>
                  <a:lnTo>
                    <a:pt x="38" y="19"/>
                  </a:lnTo>
                  <a:lnTo>
                    <a:pt x="41" y="11"/>
                  </a:lnTo>
                  <a:lnTo>
                    <a:pt x="43" y="0"/>
                  </a:lnTo>
                  <a:lnTo>
                    <a:pt x="49" y="1"/>
                  </a:lnTo>
                  <a:lnTo>
                    <a:pt x="46" y="12"/>
                  </a:lnTo>
                  <a:lnTo>
                    <a:pt x="43" y="22"/>
                  </a:lnTo>
                  <a:lnTo>
                    <a:pt x="39" y="31"/>
                  </a:lnTo>
                  <a:lnTo>
                    <a:pt x="34" y="39"/>
                  </a:lnTo>
                  <a:lnTo>
                    <a:pt x="28" y="46"/>
                  </a:lnTo>
                  <a:lnTo>
                    <a:pt x="21" y="53"/>
                  </a:lnTo>
                  <a:lnTo>
                    <a:pt x="13" y="58"/>
                  </a:lnTo>
                  <a:lnTo>
                    <a:pt x="5" y="64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8" name="Freeform 576"/>
            <p:cNvSpPr>
              <a:spLocks/>
            </p:cNvSpPr>
            <p:nvPr/>
          </p:nvSpPr>
          <p:spPr bwMode="auto">
            <a:xfrm>
              <a:off x="2327" y="1842"/>
              <a:ext cx="5" cy="5"/>
            </a:xfrm>
            <a:custGeom>
              <a:avLst/>
              <a:gdLst>
                <a:gd name="T0" fmla="*/ 3 w 5"/>
                <a:gd name="T1" fmla="*/ 5 h 5"/>
                <a:gd name="T2" fmla="*/ 5 w 5"/>
                <a:gd name="T3" fmla="*/ 4 h 5"/>
                <a:gd name="T4" fmla="*/ 0 w 5"/>
                <a:gd name="T5" fmla="*/ 0 h 5"/>
                <a:gd name="T6" fmla="*/ 3 w 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5" y="4"/>
                  </a:lnTo>
                  <a:lnTo>
                    <a:pt x="0" y="0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29" name="Freeform 577"/>
            <p:cNvSpPr>
              <a:spLocks/>
            </p:cNvSpPr>
            <p:nvPr/>
          </p:nvSpPr>
          <p:spPr bwMode="auto">
            <a:xfrm>
              <a:off x="2361" y="1711"/>
              <a:ext cx="19" cy="72"/>
            </a:xfrm>
            <a:custGeom>
              <a:avLst/>
              <a:gdLst>
                <a:gd name="T0" fmla="*/ 9 w 19"/>
                <a:gd name="T1" fmla="*/ 71 h 72"/>
                <a:gd name="T2" fmla="*/ 12 w 19"/>
                <a:gd name="T3" fmla="*/ 53 h 72"/>
                <a:gd name="T4" fmla="*/ 14 w 19"/>
                <a:gd name="T5" fmla="*/ 44 h 72"/>
                <a:gd name="T6" fmla="*/ 12 w 19"/>
                <a:gd name="T7" fmla="*/ 36 h 72"/>
                <a:gd name="T8" fmla="*/ 11 w 19"/>
                <a:gd name="T9" fmla="*/ 28 h 72"/>
                <a:gd name="T10" fmla="*/ 8 w 19"/>
                <a:gd name="T11" fmla="*/ 21 h 72"/>
                <a:gd name="T12" fmla="*/ 4 w 19"/>
                <a:gd name="T13" fmla="*/ 12 h 72"/>
                <a:gd name="T14" fmla="*/ 0 w 19"/>
                <a:gd name="T15" fmla="*/ 4 h 72"/>
                <a:gd name="T16" fmla="*/ 4 w 19"/>
                <a:gd name="T17" fmla="*/ 0 h 72"/>
                <a:gd name="T18" fmla="*/ 9 w 19"/>
                <a:gd name="T19" fmla="*/ 10 h 72"/>
                <a:gd name="T20" fmla="*/ 14 w 19"/>
                <a:gd name="T21" fmla="*/ 18 h 72"/>
                <a:gd name="T22" fmla="*/ 16 w 19"/>
                <a:gd name="T23" fmla="*/ 26 h 72"/>
                <a:gd name="T24" fmla="*/ 18 w 19"/>
                <a:gd name="T25" fmla="*/ 35 h 72"/>
                <a:gd name="T26" fmla="*/ 19 w 19"/>
                <a:gd name="T27" fmla="*/ 44 h 72"/>
                <a:gd name="T28" fmla="*/ 18 w 19"/>
                <a:gd name="T29" fmla="*/ 54 h 72"/>
                <a:gd name="T30" fmla="*/ 15 w 19"/>
                <a:gd name="T31" fmla="*/ 72 h 72"/>
                <a:gd name="T32" fmla="*/ 9 w 19"/>
                <a:gd name="T33" fmla="*/ 7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72">
                  <a:moveTo>
                    <a:pt x="9" y="71"/>
                  </a:moveTo>
                  <a:lnTo>
                    <a:pt x="12" y="53"/>
                  </a:lnTo>
                  <a:lnTo>
                    <a:pt x="14" y="44"/>
                  </a:lnTo>
                  <a:lnTo>
                    <a:pt x="12" y="36"/>
                  </a:lnTo>
                  <a:lnTo>
                    <a:pt x="11" y="28"/>
                  </a:lnTo>
                  <a:lnTo>
                    <a:pt x="8" y="21"/>
                  </a:lnTo>
                  <a:lnTo>
                    <a:pt x="4" y="12"/>
                  </a:lnTo>
                  <a:lnTo>
                    <a:pt x="0" y="4"/>
                  </a:lnTo>
                  <a:lnTo>
                    <a:pt x="4" y="0"/>
                  </a:lnTo>
                  <a:lnTo>
                    <a:pt x="9" y="10"/>
                  </a:lnTo>
                  <a:lnTo>
                    <a:pt x="14" y="18"/>
                  </a:lnTo>
                  <a:lnTo>
                    <a:pt x="16" y="26"/>
                  </a:lnTo>
                  <a:lnTo>
                    <a:pt x="18" y="35"/>
                  </a:lnTo>
                  <a:lnTo>
                    <a:pt x="19" y="44"/>
                  </a:lnTo>
                  <a:lnTo>
                    <a:pt x="18" y="54"/>
                  </a:lnTo>
                  <a:lnTo>
                    <a:pt x="15" y="72"/>
                  </a:lnTo>
                  <a:lnTo>
                    <a:pt x="9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0" name="Freeform 578"/>
            <p:cNvSpPr>
              <a:spLocks/>
            </p:cNvSpPr>
            <p:nvPr/>
          </p:nvSpPr>
          <p:spPr bwMode="auto">
            <a:xfrm>
              <a:off x="2370" y="1782"/>
              <a:ext cx="6" cy="1"/>
            </a:xfrm>
            <a:custGeom>
              <a:avLst/>
              <a:gdLst>
                <a:gd name="T0" fmla="*/ 6 w 6"/>
                <a:gd name="T1" fmla="*/ 1 h 1"/>
                <a:gd name="T2" fmla="*/ 0 w 6"/>
                <a:gd name="T3" fmla="*/ 0 h 1"/>
                <a:gd name="T4" fmla="*/ 6 w 6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lnTo>
                    <a:pt x="0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1" name="Freeform 579"/>
            <p:cNvSpPr>
              <a:spLocks/>
            </p:cNvSpPr>
            <p:nvPr/>
          </p:nvSpPr>
          <p:spPr bwMode="auto">
            <a:xfrm>
              <a:off x="2297" y="1678"/>
              <a:ext cx="68" cy="37"/>
            </a:xfrm>
            <a:custGeom>
              <a:avLst/>
              <a:gdLst>
                <a:gd name="T0" fmla="*/ 64 w 68"/>
                <a:gd name="T1" fmla="*/ 37 h 37"/>
                <a:gd name="T2" fmla="*/ 57 w 68"/>
                <a:gd name="T3" fmla="*/ 30 h 37"/>
                <a:gd name="T4" fmla="*/ 54 w 68"/>
                <a:gd name="T5" fmla="*/ 27 h 37"/>
                <a:gd name="T6" fmla="*/ 50 w 68"/>
                <a:gd name="T7" fmla="*/ 25 h 37"/>
                <a:gd name="T8" fmla="*/ 43 w 68"/>
                <a:gd name="T9" fmla="*/ 20 h 37"/>
                <a:gd name="T10" fmla="*/ 36 w 68"/>
                <a:gd name="T11" fmla="*/ 18 h 37"/>
                <a:gd name="T12" fmla="*/ 19 w 68"/>
                <a:gd name="T13" fmla="*/ 12 h 37"/>
                <a:gd name="T14" fmla="*/ 9 w 68"/>
                <a:gd name="T15" fmla="*/ 8 h 37"/>
                <a:gd name="T16" fmla="*/ 0 w 68"/>
                <a:gd name="T17" fmla="*/ 5 h 37"/>
                <a:gd name="T18" fmla="*/ 3 w 68"/>
                <a:gd name="T19" fmla="*/ 0 h 37"/>
                <a:gd name="T20" fmla="*/ 12 w 68"/>
                <a:gd name="T21" fmla="*/ 4 h 37"/>
                <a:gd name="T22" fmla="*/ 21 w 68"/>
                <a:gd name="T23" fmla="*/ 7 h 37"/>
                <a:gd name="T24" fmla="*/ 39 w 68"/>
                <a:gd name="T25" fmla="*/ 12 h 37"/>
                <a:gd name="T26" fmla="*/ 46 w 68"/>
                <a:gd name="T27" fmla="*/ 15 h 37"/>
                <a:gd name="T28" fmla="*/ 54 w 68"/>
                <a:gd name="T29" fmla="*/ 19 h 37"/>
                <a:gd name="T30" fmla="*/ 57 w 68"/>
                <a:gd name="T31" fmla="*/ 23 h 37"/>
                <a:gd name="T32" fmla="*/ 61 w 68"/>
                <a:gd name="T33" fmla="*/ 26 h 37"/>
                <a:gd name="T34" fmla="*/ 68 w 68"/>
                <a:gd name="T35" fmla="*/ 33 h 37"/>
                <a:gd name="T36" fmla="*/ 64 w 68"/>
                <a:gd name="T3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7">
                  <a:moveTo>
                    <a:pt x="64" y="37"/>
                  </a:moveTo>
                  <a:lnTo>
                    <a:pt x="57" y="30"/>
                  </a:lnTo>
                  <a:lnTo>
                    <a:pt x="54" y="27"/>
                  </a:lnTo>
                  <a:lnTo>
                    <a:pt x="50" y="25"/>
                  </a:lnTo>
                  <a:lnTo>
                    <a:pt x="43" y="20"/>
                  </a:lnTo>
                  <a:lnTo>
                    <a:pt x="36" y="18"/>
                  </a:lnTo>
                  <a:lnTo>
                    <a:pt x="19" y="12"/>
                  </a:lnTo>
                  <a:lnTo>
                    <a:pt x="9" y="8"/>
                  </a:lnTo>
                  <a:lnTo>
                    <a:pt x="0" y="5"/>
                  </a:lnTo>
                  <a:lnTo>
                    <a:pt x="3" y="0"/>
                  </a:lnTo>
                  <a:lnTo>
                    <a:pt x="12" y="4"/>
                  </a:lnTo>
                  <a:lnTo>
                    <a:pt x="21" y="7"/>
                  </a:lnTo>
                  <a:lnTo>
                    <a:pt x="39" y="12"/>
                  </a:lnTo>
                  <a:lnTo>
                    <a:pt x="46" y="15"/>
                  </a:lnTo>
                  <a:lnTo>
                    <a:pt x="54" y="19"/>
                  </a:lnTo>
                  <a:lnTo>
                    <a:pt x="57" y="23"/>
                  </a:lnTo>
                  <a:lnTo>
                    <a:pt x="61" y="26"/>
                  </a:lnTo>
                  <a:lnTo>
                    <a:pt x="68" y="33"/>
                  </a:lnTo>
                  <a:lnTo>
                    <a:pt x="64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2" name="Freeform 580"/>
            <p:cNvSpPr>
              <a:spLocks/>
            </p:cNvSpPr>
            <p:nvPr/>
          </p:nvSpPr>
          <p:spPr bwMode="auto">
            <a:xfrm>
              <a:off x="2361" y="1711"/>
              <a:ext cx="4" cy="4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3" name="Freeform 581"/>
            <p:cNvSpPr>
              <a:spLocks/>
            </p:cNvSpPr>
            <p:nvPr/>
          </p:nvSpPr>
          <p:spPr bwMode="auto">
            <a:xfrm>
              <a:off x="2211" y="1647"/>
              <a:ext cx="89" cy="36"/>
            </a:xfrm>
            <a:custGeom>
              <a:avLst/>
              <a:gdLst>
                <a:gd name="T0" fmla="*/ 86 w 89"/>
                <a:gd name="T1" fmla="*/ 36 h 36"/>
                <a:gd name="T2" fmla="*/ 75 w 89"/>
                <a:gd name="T3" fmla="*/ 31 h 36"/>
                <a:gd name="T4" fmla="*/ 64 w 89"/>
                <a:gd name="T5" fmla="*/ 28 h 36"/>
                <a:gd name="T6" fmla="*/ 43 w 89"/>
                <a:gd name="T7" fmla="*/ 22 h 36"/>
                <a:gd name="T8" fmla="*/ 33 w 89"/>
                <a:gd name="T9" fmla="*/ 19 h 36"/>
                <a:gd name="T10" fmla="*/ 22 w 89"/>
                <a:gd name="T11" fmla="*/ 15 h 36"/>
                <a:gd name="T12" fmla="*/ 11 w 89"/>
                <a:gd name="T13" fmla="*/ 11 h 36"/>
                <a:gd name="T14" fmla="*/ 0 w 89"/>
                <a:gd name="T15" fmla="*/ 4 h 36"/>
                <a:gd name="T16" fmla="*/ 2 w 89"/>
                <a:gd name="T17" fmla="*/ 0 h 36"/>
                <a:gd name="T18" fmla="*/ 13 w 89"/>
                <a:gd name="T19" fmla="*/ 6 h 36"/>
                <a:gd name="T20" fmla="*/ 25 w 89"/>
                <a:gd name="T21" fmla="*/ 11 h 36"/>
                <a:gd name="T22" fmla="*/ 34 w 89"/>
                <a:gd name="T23" fmla="*/ 14 h 36"/>
                <a:gd name="T24" fmla="*/ 44 w 89"/>
                <a:gd name="T25" fmla="*/ 17 h 36"/>
                <a:gd name="T26" fmla="*/ 65 w 89"/>
                <a:gd name="T27" fmla="*/ 22 h 36"/>
                <a:gd name="T28" fmla="*/ 77 w 89"/>
                <a:gd name="T29" fmla="*/ 26 h 36"/>
                <a:gd name="T30" fmla="*/ 89 w 89"/>
                <a:gd name="T31" fmla="*/ 31 h 36"/>
                <a:gd name="T32" fmla="*/ 86 w 89"/>
                <a:gd name="T3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36">
                  <a:moveTo>
                    <a:pt x="86" y="36"/>
                  </a:moveTo>
                  <a:lnTo>
                    <a:pt x="75" y="31"/>
                  </a:lnTo>
                  <a:lnTo>
                    <a:pt x="64" y="28"/>
                  </a:lnTo>
                  <a:lnTo>
                    <a:pt x="43" y="22"/>
                  </a:lnTo>
                  <a:lnTo>
                    <a:pt x="33" y="19"/>
                  </a:lnTo>
                  <a:lnTo>
                    <a:pt x="22" y="15"/>
                  </a:lnTo>
                  <a:lnTo>
                    <a:pt x="11" y="11"/>
                  </a:lnTo>
                  <a:lnTo>
                    <a:pt x="0" y="4"/>
                  </a:lnTo>
                  <a:lnTo>
                    <a:pt x="2" y="0"/>
                  </a:lnTo>
                  <a:lnTo>
                    <a:pt x="13" y="6"/>
                  </a:lnTo>
                  <a:lnTo>
                    <a:pt x="25" y="11"/>
                  </a:lnTo>
                  <a:lnTo>
                    <a:pt x="34" y="14"/>
                  </a:lnTo>
                  <a:lnTo>
                    <a:pt x="44" y="17"/>
                  </a:lnTo>
                  <a:lnTo>
                    <a:pt x="65" y="22"/>
                  </a:lnTo>
                  <a:lnTo>
                    <a:pt x="77" y="26"/>
                  </a:lnTo>
                  <a:lnTo>
                    <a:pt x="89" y="31"/>
                  </a:lnTo>
                  <a:lnTo>
                    <a:pt x="8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4" name="Freeform 582"/>
            <p:cNvSpPr>
              <a:spLocks/>
            </p:cNvSpPr>
            <p:nvPr/>
          </p:nvSpPr>
          <p:spPr bwMode="auto">
            <a:xfrm>
              <a:off x="2297" y="1678"/>
              <a:ext cx="3" cy="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0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lnTo>
                    <a:pt x="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5" name="Freeform 583"/>
            <p:cNvSpPr>
              <a:spLocks/>
            </p:cNvSpPr>
            <p:nvPr/>
          </p:nvSpPr>
          <p:spPr bwMode="auto">
            <a:xfrm>
              <a:off x="2180" y="1625"/>
              <a:ext cx="33" cy="26"/>
            </a:xfrm>
            <a:custGeom>
              <a:avLst/>
              <a:gdLst>
                <a:gd name="T0" fmla="*/ 31 w 33"/>
                <a:gd name="T1" fmla="*/ 26 h 26"/>
                <a:gd name="T2" fmla="*/ 14 w 33"/>
                <a:gd name="T3" fmla="*/ 16 h 26"/>
                <a:gd name="T4" fmla="*/ 7 w 33"/>
                <a:gd name="T5" fmla="*/ 11 h 26"/>
                <a:gd name="T6" fmla="*/ 0 w 33"/>
                <a:gd name="T7" fmla="*/ 4 h 26"/>
                <a:gd name="T8" fmla="*/ 4 w 33"/>
                <a:gd name="T9" fmla="*/ 0 h 26"/>
                <a:gd name="T10" fmla="*/ 11 w 33"/>
                <a:gd name="T11" fmla="*/ 7 h 26"/>
                <a:gd name="T12" fmla="*/ 18 w 33"/>
                <a:gd name="T13" fmla="*/ 12 h 26"/>
                <a:gd name="T14" fmla="*/ 33 w 33"/>
                <a:gd name="T15" fmla="*/ 22 h 26"/>
                <a:gd name="T16" fmla="*/ 31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31" y="26"/>
                  </a:moveTo>
                  <a:lnTo>
                    <a:pt x="14" y="16"/>
                  </a:lnTo>
                  <a:lnTo>
                    <a:pt x="7" y="11"/>
                  </a:lnTo>
                  <a:lnTo>
                    <a:pt x="0" y="4"/>
                  </a:lnTo>
                  <a:lnTo>
                    <a:pt x="4" y="0"/>
                  </a:lnTo>
                  <a:lnTo>
                    <a:pt x="11" y="7"/>
                  </a:lnTo>
                  <a:lnTo>
                    <a:pt x="18" y="12"/>
                  </a:lnTo>
                  <a:lnTo>
                    <a:pt x="33" y="22"/>
                  </a:lnTo>
                  <a:lnTo>
                    <a:pt x="3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6" name="Freeform 584"/>
            <p:cNvSpPr>
              <a:spLocks/>
            </p:cNvSpPr>
            <p:nvPr/>
          </p:nvSpPr>
          <p:spPr bwMode="auto">
            <a:xfrm>
              <a:off x="2211" y="1647"/>
              <a:ext cx="2" cy="4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0 h 4"/>
                <a:gd name="T4" fmla="*/ 0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7" name="Freeform 585"/>
            <p:cNvSpPr>
              <a:spLocks/>
            </p:cNvSpPr>
            <p:nvPr/>
          </p:nvSpPr>
          <p:spPr bwMode="auto">
            <a:xfrm>
              <a:off x="2156" y="1566"/>
              <a:ext cx="28" cy="63"/>
            </a:xfrm>
            <a:custGeom>
              <a:avLst/>
              <a:gdLst>
                <a:gd name="T0" fmla="*/ 24 w 28"/>
                <a:gd name="T1" fmla="*/ 63 h 63"/>
                <a:gd name="T2" fmla="*/ 13 w 28"/>
                <a:gd name="T3" fmla="*/ 49 h 63"/>
                <a:gd name="T4" fmla="*/ 9 w 28"/>
                <a:gd name="T5" fmla="*/ 42 h 63"/>
                <a:gd name="T6" fmla="*/ 4 w 28"/>
                <a:gd name="T7" fmla="*/ 34 h 63"/>
                <a:gd name="T8" fmla="*/ 3 w 28"/>
                <a:gd name="T9" fmla="*/ 27 h 63"/>
                <a:gd name="T10" fmla="*/ 2 w 28"/>
                <a:gd name="T11" fmla="*/ 18 h 63"/>
                <a:gd name="T12" fmla="*/ 0 w 28"/>
                <a:gd name="T13" fmla="*/ 9 h 63"/>
                <a:gd name="T14" fmla="*/ 0 w 28"/>
                <a:gd name="T15" fmla="*/ 0 h 63"/>
                <a:gd name="T16" fmla="*/ 6 w 28"/>
                <a:gd name="T17" fmla="*/ 0 h 63"/>
                <a:gd name="T18" fmla="*/ 6 w 28"/>
                <a:gd name="T19" fmla="*/ 9 h 63"/>
                <a:gd name="T20" fmla="*/ 7 w 28"/>
                <a:gd name="T21" fmla="*/ 17 h 63"/>
                <a:gd name="T22" fmla="*/ 9 w 28"/>
                <a:gd name="T23" fmla="*/ 25 h 63"/>
                <a:gd name="T24" fmla="*/ 10 w 28"/>
                <a:gd name="T25" fmla="*/ 32 h 63"/>
                <a:gd name="T26" fmla="*/ 13 w 28"/>
                <a:gd name="T27" fmla="*/ 39 h 63"/>
                <a:gd name="T28" fmla="*/ 17 w 28"/>
                <a:gd name="T29" fmla="*/ 45 h 63"/>
                <a:gd name="T30" fmla="*/ 28 w 28"/>
                <a:gd name="T31" fmla="*/ 59 h 63"/>
                <a:gd name="T32" fmla="*/ 24 w 28"/>
                <a:gd name="T3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63">
                  <a:moveTo>
                    <a:pt x="24" y="63"/>
                  </a:moveTo>
                  <a:lnTo>
                    <a:pt x="13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3" y="27"/>
                  </a:lnTo>
                  <a:lnTo>
                    <a:pt x="2" y="18"/>
                  </a:lnTo>
                  <a:lnTo>
                    <a:pt x="0" y="9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9"/>
                  </a:lnTo>
                  <a:lnTo>
                    <a:pt x="7" y="17"/>
                  </a:lnTo>
                  <a:lnTo>
                    <a:pt x="9" y="25"/>
                  </a:lnTo>
                  <a:lnTo>
                    <a:pt x="10" y="32"/>
                  </a:lnTo>
                  <a:lnTo>
                    <a:pt x="13" y="39"/>
                  </a:lnTo>
                  <a:lnTo>
                    <a:pt x="17" y="45"/>
                  </a:lnTo>
                  <a:lnTo>
                    <a:pt x="28" y="59"/>
                  </a:lnTo>
                  <a:lnTo>
                    <a:pt x="24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8" name="Freeform 586"/>
            <p:cNvSpPr>
              <a:spLocks/>
            </p:cNvSpPr>
            <p:nvPr/>
          </p:nvSpPr>
          <p:spPr bwMode="auto">
            <a:xfrm>
              <a:off x="2180" y="1625"/>
              <a:ext cx="4" cy="4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39" name="Freeform 587"/>
            <p:cNvSpPr>
              <a:spLocks/>
            </p:cNvSpPr>
            <p:nvPr/>
          </p:nvSpPr>
          <p:spPr bwMode="auto">
            <a:xfrm>
              <a:off x="2156" y="1508"/>
              <a:ext cx="34" cy="58"/>
            </a:xfrm>
            <a:custGeom>
              <a:avLst/>
              <a:gdLst>
                <a:gd name="T0" fmla="*/ 0 w 34"/>
                <a:gd name="T1" fmla="*/ 57 h 58"/>
                <a:gd name="T2" fmla="*/ 2 w 34"/>
                <a:gd name="T3" fmla="*/ 49 h 58"/>
                <a:gd name="T4" fmla="*/ 3 w 34"/>
                <a:gd name="T5" fmla="*/ 40 h 58"/>
                <a:gd name="T6" fmla="*/ 4 w 34"/>
                <a:gd name="T7" fmla="*/ 32 h 58"/>
                <a:gd name="T8" fmla="*/ 7 w 34"/>
                <a:gd name="T9" fmla="*/ 24 h 58"/>
                <a:gd name="T10" fmla="*/ 11 w 34"/>
                <a:gd name="T11" fmla="*/ 17 h 58"/>
                <a:gd name="T12" fmla="*/ 16 w 34"/>
                <a:gd name="T13" fmla="*/ 11 h 58"/>
                <a:gd name="T14" fmla="*/ 23 w 34"/>
                <a:gd name="T15" fmla="*/ 5 h 58"/>
                <a:gd name="T16" fmla="*/ 30 w 34"/>
                <a:gd name="T17" fmla="*/ 0 h 58"/>
                <a:gd name="T18" fmla="*/ 34 w 34"/>
                <a:gd name="T19" fmla="*/ 4 h 58"/>
                <a:gd name="T20" fmla="*/ 25 w 34"/>
                <a:gd name="T21" fmla="*/ 10 h 58"/>
                <a:gd name="T22" fmla="*/ 20 w 34"/>
                <a:gd name="T23" fmla="*/ 15 h 58"/>
                <a:gd name="T24" fmla="*/ 16 w 34"/>
                <a:gd name="T25" fmla="*/ 21 h 58"/>
                <a:gd name="T26" fmla="*/ 13 w 34"/>
                <a:gd name="T27" fmla="*/ 26 h 58"/>
                <a:gd name="T28" fmla="*/ 10 w 34"/>
                <a:gd name="T29" fmla="*/ 33 h 58"/>
                <a:gd name="T30" fmla="*/ 9 w 34"/>
                <a:gd name="T31" fmla="*/ 42 h 58"/>
                <a:gd name="T32" fmla="*/ 7 w 34"/>
                <a:gd name="T33" fmla="*/ 50 h 58"/>
                <a:gd name="T34" fmla="*/ 6 w 34"/>
                <a:gd name="T35" fmla="*/ 58 h 58"/>
                <a:gd name="T36" fmla="*/ 0 w 34"/>
                <a:gd name="T37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8">
                  <a:moveTo>
                    <a:pt x="0" y="57"/>
                  </a:moveTo>
                  <a:lnTo>
                    <a:pt x="2" y="49"/>
                  </a:lnTo>
                  <a:lnTo>
                    <a:pt x="3" y="40"/>
                  </a:lnTo>
                  <a:lnTo>
                    <a:pt x="4" y="32"/>
                  </a:lnTo>
                  <a:lnTo>
                    <a:pt x="7" y="24"/>
                  </a:lnTo>
                  <a:lnTo>
                    <a:pt x="11" y="17"/>
                  </a:lnTo>
                  <a:lnTo>
                    <a:pt x="16" y="11"/>
                  </a:lnTo>
                  <a:lnTo>
                    <a:pt x="23" y="5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25" y="10"/>
                  </a:lnTo>
                  <a:lnTo>
                    <a:pt x="20" y="15"/>
                  </a:lnTo>
                  <a:lnTo>
                    <a:pt x="16" y="21"/>
                  </a:lnTo>
                  <a:lnTo>
                    <a:pt x="13" y="26"/>
                  </a:lnTo>
                  <a:lnTo>
                    <a:pt x="10" y="33"/>
                  </a:lnTo>
                  <a:lnTo>
                    <a:pt x="9" y="42"/>
                  </a:lnTo>
                  <a:lnTo>
                    <a:pt x="7" y="50"/>
                  </a:lnTo>
                  <a:lnTo>
                    <a:pt x="6" y="58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0" name="Freeform 588"/>
            <p:cNvSpPr>
              <a:spLocks/>
            </p:cNvSpPr>
            <p:nvPr/>
          </p:nvSpPr>
          <p:spPr bwMode="auto">
            <a:xfrm>
              <a:off x="2156" y="1565"/>
              <a:ext cx="6" cy="1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0 h 1"/>
                <a:gd name="T4" fmla="*/ 6 w 6"/>
                <a:gd name="T5" fmla="*/ 1 h 1"/>
                <a:gd name="T6" fmla="*/ 0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0"/>
                  </a:lnTo>
                  <a:lnTo>
                    <a:pt x="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1" name="Freeform 589"/>
            <p:cNvSpPr>
              <a:spLocks/>
            </p:cNvSpPr>
            <p:nvPr/>
          </p:nvSpPr>
          <p:spPr bwMode="auto">
            <a:xfrm>
              <a:off x="2186" y="1498"/>
              <a:ext cx="44" cy="15"/>
            </a:xfrm>
            <a:custGeom>
              <a:avLst/>
              <a:gdLst>
                <a:gd name="T0" fmla="*/ 0 w 44"/>
                <a:gd name="T1" fmla="*/ 10 h 15"/>
                <a:gd name="T2" fmla="*/ 11 w 44"/>
                <a:gd name="T3" fmla="*/ 4 h 15"/>
                <a:gd name="T4" fmla="*/ 22 w 44"/>
                <a:gd name="T5" fmla="*/ 2 h 15"/>
                <a:gd name="T6" fmla="*/ 27 w 44"/>
                <a:gd name="T7" fmla="*/ 0 h 15"/>
                <a:gd name="T8" fmla="*/ 33 w 44"/>
                <a:gd name="T9" fmla="*/ 2 h 15"/>
                <a:gd name="T10" fmla="*/ 38 w 44"/>
                <a:gd name="T11" fmla="*/ 2 h 15"/>
                <a:gd name="T12" fmla="*/ 44 w 44"/>
                <a:gd name="T13" fmla="*/ 4 h 15"/>
                <a:gd name="T14" fmla="*/ 43 w 44"/>
                <a:gd name="T15" fmla="*/ 10 h 15"/>
                <a:gd name="T16" fmla="*/ 37 w 44"/>
                <a:gd name="T17" fmla="*/ 7 h 15"/>
                <a:gd name="T18" fmla="*/ 31 w 44"/>
                <a:gd name="T19" fmla="*/ 7 h 15"/>
                <a:gd name="T20" fmla="*/ 27 w 44"/>
                <a:gd name="T21" fmla="*/ 7 h 15"/>
                <a:gd name="T22" fmla="*/ 22 w 44"/>
                <a:gd name="T23" fmla="*/ 7 h 15"/>
                <a:gd name="T24" fmla="*/ 13 w 44"/>
                <a:gd name="T25" fmla="*/ 10 h 15"/>
                <a:gd name="T26" fmla="*/ 2 w 44"/>
                <a:gd name="T27" fmla="*/ 15 h 15"/>
                <a:gd name="T28" fmla="*/ 0 w 44"/>
                <a:gd name="T2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5">
                  <a:moveTo>
                    <a:pt x="0" y="10"/>
                  </a:moveTo>
                  <a:lnTo>
                    <a:pt x="11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3" y="10"/>
                  </a:lnTo>
                  <a:lnTo>
                    <a:pt x="37" y="7"/>
                  </a:lnTo>
                  <a:lnTo>
                    <a:pt x="31" y="7"/>
                  </a:lnTo>
                  <a:lnTo>
                    <a:pt x="27" y="7"/>
                  </a:lnTo>
                  <a:lnTo>
                    <a:pt x="22" y="7"/>
                  </a:lnTo>
                  <a:lnTo>
                    <a:pt x="13" y="10"/>
                  </a:lnTo>
                  <a:lnTo>
                    <a:pt x="2" y="1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2" name="Freeform 590"/>
            <p:cNvSpPr>
              <a:spLocks/>
            </p:cNvSpPr>
            <p:nvPr/>
          </p:nvSpPr>
          <p:spPr bwMode="auto">
            <a:xfrm>
              <a:off x="2186" y="1508"/>
              <a:ext cx="4" cy="5"/>
            </a:xfrm>
            <a:custGeom>
              <a:avLst/>
              <a:gdLst>
                <a:gd name="T0" fmla="*/ 0 w 4"/>
                <a:gd name="T1" fmla="*/ 0 h 5"/>
                <a:gd name="T2" fmla="*/ 2 w 4"/>
                <a:gd name="T3" fmla="*/ 5 h 5"/>
                <a:gd name="T4" fmla="*/ 4 w 4"/>
                <a:gd name="T5" fmla="*/ 4 h 5"/>
                <a:gd name="T6" fmla="*/ 0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2" y="5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3" name="Freeform 591"/>
            <p:cNvSpPr>
              <a:spLocks/>
            </p:cNvSpPr>
            <p:nvPr/>
          </p:nvSpPr>
          <p:spPr bwMode="auto">
            <a:xfrm>
              <a:off x="2227" y="1502"/>
              <a:ext cx="27" cy="53"/>
            </a:xfrm>
            <a:custGeom>
              <a:avLst/>
              <a:gdLst>
                <a:gd name="T0" fmla="*/ 3 w 27"/>
                <a:gd name="T1" fmla="*/ 0 h 53"/>
                <a:gd name="T2" fmla="*/ 10 w 27"/>
                <a:gd name="T3" fmla="*/ 4 h 53"/>
                <a:gd name="T4" fmla="*/ 14 w 27"/>
                <a:gd name="T5" fmla="*/ 7 h 53"/>
                <a:gd name="T6" fmla="*/ 16 w 27"/>
                <a:gd name="T7" fmla="*/ 10 h 53"/>
                <a:gd name="T8" fmla="*/ 20 w 27"/>
                <a:gd name="T9" fmla="*/ 16 h 53"/>
                <a:gd name="T10" fmla="*/ 24 w 27"/>
                <a:gd name="T11" fmla="*/ 23 h 53"/>
                <a:gd name="T12" fmla="*/ 25 w 27"/>
                <a:gd name="T13" fmla="*/ 30 h 53"/>
                <a:gd name="T14" fmla="*/ 27 w 27"/>
                <a:gd name="T15" fmla="*/ 36 h 53"/>
                <a:gd name="T16" fmla="*/ 27 w 27"/>
                <a:gd name="T17" fmla="*/ 45 h 53"/>
                <a:gd name="T18" fmla="*/ 27 w 27"/>
                <a:gd name="T19" fmla="*/ 53 h 53"/>
                <a:gd name="T20" fmla="*/ 21 w 27"/>
                <a:gd name="T21" fmla="*/ 53 h 53"/>
                <a:gd name="T22" fmla="*/ 21 w 27"/>
                <a:gd name="T23" fmla="*/ 45 h 53"/>
                <a:gd name="T24" fmla="*/ 21 w 27"/>
                <a:gd name="T25" fmla="*/ 38 h 53"/>
                <a:gd name="T26" fmla="*/ 20 w 27"/>
                <a:gd name="T27" fmla="*/ 31 h 53"/>
                <a:gd name="T28" fmla="*/ 18 w 27"/>
                <a:gd name="T29" fmla="*/ 24 h 53"/>
                <a:gd name="T30" fmla="*/ 16 w 27"/>
                <a:gd name="T31" fmla="*/ 18 h 53"/>
                <a:gd name="T32" fmla="*/ 11 w 27"/>
                <a:gd name="T33" fmla="*/ 13 h 53"/>
                <a:gd name="T34" fmla="*/ 10 w 27"/>
                <a:gd name="T35" fmla="*/ 11 h 53"/>
                <a:gd name="T36" fmla="*/ 7 w 27"/>
                <a:gd name="T37" fmla="*/ 9 h 53"/>
                <a:gd name="T38" fmla="*/ 0 w 27"/>
                <a:gd name="T39" fmla="*/ 6 h 53"/>
                <a:gd name="T40" fmla="*/ 3 w 27"/>
                <a:gd name="T4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53">
                  <a:moveTo>
                    <a:pt x="3" y="0"/>
                  </a:moveTo>
                  <a:lnTo>
                    <a:pt x="10" y="4"/>
                  </a:lnTo>
                  <a:lnTo>
                    <a:pt x="14" y="7"/>
                  </a:lnTo>
                  <a:lnTo>
                    <a:pt x="16" y="10"/>
                  </a:lnTo>
                  <a:lnTo>
                    <a:pt x="20" y="16"/>
                  </a:lnTo>
                  <a:lnTo>
                    <a:pt x="24" y="23"/>
                  </a:lnTo>
                  <a:lnTo>
                    <a:pt x="25" y="30"/>
                  </a:lnTo>
                  <a:lnTo>
                    <a:pt x="27" y="36"/>
                  </a:lnTo>
                  <a:lnTo>
                    <a:pt x="27" y="45"/>
                  </a:lnTo>
                  <a:lnTo>
                    <a:pt x="27" y="53"/>
                  </a:lnTo>
                  <a:lnTo>
                    <a:pt x="21" y="53"/>
                  </a:lnTo>
                  <a:lnTo>
                    <a:pt x="21" y="45"/>
                  </a:lnTo>
                  <a:lnTo>
                    <a:pt x="21" y="38"/>
                  </a:lnTo>
                  <a:lnTo>
                    <a:pt x="20" y="31"/>
                  </a:lnTo>
                  <a:lnTo>
                    <a:pt x="18" y="24"/>
                  </a:lnTo>
                  <a:lnTo>
                    <a:pt x="16" y="18"/>
                  </a:lnTo>
                  <a:lnTo>
                    <a:pt x="11" y="13"/>
                  </a:lnTo>
                  <a:lnTo>
                    <a:pt x="10" y="11"/>
                  </a:lnTo>
                  <a:lnTo>
                    <a:pt x="7" y="9"/>
                  </a:lnTo>
                  <a:lnTo>
                    <a:pt x="0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4" name="Freeform 592"/>
            <p:cNvSpPr>
              <a:spLocks/>
            </p:cNvSpPr>
            <p:nvPr/>
          </p:nvSpPr>
          <p:spPr bwMode="auto">
            <a:xfrm>
              <a:off x="2227" y="1502"/>
              <a:ext cx="3" cy="6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6 h 6"/>
                <a:gd name="T4" fmla="*/ 2 w 3"/>
                <a:gd name="T5" fmla="*/ 6 h 6"/>
                <a:gd name="T6" fmla="*/ 3 w 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5" name="Freeform 593"/>
            <p:cNvSpPr>
              <a:spLocks/>
            </p:cNvSpPr>
            <p:nvPr/>
          </p:nvSpPr>
          <p:spPr bwMode="auto">
            <a:xfrm>
              <a:off x="2213" y="1554"/>
              <a:ext cx="41" cy="58"/>
            </a:xfrm>
            <a:custGeom>
              <a:avLst/>
              <a:gdLst>
                <a:gd name="T0" fmla="*/ 41 w 41"/>
                <a:gd name="T1" fmla="*/ 1 h 58"/>
                <a:gd name="T2" fmla="*/ 41 w 41"/>
                <a:gd name="T3" fmla="*/ 5 h 58"/>
                <a:gd name="T4" fmla="*/ 41 w 41"/>
                <a:gd name="T5" fmla="*/ 11 h 58"/>
                <a:gd name="T6" fmla="*/ 38 w 41"/>
                <a:gd name="T7" fmla="*/ 19 h 58"/>
                <a:gd name="T8" fmla="*/ 34 w 41"/>
                <a:gd name="T9" fmla="*/ 28 h 58"/>
                <a:gd name="T10" fmla="*/ 30 w 41"/>
                <a:gd name="T11" fmla="*/ 35 h 58"/>
                <a:gd name="T12" fmla="*/ 24 w 41"/>
                <a:gd name="T13" fmla="*/ 40 h 58"/>
                <a:gd name="T14" fmla="*/ 18 w 41"/>
                <a:gd name="T15" fmla="*/ 47 h 58"/>
                <a:gd name="T16" fmla="*/ 4 w 41"/>
                <a:gd name="T17" fmla="*/ 58 h 58"/>
                <a:gd name="T18" fmla="*/ 0 w 41"/>
                <a:gd name="T19" fmla="*/ 54 h 58"/>
                <a:gd name="T20" fmla="*/ 14 w 41"/>
                <a:gd name="T21" fmla="*/ 43 h 58"/>
                <a:gd name="T22" fmla="*/ 20 w 41"/>
                <a:gd name="T23" fmla="*/ 37 h 58"/>
                <a:gd name="T24" fmla="*/ 25 w 41"/>
                <a:gd name="T25" fmla="*/ 30 h 58"/>
                <a:gd name="T26" fmla="*/ 30 w 41"/>
                <a:gd name="T27" fmla="*/ 25 h 58"/>
                <a:gd name="T28" fmla="*/ 32 w 41"/>
                <a:gd name="T29" fmla="*/ 18 h 58"/>
                <a:gd name="T30" fmla="*/ 34 w 41"/>
                <a:gd name="T31" fmla="*/ 10 h 58"/>
                <a:gd name="T32" fmla="*/ 35 w 41"/>
                <a:gd name="T33" fmla="*/ 5 h 58"/>
                <a:gd name="T34" fmla="*/ 35 w 41"/>
                <a:gd name="T35" fmla="*/ 0 h 58"/>
                <a:gd name="T36" fmla="*/ 41 w 41"/>
                <a:gd name="T3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58">
                  <a:moveTo>
                    <a:pt x="41" y="1"/>
                  </a:moveTo>
                  <a:lnTo>
                    <a:pt x="41" y="5"/>
                  </a:lnTo>
                  <a:lnTo>
                    <a:pt x="41" y="11"/>
                  </a:lnTo>
                  <a:lnTo>
                    <a:pt x="38" y="19"/>
                  </a:lnTo>
                  <a:lnTo>
                    <a:pt x="34" y="28"/>
                  </a:lnTo>
                  <a:lnTo>
                    <a:pt x="30" y="35"/>
                  </a:lnTo>
                  <a:lnTo>
                    <a:pt x="24" y="40"/>
                  </a:lnTo>
                  <a:lnTo>
                    <a:pt x="18" y="47"/>
                  </a:lnTo>
                  <a:lnTo>
                    <a:pt x="4" y="58"/>
                  </a:lnTo>
                  <a:lnTo>
                    <a:pt x="0" y="54"/>
                  </a:lnTo>
                  <a:lnTo>
                    <a:pt x="14" y="43"/>
                  </a:lnTo>
                  <a:lnTo>
                    <a:pt x="20" y="37"/>
                  </a:lnTo>
                  <a:lnTo>
                    <a:pt x="25" y="30"/>
                  </a:lnTo>
                  <a:lnTo>
                    <a:pt x="30" y="25"/>
                  </a:lnTo>
                  <a:lnTo>
                    <a:pt x="32" y="18"/>
                  </a:lnTo>
                  <a:lnTo>
                    <a:pt x="34" y="10"/>
                  </a:lnTo>
                  <a:lnTo>
                    <a:pt x="35" y="5"/>
                  </a:lnTo>
                  <a:lnTo>
                    <a:pt x="35" y="0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6" name="Freeform 594"/>
            <p:cNvSpPr>
              <a:spLocks/>
            </p:cNvSpPr>
            <p:nvPr/>
          </p:nvSpPr>
          <p:spPr bwMode="auto">
            <a:xfrm>
              <a:off x="2248" y="1554"/>
              <a:ext cx="6" cy="1"/>
            </a:xfrm>
            <a:custGeom>
              <a:avLst/>
              <a:gdLst>
                <a:gd name="T0" fmla="*/ 6 w 6"/>
                <a:gd name="T1" fmla="*/ 1 h 1"/>
                <a:gd name="T2" fmla="*/ 0 w 6"/>
                <a:gd name="T3" fmla="*/ 0 h 1"/>
                <a:gd name="T4" fmla="*/ 0 w 6"/>
                <a:gd name="T5" fmla="*/ 1 h 1"/>
                <a:gd name="T6" fmla="*/ 6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7" name="Freeform 595"/>
            <p:cNvSpPr>
              <a:spLocks/>
            </p:cNvSpPr>
            <p:nvPr/>
          </p:nvSpPr>
          <p:spPr bwMode="auto">
            <a:xfrm>
              <a:off x="2145" y="1608"/>
              <a:ext cx="72" cy="28"/>
            </a:xfrm>
            <a:custGeom>
              <a:avLst/>
              <a:gdLst>
                <a:gd name="T0" fmla="*/ 72 w 72"/>
                <a:gd name="T1" fmla="*/ 4 h 28"/>
                <a:gd name="T2" fmla="*/ 64 w 72"/>
                <a:gd name="T3" fmla="*/ 11 h 28"/>
                <a:gd name="T4" fmla="*/ 59 w 72"/>
                <a:gd name="T5" fmla="*/ 14 h 28"/>
                <a:gd name="T6" fmla="*/ 56 w 72"/>
                <a:gd name="T7" fmla="*/ 15 h 28"/>
                <a:gd name="T8" fmla="*/ 47 w 72"/>
                <a:gd name="T9" fmla="*/ 20 h 28"/>
                <a:gd name="T10" fmla="*/ 38 w 72"/>
                <a:gd name="T11" fmla="*/ 22 h 28"/>
                <a:gd name="T12" fmla="*/ 21 w 72"/>
                <a:gd name="T13" fmla="*/ 25 h 28"/>
                <a:gd name="T14" fmla="*/ 2 w 72"/>
                <a:gd name="T15" fmla="*/ 28 h 28"/>
                <a:gd name="T16" fmla="*/ 0 w 72"/>
                <a:gd name="T17" fmla="*/ 22 h 28"/>
                <a:gd name="T18" fmla="*/ 20 w 72"/>
                <a:gd name="T19" fmla="*/ 20 h 28"/>
                <a:gd name="T20" fmla="*/ 36 w 72"/>
                <a:gd name="T21" fmla="*/ 17 h 28"/>
                <a:gd name="T22" fmla="*/ 45 w 72"/>
                <a:gd name="T23" fmla="*/ 14 h 28"/>
                <a:gd name="T24" fmla="*/ 53 w 72"/>
                <a:gd name="T25" fmla="*/ 11 h 28"/>
                <a:gd name="T26" fmla="*/ 56 w 72"/>
                <a:gd name="T27" fmla="*/ 8 h 28"/>
                <a:gd name="T28" fmla="*/ 60 w 72"/>
                <a:gd name="T29" fmla="*/ 6 h 28"/>
                <a:gd name="T30" fmla="*/ 68 w 72"/>
                <a:gd name="T31" fmla="*/ 0 h 28"/>
                <a:gd name="T32" fmla="*/ 72 w 72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28">
                  <a:moveTo>
                    <a:pt x="72" y="4"/>
                  </a:moveTo>
                  <a:lnTo>
                    <a:pt x="64" y="11"/>
                  </a:lnTo>
                  <a:lnTo>
                    <a:pt x="59" y="14"/>
                  </a:lnTo>
                  <a:lnTo>
                    <a:pt x="56" y="15"/>
                  </a:lnTo>
                  <a:lnTo>
                    <a:pt x="47" y="20"/>
                  </a:lnTo>
                  <a:lnTo>
                    <a:pt x="38" y="22"/>
                  </a:lnTo>
                  <a:lnTo>
                    <a:pt x="21" y="25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20" y="20"/>
                  </a:lnTo>
                  <a:lnTo>
                    <a:pt x="36" y="17"/>
                  </a:lnTo>
                  <a:lnTo>
                    <a:pt x="45" y="14"/>
                  </a:lnTo>
                  <a:lnTo>
                    <a:pt x="53" y="11"/>
                  </a:lnTo>
                  <a:lnTo>
                    <a:pt x="56" y="8"/>
                  </a:lnTo>
                  <a:lnTo>
                    <a:pt x="60" y="6"/>
                  </a:lnTo>
                  <a:lnTo>
                    <a:pt x="68" y="0"/>
                  </a:lnTo>
                  <a:lnTo>
                    <a:pt x="7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8" name="Freeform 596"/>
            <p:cNvSpPr>
              <a:spLocks/>
            </p:cNvSpPr>
            <p:nvPr/>
          </p:nvSpPr>
          <p:spPr bwMode="auto">
            <a:xfrm>
              <a:off x="2213" y="1608"/>
              <a:ext cx="4" cy="4"/>
            </a:xfrm>
            <a:custGeom>
              <a:avLst/>
              <a:gdLst>
                <a:gd name="T0" fmla="*/ 4 w 4"/>
                <a:gd name="T1" fmla="*/ 4 h 4"/>
                <a:gd name="T2" fmla="*/ 0 w 4"/>
                <a:gd name="T3" fmla="*/ 0 h 4"/>
                <a:gd name="T4" fmla="*/ 4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0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49" name="Freeform 597"/>
            <p:cNvSpPr>
              <a:spLocks/>
            </p:cNvSpPr>
            <p:nvPr/>
          </p:nvSpPr>
          <p:spPr bwMode="auto">
            <a:xfrm>
              <a:off x="2030" y="1594"/>
              <a:ext cx="117" cy="42"/>
            </a:xfrm>
            <a:custGeom>
              <a:avLst/>
              <a:gdLst>
                <a:gd name="T0" fmla="*/ 117 w 117"/>
                <a:gd name="T1" fmla="*/ 42 h 42"/>
                <a:gd name="T2" fmla="*/ 98 w 117"/>
                <a:gd name="T3" fmla="*/ 42 h 42"/>
                <a:gd name="T4" fmla="*/ 83 w 117"/>
                <a:gd name="T5" fmla="*/ 42 h 42"/>
                <a:gd name="T6" fmla="*/ 68 w 117"/>
                <a:gd name="T7" fmla="*/ 39 h 42"/>
                <a:gd name="T8" fmla="*/ 54 w 117"/>
                <a:gd name="T9" fmla="*/ 35 h 42"/>
                <a:gd name="T10" fmla="*/ 47 w 117"/>
                <a:gd name="T11" fmla="*/ 32 h 42"/>
                <a:gd name="T12" fmla="*/ 40 w 117"/>
                <a:gd name="T13" fmla="*/ 29 h 42"/>
                <a:gd name="T14" fmla="*/ 28 w 117"/>
                <a:gd name="T15" fmla="*/ 22 h 42"/>
                <a:gd name="T16" fmla="*/ 14 w 117"/>
                <a:gd name="T17" fmla="*/ 14 h 42"/>
                <a:gd name="T18" fmla="*/ 0 w 117"/>
                <a:gd name="T19" fmla="*/ 4 h 42"/>
                <a:gd name="T20" fmla="*/ 4 w 117"/>
                <a:gd name="T21" fmla="*/ 0 h 42"/>
                <a:gd name="T22" fmla="*/ 16 w 117"/>
                <a:gd name="T23" fmla="*/ 10 h 42"/>
                <a:gd name="T24" fmla="*/ 30 w 117"/>
                <a:gd name="T25" fmla="*/ 18 h 42"/>
                <a:gd name="T26" fmla="*/ 43 w 117"/>
                <a:gd name="T27" fmla="*/ 25 h 42"/>
                <a:gd name="T28" fmla="*/ 50 w 117"/>
                <a:gd name="T29" fmla="*/ 28 h 42"/>
                <a:gd name="T30" fmla="*/ 55 w 117"/>
                <a:gd name="T31" fmla="*/ 29 h 42"/>
                <a:gd name="T32" fmla="*/ 69 w 117"/>
                <a:gd name="T33" fmla="*/ 34 h 42"/>
                <a:gd name="T34" fmla="*/ 83 w 117"/>
                <a:gd name="T35" fmla="*/ 36 h 42"/>
                <a:gd name="T36" fmla="*/ 98 w 117"/>
                <a:gd name="T37" fmla="*/ 36 h 42"/>
                <a:gd name="T38" fmla="*/ 115 w 117"/>
                <a:gd name="T39" fmla="*/ 36 h 42"/>
                <a:gd name="T40" fmla="*/ 117 w 117"/>
                <a:gd name="T4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42">
                  <a:moveTo>
                    <a:pt x="117" y="42"/>
                  </a:moveTo>
                  <a:lnTo>
                    <a:pt x="98" y="42"/>
                  </a:lnTo>
                  <a:lnTo>
                    <a:pt x="83" y="42"/>
                  </a:lnTo>
                  <a:lnTo>
                    <a:pt x="68" y="39"/>
                  </a:lnTo>
                  <a:lnTo>
                    <a:pt x="54" y="35"/>
                  </a:lnTo>
                  <a:lnTo>
                    <a:pt x="47" y="32"/>
                  </a:lnTo>
                  <a:lnTo>
                    <a:pt x="40" y="29"/>
                  </a:lnTo>
                  <a:lnTo>
                    <a:pt x="28" y="22"/>
                  </a:lnTo>
                  <a:lnTo>
                    <a:pt x="14" y="1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6" y="10"/>
                  </a:lnTo>
                  <a:lnTo>
                    <a:pt x="30" y="18"/>
                  </a:lnTo>
                  <a:lnTo>
                    <a:pt x="43" y="25"/>
                  </a:lnTo>
                  <a:lnTo>
                    <a:pt x="50" y="28"/>
                  </a:lnTo>
                  <a:lnTo>
                    <a:pt x="55" y="29"/>
                  </a:lnTo>
                  <a:lnTo>
                    <a:pt x="69" y="34"/>
                  </a:lnTo>
                  <a:lnTo>
                    <a:pt x="83" y="36"/>
                  </a:lnTo>
                  <a:lnTo>
                    <a:pt x="98" y="36"/>
                  </a:lnTo>
                  <a:lnTo>
                    <a:pt x="115" y="36"/>
                  </a:lnTo>
                  <a:lnTo>
                    <a:pt x="117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0" name="Freeform 598"/>
            <p:cNvSpPr>
              <a:spLocks/>
            </p:cNvSpPr>
            <p:nvPr/>
          </p:nvSpPr>
          <p:spPr bwMode="auto">
            <a:xfrm>
              <a:off x="2145" y="1630"/>
              <a:ext cx="2" cy="6"/>
            </a:xfrm>
            <a:custGeom>
              <a:avLst/>
              <a:gdLst>
                <a:gd name="T0" fmla="*/ 2 w 2"/>
                <a:gd name="T1" fmla="*/ 6 h 6"/>
                <a:gd name="T2" fmla="*/ 0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lnTo>
                    <a:pt x="0" y="0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1" name="Freeform 599"/>
            <p:cNvSpPr>
              <a:spLocks/>
            </p:cNvSpPr>
            <p:nvPr/>
          </p:nvSpPr>
          <p:spPr bwMode="auto">
            <a:xfrm>
              <a:off x="1962" y="1504"/>
              <a:ext cx="72" cy="94"/>
            </a:xfrm>
            <a:custGeom>
              <a:avLst/>
              <a:gdLst>
                <a:gd name="T0" fmla="*/ 68 w 72"/>
                <a:gd name="T1" fmla="*/ 94 h 94"/>
                <a:gd name="T2" fmla="*/ 55 w 72"/>
                <a:gd name="T3" fmla="*/ 85 h 94"/>
                <a:gd name="T4" fmla="*/ 44 w 72"/>
                <a:gd name="T5" fmla="*/ 75 h 94"/>
                <a:gd name="T6" fmla="*/ 34 w 72"/>
                <a:gd name="T7" fmla="*/ 65 h 94"/>
                <a:gd name="T8" fmla="*/ 26 w 72"/>
                <a:gd name="T9" fmla="*/ 54 h 94"/>
                <a:gd name="T10" fmla="*/ 19 w 72"/>
                <a:gd name="T11" fmla="*/ 43 h 94"/>
                <a:gd name="T12" fmla="*/ 12 w 72"/>
                <a:gd name="T13" fmla="*/ 30 h 94"/>
                <a:gd name="T14" fmla="*/ 0 w 72"/>
                <a:gd name="T15" fmla="*/ 2 h 94"/>
                <a:gd name="T16" fmla="*/ 5 w 72"/>
                <a:gd name="T17" fmla="*/ 0 h 94"/>
                <a:gd name="T18" fmla="*/ 18 w 72"/>
                <a:gd name="T19" fmla="*/ 28 h 94"/>
                <a:gd name="T20" fmla="*/ 25 w 72"/>
                <a:gd name="T21" fmla="*/ 40 h 94"/>
                <a:gd name="T22" fmla="*/ 32 w 72"/>
                <a:gd name="T23" fmla="*/ 50 h 94"/>
                <a:gd name="T24" fmla="*/ 39 w 72"/>
                <a:gd name="T25" fmla="*/ 61 h 94"/>
                <a:gd name="T26" fmla="*/ 48 w 72"/>
                <a:gd name="T27" fmla="*/ 71 h 94"/>
                <a:gd name="T28" fmla="*/ 59 w 72"/>
                <a:gd name="T29" fmla="*/ 80 h 94"/>
                <a:gd name="T30" fmla="*/ 72 w 72"/>
                <a:gd name="T31" fmla="*/ 90 h 94"/>
                <a:gd name="T32" fmla="*/ 68 w 72"/>
                <a:gd name="T3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94">
                  <a:moveTo>
                    <a:pt x="68" y="94"/>
                  </a:moveTo>
                  <a:lnTo>
                    <a:pt x="55" y="85"/>
                  </a:lnTo>
                  <a:lnTo>
                    <a:pt x="44" y="75"/>
                  </a:lnTo>
                  <a:lnTo>
                    <a:pt x="34" y="65"/>
                  </a:lnTo>
                  <a:lnTo>
                    <a:pt x="26" y="54"/>
                  </a:lnTo>
                  <a:lnTo>
                    <a:pt x="19" y="43"/>
                  </a:lnTo>
                  <a:lnTo>
                    <a:pt x="12" y="30"/>
                  </a:lnTo>
                  <a:lnTo>
                    <a:pt x="0" y="2"/>
                  </a:lnTo>
                  <a:lnTo>
                    <a:pt x="5" y="0"/>
                  </a:lnTo>
                  <a:lnTo>
                    <a:pt x="18" y="28"/>
                  </a:lnTo>
                  <a:lnTo>
                    <a:pt x="25" y="40"/>
                  </a:lnTo>
                  <a:lnTo>
                    <a:pt x="32" y="50"/>
                  </a:lnTo>
                  <a:lnTo>
                    <a:pt x="39" y="61"/>
                  </a:lnTo>
                  <a:lnTo>
                    <a:pt x="48" y="71"/>
                  </a:lnTo>
                  <a:lnTo>
                    <a:pt x="59" y="80"/>
                  </a:lnTo>
                  <a:lnTo>
                    <a:pt x="72" y="90"/>
                  </a:lnTo>
                  <a:lnTo>
                    <a:pt x="68" y="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2" name="Freeform 600"/>
            <p:cNvSpPr>
              <a:spLocks/>
            </p:cNvSpPr>
            <p:nvPr/>
          </p:nvSpPr>
          <p:spPr bwMode="auto">
            <a:xfrm>
              <a:off x="2030" y="1594"/>
              <a:ext cx="4" cy="4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3" name="Freeform 601"/>
            <p:cNvSpPr>
              <a:spLocks/>
            </p:cNvSpPr>
            <p:nvPr/>
          </p:nvSpPr>
          <p:spPr bwMode="auto">
            <a:xfrm>
              <a:off x="1944" y="1376"/>
              <a:ext cx="23" cy="130"/>
            </a:xfrm>
            <a:custGeom>
              <a:avLst/>
              <a:gdLst>
                <a:gd name="T0" fmla="*/ 18 w 23"/>
                <a:gd name="T1" fmla="*/ 130 h 130"/>
                <a:gd name="T2" fmla="*/ 12 w 23"/>
                <a:gd name="T3" fmla="*/ 112 h 130"/>
                <a:gd name="T4" fmla="*/ 6 w 23"/>
                <a:gd name="T5" fmla="*/ 97 h 130"/>
                <a:gd name="T6" fmla="*/ 5 w 23"/>
                <a:gd name="T7" fmla="*/ 89 h 130"/>
                <a:gd name="T8" fmla="*/ 4 w 23"/>
                <a:gd name="T9" fmla="*/ 82 h 130"/>
                <a:gd name="T10" fmla="*/ 1 w 23"/>
                <a:gd name="T11" fmla="*/ 66 h 130"/>
                <a:gd name="T12" fmla="*/ 0 w 23"/>
                <a:gd name="T13" fmla="*/ 51 h 130"/>
                <a:gd name="T14" fmla="*/ 0 w 23"/>
                <a:gd name="T15" fmla="*/ 34 h 130"/>
                <a:gd name="T16" fmla="*/ 1 w 23"/>
                <a:gd name="T17" fmla="*/ 18 h 130"/>
                <a:gd name="T18" fmla="*/ 4 w 23"/>
                <a:gd name="T19" fmla="*/ 0 h 130"/>
                <a:gd name="T20" fmla="*/ 9 w 23"/>
                <a:gd name="T21" fmla="*/ 1 h 130"/>
                <a:gd name="T22" fmla="*/ 6 w 23"/>
                <a:gd name="T23" fmla="*/ 19 h 130"/>
                <a:gd name="T24" fmla="*/ 5 w 23"/>
                <a:gd name="T25" fmla="*/ 36 h 130"/>
                <a:gd name="T26" fmla="*/ 5 w 23"/>
                <a:gd name="T27" fmla="*/ 51 h 130"/>
                <a:gd name="T28" fmla="*/ 6 w 23"/>
                <a:gd name="T29" fmla="*/ 65 h 130"/>
                <a:gd name="T30" fmla="*/ 9 w 23"/>
                <a:gd name="T31" fmla="*/ 80 h 130"/>
                <a:gd name="T32" fmla="*/ 11 w 23"/>
                <a:gd name="T33" fmla="*/ 87 h 130"/>
                <a:gd name="T34" fmla="*/ 12 w 23"/>
                <a:gd name="T35" fmla="*/ 96 h 130"/>
                <a:gd name="T36" fmla="*/ 18 w 23"/>
                <a:gd name="T37" fmla="*/ 111 h 130"/>
                <a:gd name="T38" fmla="*/ 23 w 23"/>
                <a:gd name="T39" fmla="*/ 128 h 130"/>
                <a:gd name="T40" fmla="*/ 18 w 23"/>
                <a:gd name="T41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" h="130">
                  <a:moveTo>
                    <a:pt x="18" y="130"/>
                  </a:moveTo>
                  <a:lnTo>
                    <a:pt x="12" y="112"/>
                  </a:lnTo>
                  <a:lnTo>
                    <a:pt x="6" y="97"/>
                  </a:lnTo>
                  <a:lnTo>
                    <a:pt x="5" y="89"/>
                  </a:lnTo>
                  <a:lnTo>
                    <a:pt x="4" y="82"/>
                  </a:lnTo>
                  <a:lnTo>
                    <a:pt x="1" y="66"/>
                  </a:lnTo>
                  <a:lnTo>
                    <a:pt x="0" y="51"/>
                  </a:lnTo>
                  <a:lnTo>
                    <a:pt x="0" y="34"/>
                  </a:lnTo>
                  <a:lnTo>
                    <a:pt x="1" y="18"/>
                  </a:lnTo>
                  <a:lnTo>
                    <a:pt x="4" y="0"/>
                  </a:lnTo>
                  <a:lnTo>
                    <a:pt x="9" y="1"/>
                  </a:lnTo>
                  <a:lnTo>
                    <a:pt x="6" y="19"/>
                  </a:lnTo>
                  <a:lnTo>
                    <a:pt x="5" y="36"/>
                  </a:lnTo>
                  <a:lnTo>
                    <a:pt x="5" y="51"/>
                  </a:lnTo>
                  <a:lnTo>
                    <a:pt x="6" y="65"/>
                  </a:lnTo>
                  <a:lnTo>
                    <a:pt x="9" y="80"/>
                  </a:lnTo>
                  <a:lnTo>
                    <a:pt x="11" y="87"/>
                  </a:lnTo>
                  <a:lnTo>
                    <a:pt x="12" y="96"/>
                  </a:lnTo>
                  <a:lnTo>
                    <a:pt x="18" y="111"/>
                  </a:lnTo>
                  <a:lnTo>
                    <a:pt x="23" y="128"/>
                  </a:lnTo>
                  <a:lnTo>
                    <a:pt x="18" y="1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4" name="Freeform 602"/>
            <p:cNvSpPr>
              <a:spLocks/>
            </p:cNvSpPr>
            <p:nvPr/>
          </p:nvSpPr>
          <p:spPr bwMode="auto">
            <a:xfrm>
              <a:off x="1962" y="1504"/>
              <a:ext cx="5" cy="2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0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5" name="Freeform 603"/>
            <p:cNvSpPr>
              <a:spLocks/>
            </p:cNvSpPr>
            <p:nvPr/>
          </p:nvSpPr>
          <p:spPr bwMode="auto">
            <a:xfrm>
              <a:off x="1944" y="1374"/>
              <a:ext cx="9" cy="9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0 h 9"/>
                <a:gd name="T4" fmla="*/ 0 w 9"/>
                <a:gd name="T5" fmla="*/ 4 h 9"/>
                <a:gd name="T6" fmla="*/ 4 w 9"/>
                <a:gd name="T7" fmla="*/ 9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4" y="9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6" name="Freeform 604"/>
            <p:cNvSpPr>
              <a:spLocks/>
            </p:cNvSpPr>
            <p:nvPr/>
          </p:nvSpPr>
          <p:spPr bwMode="auto">
            <a:xfrm>
              <a:off x="1948" y="1370"/>
              <a:ext cx="7" cy="8"/>
            </a:xfrm>
            <a:custGeom>
              <a:avLst/>
              <a:gdLst>
                <a:gd name="T0" fmla="*/ 5 w 7"/>
                <a:gd name="T1" fmla="*/ 7 h 8"/>
                <a:gd name="T2" fmla="*/ 7 w 7"/>
                <a:gd name="T3" fmla="*/ 0 h 8"/>
                <a:gd name="T4" fmla="*/ 1 w 7"/>
                <a:gd name="T5" fmla="*/ 4 h 8"/>
                <a:gd name="T6" fmla="*/ 5 w 7"/>
                <a:gd name="T7" fmla="*/ 8 h 8"/>
                <a:gd name="T8" fmla="*/ 0 w 7"/>
                <a:gd name="T9" fmla="*/ 6 h 8"/>
                <a:gd name="T10" fmla="*/ 5 w 7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5" y="7"/>
                  </a:moveTo>
                  <a:lnTo>
                    <a:pt x="7" y="0"/>
                  </a:lnTo>
                  <a:lnTo>
                    <a:pt x="1" y="4"/>
                  </a:lnTo>
                  <a:lnTo>
                    <a:pt x="5" y="8"/>
                  </a:lnTo>
                  <a:lnTo>
                    <a:pt x="0" y="6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357" name="Freeform 605"/>
            <p:cNvSpPr>
              <a:spLocks/>
            </p:cNvSpPr>
            <p:nvPr/>
          </p:nvSpPr>
          <p:spPr bwMode="auto">
            <a:xfrm>
              <a:off x="1942" y="1378"/>
              <a:ext cx="6" cy="5"/>
            </a:xfrm>
            <a:custGeom>
              <a:avLst/>
              <a:gdLst>
                <a:gd name="T0" fmla="*/ 2 w 6"/>
                <a:gd name="T1" fmla="*/ 0 h 5"/>
                <a:gd name="T2" fmla="*/ 0 w 6"/>
                <a:gd name="T3" fmla="*/ 2 h 5"/>
                <a:gd name="T4" fmla="*/ 6 w 6"/>
                <a:gd name="T5" fmla="*/ 3 h 5"/>
                <a:gd name="T6" fmla="*/ 6 w 6"/>
                <a:gd name="T7" fmla="*/ 5 h 5"/>
                <a:gd name="T8" fmla="*/ 2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0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31507" name="AutoShape 755"/>
          <p:cNvSpPr>
            <a:spLocks noChangeArrowheads="1"/>
          </p:cNvSpPr>
          <p:nvPr/>
        </p:nvSpPr>
        <p:spPr bwMode="auto">
          <a:xfrm>
            <a:off x="6705600" y="3886200"/>
            <a:ext cx="1387475" cy="647700"/>
          </a:xfrm>
          <a:prstGeom prst="rightArrow">
            <a:avLst>
              <a:gd name="adj1" fmla="val 50000"/>
              <a:gd name="adj2" fmla="val 535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400" smtClean="0">
                <a:solidFill>
                  <a:srgbClr val="000000"/>
                </a:solidFill>
              </a:rPr>
              <a:t>drift</a:t>
            </a:r>
          </a:p>
        </p:txBody>
      </p:sp>
      <p:sp>
        <p:nvSpPr>
          <p:cNvPr id="331509" name="Text Box 757"/>
          <p:cNvSpPr txBox="1">
            <a:spLocks noChangeArrowheads="1"/>
          </p:cNvSpPr>
          <p:nvPr/>
        </p:nvSpPr>
        <p:spPr bwMode="auto">
          <a:xfrm>
            <a:off x="914400" y="5562600"/>
            <a:ext cx="37036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400" smtClean="0">
                <a:solidFill>
                  <a:srgbClr val="000000"/>
                </a:solidFill>
              </a:rPr>
              <a:t>Laju hanyutan elektron: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id-ID" sz="2400" smtClean="0">
              <a:solidFill>
                <a:srgbClr val="000000"/>
              </a:solidFill>
            </a:endParaRPr>
          </a:p>
        </p:txBody>
      </p:sp>
      <p:graphicFrame>
        <p:nvGraphicFramePr>
          <p:cNvPr id="331510" name="Object 758"/>
          <p:cNvGraphicFramePr>
            <a:graphicFrameLocks noChangeAspect="1"/>
          </p:cNvGraphicFramePr>
          <p:nvPr/>
        </p:nvGraphicFramePr>
        <p:xfrm>
          <a:off x="4038600" y="5562600"/>
          <a:ext cx="19240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5" imgW="965160" imgH="241200" progId="Equation.3">
                  <p:embed/>
                </p:oleObj>
              </mc:Choice>
              <mc:Fallback>
                <p:oleObj name="Equation" r:id="rId5" imgW="965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5562600"/>
                        <a:ext cx="192405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785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6" grpId="0" autoUpdateAnimBg="0"/>
      <p:bldP spid="331507" grpId="0" animBg="1" autoUpdateAnimBg="0"/>
      <p:bldP spid="33150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580195"/>
          </a:xfrm>
        </p:spPr>
        <p:txBody>
          <a:bodyPr>
            <a:normAutofit fontScale="90000"/>
          </a:bodyPr>
          <a:lstStyle/>
          <a:p>
            <a:r>
              <a:rPr lang="en-GB" altLang="id-ID" sz="4000" b="1" dirty="0" smtClean="0">
                <a:latin typeface="Calibri" panose="020F0502020204030204" pitchFamily="34" charset="0"/>
              </a:rPr>
              <a:t>LAJU HANYUTAN</a:t>
            </a:r>
            <a:endParaRPr lang="en-GB" altLang="id-ID" sz="4000" b="1" dirty="0">
              <a:latin typeface="Calibri" panose="020F0502020204030204" pitchFamily="34" charset="0"/>
            </a:endParaRPr>
          </a:p>
        </p:txBody>
      </p:sp>
      <p:grpSp>
        <p:nvGrpSpPr>
          <p:cNvPr id="331799" name="Group 23"/>
          <p:cNvGrpSpPr>
            <a:grpSpLocks/>
          </p:cNvGrpSpPr>
          <p:nvPr/>
        </p:nvGrpSpPr>
        <p:grpSpPr bwMode="auto">
          <a:xfrm>
            <a:off x="518160" y="1478280"/>
            <a:ext cx="2514600" cy="1905000"/>
            <a:chOff x="750" y="864"/>
            <a:chExt cx="2154" cy="1795"/>
          </a:xfrm>
        </p:grpSpPr>
        <p:grpSp>
          <p:nvGrpSpPr>
            <p:cNvPr id="331779" name="Group 3"/>
            <p:cNvGrpSpPr>
              <a:grpSpLocks/>
            </p:cNvGrpSpPr>
            <p:nvPr/>
          </p:nvGrpSpPr>
          <p:grpSpPr bwMode="auto">
            <a:xfrm>
              <a:off x="750" y="1233"/>
              <a:ext cx="2154" cy="1142"/>
              <a:chOff x="750" y="1233"/>
              <a:chExt cx="2154" cy="1142"/>
            </a:xfrm>
          </p:grpSpPr>
          <p:sp>
            <p:nvSpPr>
              <p:cNvPr id="331780" name="Rectangle 4"/>
              <p:cNvSpPr>
                <a:spLocks noChangeArrowheads="1"/>
              </p:cNvSpPr>
              <p:nvPr/>
            </p:nvSpPr>
            <p:spPr bwMode="auto">
              <a:xfrm rot="-5400000">
                <a:off x="1252" y="793"/>
                <a:ext cx="1129" cy="2035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781" name="Oval 5"/>
              <p:cNvSpPr>
                <a:spLocks noChangeArrowheads="1"/>
              </p:cNvSpPr>
              <p:nvPr/>
            </p:nvSpPr>
            <p:spPr bwMode="auto">
              <a:xfrm rot="-5400000">
                <a:off x="249" y="1734"/>
                <a:ext cx="1129" cy="12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782" name="Oval 6"/>
              <p:cNvSpPr>
                <a:spLocks noChangeArrowheads="1"/>
              </p:cNvSpPr>
              <p:nvPr/>
            </p:nvSpPr>
            <p:spPr bwMode="auto">
              <a:xfrm rot="-5400000">
                <a:off x="2276" y="1742"/>
                <a:ext cx="1129" cy="127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31783" name="Oval 7"/>
            <p:cNvSpPr>
              <a:spLocks noChangeArrowheads="1"/>
            </p:cNvSpPr>
            <p:nvPr/>
          </p:nvSpPr>
          <p:spPr bwMode="auto">
            <a:xfrm rot="-5400000">
              <a:off x="604" y="1747"/>
              <a:ext cx="1129" cy="127"/>
            </a:xfrm>
            <a:prstGeom prst="ellipse">
              <a:avLst/>
            </a:prstGeom>
            <a:gradFill rotWithShape="0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784" name="Oval 8"/>
            <p:cNvSpPr>
              <a:spLocks noChangeArrowheads="1"/>
            </p:cNvSpPr>
            <p:nvPr/>
          </p:nvSpPr>
          <p:spPr bwMode="auto">
            <a:xfrm rot="-5400000">
              <a:off x="1454" y="1747"/>
              <a:ext cx="1129" cy="127"/>
            </a:xfrm>
            <a:prstGeom prst="ellipse">
              <a:avLst/>
            </a:prstGeom>
            <a:gradFill rotWithShape="0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id-ID" sz="2400" smtClean="0">
                  <a:solidFill>
                    <a:srgbClr val="000000"/>
                  </a:solidFill>
                </a:rPr>
                <a:t>A</a:t>
              </a:r>
            </a:p>
          </p:txBody>
        </p:sp>
        <p:graphicFrame>
          <p:nvGraphicFramePr>
            <p:cNvPr id="331785" name="Object 9"/>
            <p:cNvGraphicFramePr>
              <a:graphicFrameLocks/>
            </p:cNvGraphicFramePr>
            <p:nvPr/>
          </p:nvGraphicFramePr>
          <p:xfrm>
            <a:off x="1383" y="1687"/>
            <a:ext cx="248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6" name="Clip" r:id="rId3" imgW="1299240" imgH="1299240" progId="MS_ClipArt_Gallery.5">
                    <p:embed/>
                  </p:oleObj>
                </mc:Choice>
                <mc:Fallback>
                  <p:oleObj name="Clip" r:id="rId3" imgW="1299240" imgH="1299240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3" y="1687"/>
                          <a:ext cx="248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1786" name="Object 10"/>
            <p:cNvGraphicFramePr>
              <a:graphicFrameLocks/>
            </p:cNvGraphicFramePr>
            <p:nvPr/>
          </p:nvGraphicFramePr>
          <p:xfrm>
            <a:off x="1620" y="2042"/>
            <a:ext cx="248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7" name="Clip" r:id="rId5" imgW="1299240" imgH="1299240" progId="MS_ClipArt_Gallery.5">
                    <p:embed/>
                  </p:oleObj>
                </mc:Choice>
                <mc:Fallback>
                  <p:oleObj name="Clip" r:id="rId5" imgW="1299240" imgH="1299240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0" y="2042"/>
                          <a:ext cx="248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1787" name="Object 11"/>
            <p:cNvGraphicFramePr>
              <a:graphicFrameLocks/>
            </p:cNvGraphicFramePr>
            <p:nvPr/>
          </p:nvGraphicFramePr>
          <p:xfrm>
            <a:off x="1695" y="1368"/>
            <a:ext cx="248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8" name="Clip" r:id="rId7" imgW="1299240" imgH="1299240" progId="MS_ClipArt_Gallery.5">
                    <p:embed/>
                  </p:oleObj>
                </mc:Choice>
                <mc:Fallback>
                  <p:oleObj name="Clip" r:id="rId7" imgW="1299240" imgH="1299240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5" y="1368"/>
                          <a:ext cx="248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1788" name="AutoShape 12"/>
            <p:cNvSpPr>
              <a:spLocks noChangeArrowheads="1"/>
            </p:cNvSpPr>
            <p:nvPr/>
          </p:nvSpPr>
          <p:spPr bwMode="auto">
            <a:xfrm>
              <a:off x="1344" y="864"/>
              <a:ext cx="850" cy="374"/>
            </a:xfrm>
            <a:prstGeom prst="rightArrow">
              <a:avLst>
                <a:gd name="adj1" fmla="val 50000"/>
                <a:gd name="adj2" fmla="val 568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id-ID" sz="2000" dirty="0" err="1" smtClean="0">
                  <a:solidFill>
                    <a:srgbClr val="000000"/>
                  </a:solidFill>
                </a:rPr>
                <a:t>v</a:t>
              </a:r>
              <a:r>
                <a:rPr lang="en-GB" altLang="id-ID" sz="2000" baseline="-25000" dirty="0" err="1" smtClean="0">
                  <a:solidFill>
                    <a:srgbClr val="000000"/>
                  </a:solidFill>
                </a:rPr>
                <a:t>drift</a:t>
              </a:r>
              <a:endParaRPr lang="en-GB" altLang="id-ID" sz="2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31789" name="Line 13"/>
            <p:cNvSpPr>
              <a:spLocks noChangeShapeType="1"/>
            </p:cNvSpPr>
            <p:nvPr/>
          </p:nvSpPr>
          <p:spPr bwMode="auto">
            <a:xfrm>
              <a:off x="1167" y="2517"/>
              <a:ext cx="8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331790" name="Object 14"/>
            <p:cNvGraphicFramePr>
              <a:graphicFrameLocks noChangeAspect="1"/>
            </p:cNvGraphicFramePr>
            <p:nvPr/>
          </p:nvGraphicFramePr>
          <p:xfrm>
            <a:off x="1507" y="2371"/>
            <a:ext cx="142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9" name="Equation" r:id="rId9" imgW="88560" imgH="177480" progId="Equation.3">
                    <p:embed/>
                  </p:oleObj>
                </mc:Choice>
                <mc:Fallback>
                  <p:oleObj name="Equation" r:id="rId9" imgW="885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7" y="2371"/>
                          <a:ext cx="142" cy="2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1796" name="Text Box 20"/>
          <p:cNvSpPr txBox="1">
            <a:spLocks noChangeArrowheads="1"/>
          </p:cNvSpPr>
          <p:nvPr/>
        </p:nvSpPr>
        <p:spPr bwMode="auto">
          <a:xfrm>
            <a:off x="3810000" y="1600200"/>
            <a:ext cx="47244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200" dirty="0" err="1" smtClean="0">
                <a:solidFill>
                  <a:srgbClr val="000000"/>
                </a:solidFill>
              </a:rPr>
              <a:t>Jumlah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muatan</a:t>
            </a:r>
            <a:r>
              <a:rPr lang="en-GB" altLang="id-ID" sz="2200" dirty="0" smtClean="0">
                <a:solidFill>
                  <a:srgbClr val="000000"/>
                </a:solidFill>
              </a:rPr>
              <a:t> yang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melalui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permukaan</a:t>
            </a:r>
            <a:r>
              <a:rPr lang="en-GB" altLang="id-ID" sz="2200" dirty="0" smtClean="0">
                <a:solidFill>
                  <a:srgbClr val="000000"/>
                </a:solidFill>
              </a:rPr>
              <a:t> A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dalam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selang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waktu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dalam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selang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waktu</a:t>
            </a:r>
            <a:r>
              <a:rPr lang="en-GB" altLang="id-ID" sz="2200" dirty="0" smtClean="0">
                <a:solidFill>
                  <a:srgbClr val="000000"/>
                </a:solidFill>
              </a:rPr>
              <a:t> </a:t>
            </a:r>
            <a:r>
              <a:rPr lang="en-GB" altLang="id-ID" sz="2200" dirty="0" err="1" smtClean="0">
                <a:solidFill>
                  <a:srgbClr val="000000"/>
                </a:solidFill>
              </a:rPr>
              <a:t>dt</a:t>
            </a:r>
            <a:r>
              <a:rPr lang="en-GB" altLang="id-ID" sz="2200" dirty="0" smtClean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331798" name="Text Box 22"/>
          <p:cNvSpPr txBox="1">
            <a:spLocks noChangeArrowheads="1"/>
          </p:cNvSpPr>
          <p:nvPr/>
        </p:nvSpPr>
        <p:spPr bwMode="auto">
          <a:xfrm>
            <a:off x="3733800" y="3657600"/>
            <a:ext cx="50292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200" smtClean="0">
                <a:solidFill>
                  <a:srgbClr val="000000"/>
                </a:solidFill>
              </a:rPr>
              <a:t>Av</a:t>
            </a:r>
            <a:r>
              <a:rPr lang="en-GB" altLang="id-ID" sz="2200" baseline="-25000" smtClean="0">
                <a:solidFill>
                  <a:srgbClr val="000000"/>
                </a:solidFill>
              </a:rPr>
              <a:t>drif</a:t>
            </a:r>
            <a:r>
              <a:rPr lang="en-GB" altLang="id-ID" sz="2200" smtClean="0">
                <a:solidFill>
                  <a:srgbClr val="000000"/>
                </a:solidFill>
              </a:rPr>
              <a:t>t </a:t>
            </a:r>
            <a:r>
              <a:rPr lang="en-GB" altLang="id-ID" sz="2200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altLang="id-ID" sz="2200" smtClean="0">
                <a:solidFill>
                  <a:srgbClr val="000000"/>
                </a:solidFill>
              </a:rPr>
              <a:t>t = A</a:t>
            </a:r>
            <a:r>
              <a:rPr lang="en-GB" altLang="id-ID" sz="2200" i="1" smtClean="0">
                <a:solidFill>
                  <a:srgbClr val="000000"/>
                </a:solidFill>
              </a:rPr>
              <a:t>l</a:t>
            </a:r>
            <a:r>
              <a:rPr lang="en-GB" altLang="id-ID" sz="2200" smtClean="0">
                <a:solidFill>
                  <a:srgbClr val="000000"/>
                </a:solidFill>
              </a:rPr>
              <a:t> :volume yang melewati 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200" smtClean="0">
                <a:solidFill>
                  <a:srgbClr val="000000"/>
                </a:solidFill>
              </a:rPr>
              <a:t>n: jumlah pembawa muatan per satuan vol.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id-ID" sz="2200" smtClean="0">
                <a:solidFill>
                  <a:srgbClr val="000000"/>
                </a:solidFill>
              </a:rPr>
              <a:t>q: muatan yang dibawa oleh satu pembawa muatan</a:t>
            </a:r>
          </a:p>
        </p:txBody>
      </p:sp>
      <p:grpSp>
        <p:nvGrpSpPr>
          <p:cNvPr id="331800" name="Group 24"/>
          <p:cNvGrpSpPr>
            <a:grpSpLocks/>
          </p:cNvGrpSpPr>
          <p:nvPr/>
        </p:nvGrpSpPr>
        <p:grpSpPr bwMode="auto">
          <a:xfrm>
            <a:off x="518160" y="3788569"/>
            <a:ext cx="2514600" cy="1905000"/>
            <a:chOff x="750" y="858"/>
            <a:chExt cx="2154" cy="1801"/>
          </a:xfrm>
        </p:grpSpPr>
        <p:grpSp>
          <p:nvGrpSpPr>
            <p:cNvPr id="331801" name="Group 25"/>
            <p:cNvGrpSpPr>
              <a:grpSpLocks/>
            </p:cNvGrpSpPr>
            <p:nvPr/>
          </p:nvGrpSpPr>
          <p:grpSpPr bwMode="auto">
            <a:xfrm>
              <a:off x="750" y="1233"/>
              <a:ext cx="2154" cy="1142"/>
              <a:chOff x="750" y="1233"/>
              <a:chExt cx="2154" cy="1142"/>
            </a:xfrm>
          </p:grpSpPr>
          <p:sp>
            <p:nvSpPr>
              <p:cNvPr id="331802" name="Rectangle 26"/>
              <p:cNvSpPr>
                <a:spLocks noChangeArrowheads="1"/>
              </p:cNvSpPr>
              <p:nvPr/>
            </p:nvSpPr>
            <p:spPr bwMode="auto">
              <a:xfrm rot="-5400000">
                <a:off x="1252" y="793"/>
                <a:ext cx="1129" cy="2035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803" name="Oval 27"/>
              <p:cNvSpPr>
                <a:spLocks noChangeArrowheads="1"/>
              </p:cNvSpPr>
              <p:nvPr/>
            </p:nvSpPr>
            <p:spPr bwMode="auto">
              <a:xfrm rot="-5400000">
                <a:off x="249" y="1734"/>
                <a:ext cx="1129" cy="12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altLang="id-ID" sz="2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1804" name="Oval 28"/>
              <p:cNvSpPr>
                <a:spLocks noChangeArrowheads="1"/>
              </p:cNvSpPr>
              <p:nvPr/>
            </p:nvSpPr>
            <p:spPr bwMode="auto">
              <a:xfrm rot="-5400000">
                <a:off x="2276" y="1742"/>
                <a:ext cx="1129" cy="127"/>
              </a:xfrm>
              <a:prstGeom prst="ellipse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d-ID" sz="240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31805" name="Oval 29"/>
            <p:cNvSpPr>
              <a:spLocks noChangeArrowheads="1"/>
            </p:cNvSpPr>
            <p:nvPr/>
          </p:nvSpPr>
          <p:spPr bwMode="auto">
            <a:xfrm rot="-5400000">
              <a:off x="1454" y="1747"/>
              <a:ext cx="1129" cy="127"/>
            </a:xfrm>
            <a:prstGeom prst="ellipse">
              <a:avLst/>
            </a:prstGeom>
            <a:gradFill rotWithShape="0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id-ID" sz="2400" smtClean="0">
                  <a:solidFill>
                    <a:srgbClr val="000000"/>
                  </a:solidFill>
                </a:rPr>
                <a:t>A</a:t>
              </a:r>
            </a:p>
          </p:txBody>
        </p:sp>
        <p:graphicFrame>
          <p:nvGraphicFramePr>
            <p:cNvPr id="331806" name="Object 30"/>
            <p:cNvGraphicFramePr>
              <a:graphicFrameLocks/>
            </p:cNvGraphicFramePr>
            <p:nvPr/>
          </p:nvGraphicFramePr>
          <p:xfrm>
            <a:off x="2239" y="1687"/>
            <a:ext cx="248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0" name="Clip" r:id="rId11" imgW="1299240" imgH="1299240" progId="MS_ClipArt_Gallery.5">
                    <p:embed/>
                  </p:oleObj>
                </mc:Choice>
                <mc:Fallback>
                  <p:oleObj name="Clip" r:id="rId11" imgW="1299240" imgH="1299240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9" y="1687"/>
                          <a:ext cx="248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1807" name="Object 31"/>
            <p:cNvGraphicFramePr>
              <a:graphicFrameLocks/>
            </p:cNvGraphicFramePr>
            <p:nvPr/>
          </p:nvGraphicFramePr>
          <p:xfrm>
            <a:off x="2476" y="2042"/>
            <a:ext cx="248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1" name="Clip" r:id="rId13" imgW="1299240" imgH="1299240" progId="MS_ClipArt_Gallery.5">
                    <p:embed/>
                  </p:oleObj>
                </mc:Choice>
                <mc:Fallback>
                  <p:oleObj name="Clip" r:id="rId13" imgW="1299240" imgH="1299240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6" y="2042"/>
                          <a:ext cx="248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1808" name="Object 32"/>
            <p:cNvGraphicFramePr>
              <a:graphicFrameLocks/>
            </p:cNvGraphicFramePr>
            <p:nvPr/>
          </p:nvGraphicFramePr>
          <p:xfrm>
            <a:off x="2551" y="1368"/>
            <a:ext cx="248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2" name="Clip" r:id="rId15" imgW="1299240" imgH="1299240" progId="MS_ClipArt_Gallery.5">
                    <p:embed/>
                  </p:oleObj>
                </mc:Choice>
                <mc:Fallback>
                  <p:oleObj name="Clip" r:id="rId15" imgW="1299240" imgH="1299240" progId="MS_ClipArt_Gallery.5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1" y="1368"/>
                          <a:ext cx="248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1809" name="AutoShape 33"/>
            <p:cNvSpPr>
              <a:spLocks noChangeArrowheads="1"/>
            </p:cNvSpPr>
            <p:nvPr/>
          </p:nvSpPr>
          <p:spPr bwMode="auto">
            <a:xfrm>
              <a:off x="1575" y="858"/>
              <a:ext cx="850" cy="374"/>
            </a:xfrm>
            <a:prstGeom prst="rightArrow">
              <a:avLst>
                <a:gd name="adj1" fmla="val 50000"/>
                <a:gd name="adj2" fmla="val 568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id-ID" smtClean="0">
                  <a:solidFill>
                    <a:srgbClr val="000000"/>
                  </a:solidFill>
                </a:rPr>
                <a:t>v</a:t>
              </a:r>
              <a:r>
                <a:rPr lang="en-GB" altLang="id-ID" baseline="-25000" smtClean="0">
                  <a:solidFill>
                    <a:srgbClr val="000000"/>
                  </a:solidFill>
                </a:rPr>
                <a:t>drift</a:t>
              </a:r>
              <a:endParaRPr lang="en-GB" altLang="id-ID" sz="2400" smtClean="0">
                <a:solidFill>
                  <a:srgbClr val="000000"/>
                </a:solidFill>
              </a:endParaRPr>
            </a:p>
          </p:txBody>
        </p:sp>
        <p:sp>
          <p:nvSpPr>
            <p:cNvPr id="331810" name="Line 34"/>
            <p:cNvSpPr>
              <a:spLocks noChangeShapeType="1"/>
            </p:cNvSpPr>
            <p:nvPr/>
          </p:nvSpPr>
          <p:spPr bwMode="auto">
            <a:xfrm>
              <a:off x="2023" y="2517"/>
              <a:ext cx="8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d-ID" sz="2400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331811" name="Object 35"/>
            <p:cNvGraphicFramePr>
              <a:graphicFrameLocks noChangeAspect="1"/>
            </p:cNvGraphicFramePr>
            <p:nvPr/>
          </p:nvGraphicFramePr>
          <p:xfrm>
            <a:off x="2363" y="2371"/>
            <a:ext cx="142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3" name="Equation" r:id="rId17" imgW="88560" imgH="177480" progId="Equation.3">
                    <p:embed/>
                  </p:oleObj>
                </mc:Choice>
                <mc:Fallback>
                  <p:oleObj name="Equation" r:id="rId17" imgW="885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3" y="2371"/>
                          <a:ext cx="142" cy="2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31812" name="Object 36"/>
          <p:cNvGraphicFramePr>
            <a:graphicFrameLocks noChangeAspect="1"/>
          </p:cNvGraphicFramePr>
          <p:nvPr/>
        </p:nvGraphicFramePr>
        <p:xfrm>
          <a:off x="3886200" y="2895600"/>
          <a:ext cx="29337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4" r:id="rId18" imgW="1168400" imgH="241300" progId="Equation.3">
                  <p:embed/>
                </p:oleObj>
              </mc:Choice>
              <mc:Fallback>
                <p:oleObj r:id="rId18" imgW="1168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895600"/>
                        <a:ext cx="293370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1814" name="Object 38"/>
          <p:cNvGraphicFramePr>
            <a:graphicFrameLocks noChangeAspect="1"/>
          </p:cNvGraphicFramePr>
          <p:nvPr/>
        </p:nvGraphicFramePr>
        <p:xfrm>
          <a:off x="3886200" y="5257800"/>
          <a:ext cx="2514600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5" name="Equation" r:id="rId20" imgW="1130040" imgH="393480" progId="Equation.3">
                  <p:embed/>
                </p:oleObj>
              </mc:Choice>
              <mc:Fallback>
                <p:oleObj name="Equation" r:id="rId20" imgW="1130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257800"/>
                        <a:ext cx="2514600" cy="871538"/>
                      </a:xfrm>
                      <a:prstGeom prst="rect">
                        <a:avLst/>
                      </a:prstGeom>
                      <a:solidFill>
                        <a:srgbClr val="00FFCC"/>
                      </a:solidFill>
                      <a:ln w="57150">
                        <a:solidFill>
                          <a:srgbClr val="00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675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96" grpId="0" build="p" autoUpdateAnimBg="0"/>
      <p:bldP spid="331798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747948"/>
            <a:ext cx="7391400" cy="1143000"/>
          </a:xfrm>
        </p:spPr>
        <p:txBody>
          <a:bodyPr/>
          <a:lstStyle/>
          <a:p>
            <a:r>
              <a:rPr lang="en-GB" altLang="id-ID" sz="3200" dirty="0" smtClean="0">
                <a:latin typeface="Calibri" panose="020F0502020204030204" pitchFamily="34" charset="0"/>
              </a:rPr>
              <a:t>PEMBAWA MUATAN LEBIH DARI SATU JENIS</a:t>
            </a:r>
            <a:endParaRPr lang="en-GB" altLang="id-ID" sz="3200" dirty="0">
              <a:latin typeface="Calibri" panose="020F0502020204030204" pitchFamily="34" charset="0"/>
            </a:endParaRPr>
          </a:p>
        </p:txBody>
      </p:sp>
      <p:sp>
        <p:nvSpPr>
          <p:cNvPr id="333830" name="Text Box 6"/>
          <p:cNvSpPr txBox="1">
            <a:spLocks noChangeArrowheads="1"/>
          </p:cNvSpPr>
          <p:nvPr/>
        </p:nvSpPr>
        <p:spPr bwMode="auto">
          <a:xfrm>
            <a:off x="196448" y="1991749"/>
            <a:ext cx="8653672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Medan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listrik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menghasilkan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gaya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listrik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pada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Gaya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listrik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pada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negatif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berlawanan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arah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dengan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pada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positif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sehingga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arah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aliran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akan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berlawanan</a:t>
            </a:r>
            <a:endParaRPr lang="en-GB" altLang="id-ID" sz="26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Arah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arus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listrik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searah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dengan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arah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aliran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positif</a:t>
            </a:r>
            <a:endParaRPr lang="en-GB" altLang="id-ID" sz="26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id-ID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liran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muatan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positif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dan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negatif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berkontribusi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pada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arah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arus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listrik</a:t>
            </a:r>
            <a:r>
              <a:rPr lang="en-GB" altLang="id-ID" sz="2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yang </a:t>
            </a:r>
            <a:r>
              <a:rPr lang="en-GB" altLang="id-ID" sz="26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sama</a:t>
            </a:r>
            <a:endParaRPr lang="en-GB" altLang="id-ID" sz="2600" i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48" name="Rectangle 24"/>
          <p:cNvSpPr>
            <a:spLocks noChangeArrowheads="1"/>
          </p:cNvSpPr>
          <p:nvPr/>
        </p:nvSpPr>
        <p:spPr bwMode="auto">
          <a:xfrm>
            <a:off x="369570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sz="2400" smtClean="0">
              <a:solidFill>
                <a:srgbClr val="000000"/>
              </a:solidFill>
            </a:endParaRPr>
          </a:p>
        </p:txBody>
      </p:sp>
      <p:graphicFrame>
        <p:nvGraphicFramePr>
          <p:cNvPr id="333847" name="Object 23"/>
          <p:cNvGraphicFramePr>
            <a:graphicFrameLocks noChangeAspect="1"/>
          </p:cNvGraphicFramePr>
          <p:nvPr>
            <p:extLst/>
          </p:nvPr>
        </p:nvGraphicFramePr>
        <p:xfrm>
          <a:off x="2771800" y="5437186"/>
          <a:ext cx="3200400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r:id="rId4" imgW="1574800" imgH="419100" progId="Equation.3">
                  <p:embed/>
                </p:oleObj>
              </mc:Choice>
              <mc:Fallback>
                <p:oleObj r:id="rId4" imgW="15748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437186"/>
                        <a:ext cx="3200400" cy="852488"/>
                      </a:xfrm>
                      <a:prstGeom prst="rect">
                        <a:avLst/>
                      </a:prstGeom>
                      <a:solidFill>
                        <a:srgbClr val="66FFCC"/>
                      </a:solidFill>
                      <a:ln w="9525">
                        <a:solidFill>
                          <a:srgbClr val="00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278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30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615303" y="836712"/>
            <a:ext cx="7629105" cy="142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id-ID" sz="2000" dirty="0" smtClean="0">
                <a:latin typeface="Arial" charset="0"/>
              </a:rPr>
              <a:t>Sebuah </a:t>
            </a:r>
            <a:r>
              <a:rPr lang="id-ID" sz="2000" dirty="0">
                <a:latin typeface="Arial" charset="0"/>
              </a:rPr>
              <a:t>batang penghantar tembaga memiliki luas penampang 3 x </a:t>
            </a:r>
            <a:r>
              <a:rPr lang="id-ID" sz="2000" dirty="0" smtClean="0">
                <a:latin typeface="Arial" charset="0"/>
              </a:rPr>
              <a:t>10</a:t>
            </a:r>
            <a:r>
              <a:rPr lang="id-ID" sz="2000" baseline="30000" dirty="0" smtClean="0">
                <a:latin typeface="Arial" charset="0"/>
              </a:rPr>
              <a:t>-6</a:t>
            </a:r>
            <a:r>
              <a:rPr lang="id-ID" sz="2000" dirty="0" smtClean="0">
                <a:latin typeface="Arial" charset="0"/>
              </a:rPr>
              <a:t> </a:t>
            </a:r>
            <a:r>
              <a:rPr lang="id-ID" sz="2000" dirty="0">
                <a:latin typeface="Arial" charset="0"/>
              </a:rPr>
              <a:t>m</a:t>
            </a:r>
            <a:r>
              <a:rPr lang="id-ID" sz="2000" baseline="30000" dirty="0">
                <a:latin typeface="Arial" charset="0"/>
              </a:rPr>
              <a:t>2</a:t>
            </a:r>
            <a:r>
              <a:rPr lang="id-ID" sz="2000" dirty="0">
                <a:latin typeface="Arial" charset="0"/>
              </a:rPr>
              <a:t> dialiri arus sebesar 10 A. Jika massa jenis tembaga 8.95 g/cm</a:t>
            </a:r>
            <a:r>
              <a:rPr lang="id-ID" sz="2000" baseline="30000" dirty="0">
                <a:latin typeface="Arial" charset="0"/>
              </a:rPr>
              <a:t>3</a:t>
            </a:r>
            <a:r>
              <a:rPr lang="id-ID" sz="2000" dirty="0">
                <a:latin typeface="Arial" charset="0"/>
              </a:rPr>
              <a:t> , massa molar tembaga 63,5 g / mol, asumsikan jika setiap atom tembaga menyumbangkan satu elektron bebas. Tentukan kecepatan driftnya!</a:t>
            </a:r>
            <a:endParaRPr lang="en-US" sz="2000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795813"/>
            <a:ext cx="6643688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62" y="2630959"/>
            <a:ext cx="43751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03" y="3606279"/>
            <a:ext cx="44704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50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620688"/>
            <a:ext cx="857252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3600" b="1" dirty="0" smtClean="0"/>
              <a:t>Besaran dan Satuan dalam Listrik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id-ID" sz="2800" dirty="0" smtClean="0"/>
              <a:t>Tegangan Listrik (V), satuannya Volt (V)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id-ID" sz="2800" dirty="0" smtClean="0"/>
              <a:t>Kuat arus Listrik (I), satuannya Ampere (A)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id-ID" sz="2800" dirty="0" smtClean="0"/>
              <a:t>Hambatan Listrik (R), Satuannya Ohm (</a:t>
            </a:r>
            <a:r>
              <a:rPr lang="el-GR" sz="2800" dirty="0" smtClean="0"/>
              <a:t>Ω</a:t>
            </a:r>
            <a:r>
              <a:rPr lang="id-ID" sz="2800" dirty="0" smtClean="0"/>
              <a:t>)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id-ID" sz="2800" dirty="0" smtClean="0"/>
              <a:t>Daya Listrik (P), Satuannya Watt (w) </a:t>
            </a:r>
            <a:r>
              <a:rPr lang="id-ID" sz="2800" dirty="0" smtClean="0">
                <a:sym typeface="Wingdings" pitchFamily="2" charset="2"/>
              </a:rPr>
              <a:t> P = V.I = W/t</a:t>
            </a:r>
            <a:endParaRPr lang="id-ID" sz="2800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id-ID" sz="2800" dirty="0" smtClean="0"/>
              <a:t>Energi Listrik (W), Satuannya Joule (J) </a:t>
            </a:r>
            <a:r>
              <a:rPr lang="id-ID" sz="2800" dirty="0" smtClean="0">
                <a:sym typeface="Wingdings" pitchFamily="2" charset="2"/>
              </a:rPr>
              <a:t> W = P.t</a:t>
            </a:r>
            <a:endParaRPr lang="id-ID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857884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prstClr val="white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white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08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2" y="-214338"/>
            <a:ext cx="7829576" cy="1143000"/>
          </a:xfrm>
        </p:spPr>
        <p:txBody>
          <a:bodyPr>
            <a:normAutofit/>
          </a:bodyPr>
          <a:lstStyle/>
          <a:p>
            <a:pPr algn="ctr"/>
            <a:r>
              <a:rPr lang="id-ID" sz="3600" dirty="0" smtClean="0"/>
              <a:t>Notasi Ilmiah</a:t>
            </a:r>
            <a:endParaRPr lang="id-ID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403648" y="620688"/>
          <a:ext cx="6387051" cy="587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0329"/>
                <a:gridCol w="1883361"/>
                <a:gridCol w="1883361"/>
              </a:tblGrid>
              <a:tr h="41929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Satuan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Simbol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Notasi</a:t>
                      </a:r>
                      <a:endParaRPr lang="id-ID" dirty="0"/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Exa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aseline="0" dirty="0" smtClean="0"/>
                        <a:t>E</a:t>
                      </a:r>
                      <a:endParaRPr lang="id-ID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18</a:t>
                      </a:r>
                      <a:endParaRPr lang="id-ID" baseline="30000" dirty="0"/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Peta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aseline="0" dirty="0" smtClean="0"/>
                        <a:t>P</a:t>
                      </a:r>
                      <a:endParaRPr lang="id-ID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15</a:t>
                      </a:r>
                      <a:endParaRPr lang="id-ID" baseline="30000" dirty="0"/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Tera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aseline="0" dirty="0" smtClean="0"/>
                        <a:t>T</a:t>
                      </a:r>
                      <a:endParaRPr lang="id-ID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12</a:t>
                      </a:r>
                      <a:endParaRPr lang="id-ID" baseline="30000" dirty="0"/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Giga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9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Mega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6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Kilo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3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X (Nama</a:t>
                      </a:r>
                      <a:r>
                        <a:rPr lang="id-ID" baseline="0" dirty="0" smtClean="0"/>
                        <a:t> Besaran)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0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Milli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-3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Mikro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-6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Nano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-9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Pico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-12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Femto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-15</a:t>
                      </a:r>
                    </a:p>
                  </a:txBody>
                  <a:tcPr/>
                </a:tc>
              </a:tr>
              <a:tr h="419290">
                <a:tc>
                  <a:txBody>
                    <a:bodyPr/>
                    <a:lstStyle/>
                    <a:p>
                      <a:r>
                        <a:rPr lang="id-ID" dirty="0" smtClean="0"/>
                        <a:t>Alto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10</a:t>
                      </a:r>
                      <a:r>
                        <a:rPr lang="id-ID" baseline="30000" dirty="0" smtClean="0"/>
                        <a:t>-18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57884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prstClr val="white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white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80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-16"/>
            <a:ext cx="7467600" cy="1143000"/>
          </a:xfrm>
        </p:spPr>
        <p:txBody>
          <a:bodyPr/>
          <a:lstStyle/>
          <a:p>
            <a:r>
              <a:rPr lang="id-ID" u="sng" dirty="0" smtClean="0"/>
              <a:t>ALAT UKUR LISTRIK</a:t>
            </a:r>
            <a:endParaRPr lang="id-ID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2908" y="928670"/>
            <a:ext cx="9072626" cy="5143536"/>
          </a:xfrm>
        </p:spPr>
        <p:txBody>
          <a:bodyPr>
            <a:noAutofit/>
          </a:bodyPr>
          <a:lstStyle/>
          <a:p>
            <a:pPr marL="720000">
              <a:lnSpc>
                <a:spcPct val="150000"/>
              </a:lnSpc>
            </a:pPr>
            <a:r>
              <a:rPr lang="id-ID" sz="2800" dirty="0" smtClean="0"/>
              <a:t>VOLTMETER </a:t>
            </a:r>
            <a:r>
              <a:rPr lang="id-ID" sz="2800" dirty="0" smtClean="0">
                <a:sym typeface="Wingdings" pitchFamily="2" charset="2"/>
              </a:rPr>
              <a:t> Mengukur Tegangan Listrik</a:t>
            </a:r>
            <a:endParaRPr lang="id-ID" sz="2800" dirty="0" smtClean="0"/>
          </a:p>
          <a:p>
            <a:pPr marL="720000">
              <a:lnSpc>
                <a:spcPct val="150000"/>
              </a:lnSpc>
            </a:pPr>
            <a:r>
              <a:rPr lang="id-ID" sz="2800" dirty="0" smtClean="0"/>
              <a:t>AMPEREMETER </a:t>
            </a:r>
            <a:r>
              <a:rPr lang="id-ID" sz="2800" dirty="0" smtClean="0">
                <a:sym typeface="Wingdings" pitchFamily="2" charset="2"/>
              </a:rPr>
              <a:t> Mengukur Kuat Arus Listrik</a:t>
            </a:r>
            <a:endParaRPr lang="id-ID" sz="2800" dirty="0" smtClean="0"/>
          </a:p>
          <a:p>
            <a:pPr marL="720000">
              <a:lnSpc>
                <a:spcPct val="150000"/>
              </a:lnSpc>
            </a:pPr>
            <a:r>
              <a:rPr lang="id-ID" sz="2800" dirty="0" smtClean="0"/>
              <a:t>OHMMETER </a:t>
            </a:r>
            <a:r>
              <a:rPr lang="id-ID" sz="2800" dirty="0" smtClean="0">
                <a:sym typeface="Wingdings" pitchFamily="2" charset="2"/>
              </a:rPr>
              <a:t> Mengukur Nilai Hambatan</a:t>
            </a:r>
          </a:p>
          <a:p>
            <a:pPr marL="720000">
              <a:lnSpc>
                <a:spcPct val="150000"/>
              </a:lnSpc>
            </a:pPr>
            <a:r>
              <a:rPr lang="id-ID" sz="2800" dirty="0" smtClean="0">
                <a:sym typeface="Wingdings" pitchFamily="2" charset="2"/>
              </a:rPr>
              <a:t>BASIC METER  Mengukur Tegangan dan Kuat arus Listrik</a:t>
            </a:r>
          </a:p>
          <a:p>
            <a:pPr marL="720000">
              <a:lnSpc>
                <a:spcPct val="150000"/>
              </a:lnSpc>
            </a:pPr>
            <a:r>
              <a:rPr lang="id-ID" sz="2800" dirty="0" smtClean="0">
                <a:sym typeface="Wingdings" pitchFamily="2" charset="2"/>
              </a:rPr>
              <a:t>MULTIMETER  Mengukur Tegangan, Kuat arus dan Nilai Hambatan listrik.</a:t>
            </a:r>
            <a:endParaRPr lang="id-ID" sz="2800" dirty="0" smtClean="0"/>
          </a:p>
          <a:p>
            <a:pPr marL="720000">
              <a:lnSpc>
                <a:spcPct val="150000"/>
              </a:lnSpc>
              <a:buNone/>
            </a:pPr>
            <a:endParaRPr lang="id-ID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857884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prstClr val="white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white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3882"/>
            <a:ext cx="8229600" cy="1143000"/>
          </a:xfrm>
        </p:spPr>
        <p:txBody>
          <a:bodyPr>
            <a:noAutofit/>
          </a:bodyPr>
          <a:lstStyle/>
          <a:p>
            <a:r>
              <a:rPr lang="id-ID" sz="5400" dirty="0" smtClean="0"/>
              <a:t>TUJUAN</a:t>
            </a:r>
            <a:endParaRPr lang="id-ID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800" dirty="0" err="1"/>
              <a:t>Setelah</a:t>
            </a:r>
            <a:r>
              <a:rPr lang="en-US" sz="2800" dirty="0"/>
              <a:t>  </a:t>
            </a:r>
            <a:r>
              <a:rPr lang="en-US" sz="2800" dirty="0" err="1"/>
              <a:t>belajar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modul</a:t>
            </a:r>
            <a:r>
              <a:rPr lang="en-US" sz="2800" dirty="0"/>
              <a:t> </a:t>
            </a:r>
            <a:r>
              <a:rPr lang="en-US" sz="2800" dirty="0" err="1"/>
              <a:t>ini</a:t>
            </a:r>
            <a:r>
              <a:rPr lang="en-US" sz="2800" dirty="0"/>
              <a:t> </a:t>
            </a:r>
            <a:r>
              <a:rPr lang="en-US" sz="2800" dirty="0" err="1"/>
              <a:t>diharapkan</a:t>
            </a:r>
            <a:r>
              <a:rPr lang="en-US" sz="2800" dirty="0"/>
              <a:t> </a:t>
            </a:r>
            <a:r>
              <a:rPr lang="en-US" sz="2800" dirty="0" err="1"/>
              <a:t>peserta</a:t>
            </a:r>
            <a:r>
              <a:rPr lang="en-US" sz="2800" dirty="0"/>
              <a:t> </a:t>
            </a:r>
            <a:r>
              <a:rPr lang="en-US" sz="2800" dirty="0" err="1" smtClean="0"/>
              <a:t>dapat</a:t>
            </a:r>
            <a:r>
              <a:rPr lang="id-ID" sz="2800" dirty="0" smtClean="0"/>
              <a:t>:</a:t>
            </a:r>
            <a:endParaRPr lang="id-ID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id-ID" sz="2800" dirty="0"/>
              <a:t>Mendeskripsikan berbagai sumber energi listrik 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id-ID" sz="2800" dirty="0"/>
              <a:t>Mendeskripsikan konsep elektrolisis dan pemanfaatannya.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id-ID" sz="2800" dirty="0"/>
              <a:t>Menganalisis besaran-besaran listrik yang ada pada rangkaian listrik (loop).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id-ID" sz="2800" dirty="0"/>
              <a:t>Menggunakan alat ukur listrik dengan benar.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748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3" descr="basicmet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857232"/>
            <a:ext cx="8001055" cy="557216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52" y="14270"/>
            <a:ext cx="7772400" cy="914400"/>
          </a:xfrm>
        </p:spPr>
        <p:txBody>
          <a:bodyPr/>
          <a:lstStyle/>
          <a:p>
            <a:r>
              <a:rPr lang="id-ID" b="1" dirty="0" smtClean="0">
                <a:solidFill>
                  <a:schemeClr val="bg1"/>
                </a:solidFill>
              </a:rPr>
              <a:t>BASIC METER</a:t>
            </a:r>
            <a:endParaRPr lang="id-ID" b="1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000628" y="714356"/>
            <a:ext cx="3929090" cy="1714513"/>
            <a:chOff x="5000628" y="714356"/>
            <a:chExt cx="3929090" cy="1714513"/>
          </a:xfrm>
        </p:grpSpPr>
        <p:sp>
          <p:nvSpPr>
            <p:cNvPr id="4" name="TextBox 3"/>
            <p:cNvSpPr txBox="1"/>
            <p:nvPr/>
          </p:nvSpPr>
          <p:spPr>
            <a:xfrm>
              <a:off x="5000628" y="714356"/>
              <a:ext cx="39290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800" b="1" dirty="0" smtClean="0">
                  <a:solidFill>
                    <a:srgbClr val="FFFF00"/>
                  </a:solidFill>
                </a:rPr>
                <a:t>Saklar geser penentu fungsi</a:t>
              </a:r>
              <a:endParaRPr lang="id-ID" sz="28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rot="5400000">
              <a:off x="5603355" y="1888588"/>
              <a:ext cx="1009125" cy="71438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714348" y="857232"/>
            <a:ext cx="3571900" cy="2428892"/>
            <a:chOff x="714348" y="857232"/>
            <a:chExt cx="3571900" cy="2428892"/>
          </a:xfrm>
        </p:grpSpPr>
        <p:sp>
          <p:nvSpPr>
            <p:cNvPr id="12" name="TextBox 11"/>
            <p:cNvSpPr txBox="1"/>
            <p:nvPr/>
          </p:nvSpPr>
          <p:spPr>
            <a:xfrm>
              <a:off x="714348" y="857232"/>
              <a:ext cx="357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800" b="1" dirty="0" smtClean="0">
                  <a:solidFill>
                    <a:srgbClr val="FFFF00"/>
                  </a:solidFill>
                </a:rPr>
                <a:t>Terminal batas ukur</a:t>
              </a:r>
              <a:endParaRPr lang="id-ID" sz="28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6200000" flipH="1">
              <a:off x="1428728" y="1785926"/>
              <a:ext cx="2071702" cy="928694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857488" y="1619896"/>
            <a:ext cx="3071834" cy="1023286"/>
            <a:chOff x="2857488" y="1619896"/>
            <a:chExt cx="3071834" cy="1023286"/>
          </a:xfrm>
        </p:grpSpPr>
        <p:sp>
          <p:nvSpPr>
            <p:cNvPr id="18" name="TextBox 17"/>
            <p:cNvSpPr txBox="1"/>
            <p:nvPr/>
          </p:nvSpPr>
          <p:spPr>
            <a:xfrm>
              <a:off x="2857488" y="1619896"/>
              <a:ext cx="30718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800" b="1" dirty="0" smtClean="0">
                  <a:solidFill>
                    <a:srgbClr val="3B3B3B"/>
                  </a:solidFill>
                </a:rPr>
                <a:t>Display berskala</a:t>
              </a:r>
              <a:endParaRPr lang="id-ID" sz="2800" b="1" dirty="0">
                <a:solidFill>
                  <a:srgbClr val="3B3B3B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8" idx="2"/>
            </p:cNvCxnSpPr>
            <p:nvPr/>
          </p:nvCxnSpPr>
          <p:spPr>
            <a:xfrm rot="16200000" flipH="1">
              <a:off x="4161231" y="2375289"/>
              <a:ext cx="500066" cy="35719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714348" y="4714884"/>
            <a:ext cx="4143404" cy="1594790"/>
            <a:chOff x="714348" y="4714884"/>
            <a:chExt cx="4143404" cy="1594790"/>
          </a:xfrm>
        </p:grpSpPr>
        <p:sp>
          <p:nvSpPr>
            <p:cNvPr id="22" name="TextBox 21"/>
            <p:cNvSpPr txBox="1"/>
            <p:nvPr/>
          </p:nvSpPr>
          <p:spPr>
            <a:xfrm>
              <a:off x="714348" y="5786454"/>
              <a:ext cx="4143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800" b="1" dirty="0" smtClean="0">
                  <a:solidFill>
                    <a:schemeClr val="bg1"/>
                  </a:solidFill>
                </a:rPr>
                <a:t>Terminal kutub negatif</a:t>
              </a:r>
              <a:endParaRPr lang="id-ID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2928926" y="4714884"/>
              <a:ext cx="1643074" cy="1214446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4000496" y="3429000"/>
            <a:ext cx="5072098" cy="2428892"/>
            <a:chOff x="4000496" y="3429000"/>
            <a:chExt cx="5072098" cy="2428892"/>
          </a:xfrm>
        </p:grpSpPr>
        <p:sp>
          <p:nvSpPr>
            <p:cNvPr id="33" name="TextBox 32"/>
            <p:cNvSpPr txBox="1"/>
            <p:nvPr/>
          </p:nvSpPr>
          <p:spPr>
            <a:xfrm>
              <a:off x="4000496" y="5334672"/>
              <a:ext cx="50720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2800" b="1" dirty="0" smtClean="0">
                  <a:solidFill>
                    <a:schemeClr val="bg1"/>
                  </a:solidFill>
                </a:rPr>
                <a:t>Besaran yang sedang diukur</a:t>
              </a:r>
              <a:endParaRPr lang="id-ID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16200000" flipV="1">
              <a:off x="4500562" y="3714752"/>
              <a:ext cx="1928826" cy="1357322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857884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prstClr val="white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white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0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8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4576936" cy="868346"/>
          </a:xfrm>
        </p:spPr>
        <p:txBody>
          <a:bodyPr>
            <a:normAutofit fontScale="90000"/>
          </a:bodyPr>
          <a:lstStyle/>
          <a:p>
            <a:r>
              <a:rPr lang="id-ID" sz="3600" b="1" dirty="0" smtClean="0">
                <a:latin typeface="+mn-lt"/>
              </a:rPr>
              <a:t>Terminal Batas Ukur Kuat Arus</a:t>
            </a:r>
            <a:endParaRPr lang="id-ID" sz="3600" b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1477020"/>
            <a:ext cx="7715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prstClr val="black"/>
                </a:solidFill>
              </a:rPr>
              <a:t>Untuk mengukur kuat  Arus listrik, maksimal 5 A</a:t>
            </a:r>
            <a:endParaRPr lang="id-ID" sz="2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2714620"/>
            <a:ext cx="7715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prstClr val="black"/>
                </a:solidFill>
              </a:rPr>
              <a:t>Untuk mengukur kuat  Arus listrik, maksimal 1 A</a:t>
            </a:r>
            <a:endParaRPr lang="id-ID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3786190"/>
            <a:ext cx="77152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700" dirty="0" smtClean="0">
                <a:solidFill>
                  <a:prstClr val="black"/>
                </a:solidFill>
              </a:rPr>
              <a:t>Untuk mengukur kuat  Arus listrik, maksimal 0,1 A</a:t>
            </a:r>
            <a:endParaRPr lang="id-ID" sz="27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5852" y="5143512"/>
            <a:ext cx="77152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500" dirty="0" smtClean="0">
                <a:solidFill>
                  <a:prstClr val="black"/>
                </a:solidFill>
              </a:rPr>
              <a:t>Untuk mengukur kuat  Arus listrik, maksimal 0,0001 A</a:t>
            </a:r>
            <a:endParaRPr lang="id-ID" sz="2500" dirty="0">
              <a:solidFill>
                <a:prstClr val="black"/>
              </a:solidFill>
            </a:endParaRPr>
          </a:p>
        </p:txBody>
      </p:sp>
      <p:pic>
        <p:nvPicPr>
          <p:cNvPr id="12" name="Picture 11" descr="batas ukur Amperemeter 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071546"/>
            <a:ext cx="1145965" cy="500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3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batas ukur Voltme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820" y="1142984"/>
            <a:ext cx="1211123" cy="49545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5852" y="1477020"/>
            <a:ext cx="7858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prstClr val="black"/>
                </a:solidFill>
              </a:rPr>
              <a:t>Untuk mengukur tegangan listrik, maksimal 50 V</a:t>
            </a:r>
            <a:endParaRPr lang="id-ID" sz="28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2714620"/>
            <a:ext cx="7858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prstClr val="black"/>
                </a:solidFill>
              </a:rPr>
              <a:t>Untuk mengukur tegangan listrik, maksimal 10 V</a:t>
            </a:r>
            <a:endParaRPr lang="id-ID" sz="2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322" y="3786190"/>
            <a:ext cx="7715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prstClr val="black"/>
                </a:solidFill>
              </a:rPr>
              <a:t>Untuk mengukur tegangan listrik, maksimal 1 V</a:t>
            </a:r>
            <a:endParaRPr lang="id-ID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60" y="5309400"/>
            <a:ext cx="771524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700" dirty="0" smtClean="0">
                <a:solidFill>
                  <a:prstClr val="black"/>
                </a:solidFill>
              </a:rPr>
              <a:t>Untuk mengukur tegangan listrik, maksimal 0,1 V</a:t>
            </a:r>
            <a:endParaRPr lang="id-ID" sz="2700" dirty="0">
              <a:solidFill>
                <a:prstClr val="black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5585048" cy="868346"/>
          </a:xfrm>
        </p:spPr>
        <p:txBody>
          <a:bodyPr>
            <a:normAutofit fontScale="90000"/>
          </a:bodyPr>
          <a:lstStyle/>
          <a:p>
            <a:r>
              <a:rPr lang="id-ID" sz="3600" b="1" dirty="0" smtClean="0">
                <a:latin typeface="+mn-lt"/>
              </a:rPr>
              <a:t>Terminal Batas Ukur Tegangan Listrik</a:t>
            </a:r>
            <a:endParaRPr lang="id-ID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45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143000"/>
          </a:xfrm>
        </p:spPr>
        <p:txBody>
          <a:bodyPr>
            <a:noAutofit/>
          </a:bodyPr>
          <a:lstStyle/>
          <a:p>
            <a:r>
              <a:rPr lang="id-ID" sz="3600" dirty="0" smtClean="0"/>
              <a:t>Pembacaan Pada Display Pengukuran Berdasarkan Batas Ukur Kuat Arus</a:t>
            </a:r>
            <a:endParaRPr lang="id-ID" sz="3600" dirty="0"/>
          </a:p>
        </p:txBody>
      </p:sp>
      <p:pic>
        <p:nvPicPr>
          <p:cNvPr id="4" name="Picture 3" descr="displ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714488"/>
            <a:ext cx="4071966" cy="3071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00562" y="1613118"/>
            <a:ext cx="46434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prstClr val="white"/>
                </a:solidFill>
              </a:rPr>
              <a:t>Skala -5 s.d 50 digunakan untuk mengukur  Kuat arus listrik dengan batas ukur maksimal 5 A.</a:t>
            </a:r>
            <a:endParaRPr lang="id-ID" sz="28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3818147"/>
            <a:ext cx="4214842" cy="95410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2800" dirty="0" smtClean="0"/>
              <a:t>Nilai Arus = Nilai yang terukur pada display : 10</a:t>
            </a:r>
            <a:endParaRPr lang="id-ID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4857760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solidFill>
                  <a:prstClr val="white"/>
                </a:solidFill>
              </a:rPr>
              <a:t>Skala -10 s.d 100 digunakan untuk mengukur Kuat arus listrik dengan batas ukur maksimal  1A, 100 mA dan 100 µA.</a:t>
            </a:r>
            <a:endParaRPr lang="id-ID" sz="24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4929198"/>
            <a:ext cx="3643338" cy="181588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2800" dirty="0" smtClean="0"/>
              <a:t>Nilai Arus = Nilai yang terukur pada display : 1, (: 100 untuk batas ukur 1 A)</a:t>
            </a:r>
            <a:endParaRPr lang="id-ID" sz="2800" dirty="0"/>
          </a:p>
        </p:txBody>
      </p:sp>
      <p:sp>
        <p:nvSpPr>
          <p:cNvPr id="10" name="Right Arrow 9"/>
          <p:cNvSpPr/>
          <p:nvPr/>
        </p:nvSpPr>
        <p:spPr>
          <a:xfrm>
            <a:off x="4286248" y="5572140"/>
            <a:ext cx="785818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5400000">
            <a:off x="7018751" y="3232546"/>
            <a:ext cx="535785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3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splay voltme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1643050"/>
            <a:ext cx="4071600" cy="291699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43808" y="214290"/>
            <a:ext cx="6128712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id-ID" sz="2800" dirty="0" smtClean="0">
                <a:latin typeface="Franklin Gothic Book"/>
              </a:rPr>
              <a:t>Pembacaan Pada Display Pengukuran Berdasarkan Batas Ukur Tegangan</a:t>
            </a:r>
            <a:endParaRPr lang="id-ID" sz="2800" dirty="0">
              <a:latin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2" y="1613118"/>
            <a:ext cx="46434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/>
              <a:t>Skala -5 s.d 50 digunakan untuk mengukur  Tegangan listrik dengan batas ukur maksimal 50 V.</a:t>
            </a:r>
            <a:endParaRPr lang="id-ID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786190"/>
            <a:ext cx="4214842" cy="83099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Nilai Tegangan = Nilai yang terukur pada display : 1</a:t>
            </a:r>
            <a:endParaRPr lang="id-ID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86248" y="4929198"/>
            <a:ext cx="4500594" cy="1692771"/>
            <a:chOff x="4286248" y="4929198"/>
            <a:chExt cx="4500594" cy="1692771"/>
          </a:xfrm>
        </p:grpSpPr>
        <p:sp>
          <p:nvSpPr>
            <p:cNvPr id="7" name="TextBox 6"/>
            <p:cNvSpPr txBox="1"/>
            <p:nvPr/>
          </p:nvSpPr>
          <p:spPr>
            <a:xfrm>
              <a:off x="5143504" y="4929198"/>
              <a:ext cx="3643338" cy="1692771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d-ID" sz="2600" dirty="0" smtClean="0"/>
                <a:t>Nilai Arus = Nilai yang terukur pada display : 1 (BU100 mV), : 10 (BU10V), : 100 (BU 1V)</a:t>
              </a:r>
              <a:endParaRPr lang="id-ID" sz="2600" dirty="0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4286248" y="5572140"/>
              <a:ext cx="785818" cy="428628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Right Arrow 8"/>
          <p:cNvSpPr/>
          <p:nvPr/>
        </p:nvSpPr>
        <p:spPr>
          <a:xfrm rot="5400000">
            <a:off x="7018751" y="3232546"/>
            <a:ext cx="535785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857760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Skala -10 s.d 100 digunakan untuk mengukur tegangan listrik dengan batas ukur maksimal  10 V, 1 V dan 100 mV.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36431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0" animBg="1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0006"/>
            <a:ext cx="8258204" cy="868664"/>
          </a:xfrm>
        </p:spPr>
        <p:txBody>
          <a:bodyPr>
            <a:normAutofit/>
          </a:bodyPr>
          <a:lstStyle/>
          <a:p>
            <a:pPr algn="ctr"/>
            <a:r>
              <a:rPr lang="id-ID" sz="4000" dirty="0" smtClean="0"/>
              <a:t>Contoh hasil pengukuran Tegangan</a:t>
            </a:r>
            <a:endParaRPr lang="id-ID" sz="4000" dirty="0"/>
          </a:p>
        </p:txBody>
      </p:sp>
      <p:pic>
        <p:nvPicPr>
          <p:cNvPr id="3" name="Picture 2" descr="contoh pengukuran 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000108"/>
            <a:ext cx="4429156" cy="271464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47834" y="4000504"/>
          <a:ext cx="60960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Batas Ukur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Nilai Tegangan</a:t>
                      </a:r>
                      <a:endParaRPr lang="id-ID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57535" y="4528008"/>
            <a:ext cx="3070735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prstClr val="black"/>
                </a:solidFill>
              </a:rPr>
              <a:t>50 V</a:t>
            </a:r>
          </a:p>
          <a:p>
            <a:r>
              <a:rPr lang="id-ID" sz="2800" b="1" dirty="0" smtClean="0">
                <a:solidFill>
                  <a:prstClr val="black"/>
                </a:solidFill>
              </a:rPr>
              <a:t>10 V</a:t>
            </a:r>
          </a:p>
          <a:p>
            <a:pPr marL="342900" indent="-342900">
              <a:buFontTx/>
              <a:buAutoNum type="arabicPlain"/>
            </a:pPr>
            <a:r>
              <a:rPr lang="id-ID" sz="2800" b="1" dirty="0" smtClean="0">
                <a:solidFill>
                  <a:prstClr val="black"/>
                </a:solidFill>
              </a:rPr>
              <a:t> V</a:t>
            </a:r>
          </a:p>
          <a:p>
            <a:pPr marL="342900" indent="-342900"/>
            <a:r>
              <a:rPr lang="id-ID" sz="2800" b="1" dirty="0" smtClean="0">
                <a:solidFill>
                  <a:prstClr val="black"/>
                </a:solidFill>
              </a:rPr>
              <a:t>100 mV		</a:t>
            </a:r>
            <a:endParaRPr lang="id-ID" sz="28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14204" y="4528008"/>
            <a:ext cx="3024554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prstClr val="black"/>
                </a:solidFill>
              </a:rPr>
              <a:t>8     V</a:t>
            </a:r>
          </a:p>
          <a:p>
            <a:r>
              <a:rPr lang="id-ID" sz="2800" b="1" dirty="0" smtClean="0">
                <a:solidFill>
                  <a:prstClr val="black"/>
                </a:solidFill>
              </a:rPr>
              <a:t>1,6  V</a:t>
            </a:r>
          </a:p>
          <a:p>
            <a:pPr marL="342900" indent="-342900"/>
            <a:r>
              <a:rPr lang="id-ID" sz="2800" b="1" dirty="0" smtClean="0">
                <a:solidFill>
                  <a:prstClr val="black"/>
                </a:solidFill>
              </a:rPr>
              <a:t>0,16 V</a:t>
            </a:r>
          </a:p>
          <a:p>
            <a:pPr marL="342900" indent="-342900"/>
            <a:r>
              <a:rPr lang="id-ID" sz="2800" b="1" dirty="0" smtClean="0">
                <a:solidFill>
                  <a:prstClr val="black"/>
                </a:solidFill>
              </a:rPr>
              <a:t>16 mV		</a:t>
            </a:r>
            <a:endParaRPr lang="id-ID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9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419872" y="60006"/>
            <a:ext cx="5438408" cy="868664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id-ID" sz="4100" b="1" dirty="0" smtClean="0">
                <a:latin typeface="Franklin Gothic Book"/>
              </a:rPr>
              <a:t>Contoh hasil pengukuran Kuat Arus</a:t>
            </a:r>
            <a:endParaRPr lang="id-ID" sz="4100" b="1" dirty="0">
              <a:latin typeface="Franklin Gothic Book"/>
            </a:endParaRPr>
          </a:p>
        </p:txBody>
      </p:sp>
      <p:pic>
        <p:nvPicPr>
          <p:cNvPr id="4" name="Picture 3" descr="contoh pengukur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0016" y="1141178"/>
            <a:ext cx="4428000" cy="264501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47834" y="4000504"/>
          <a:ext cx="60960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Batas Ukur</a:t>
                      </a:r>
                      <a:endParaRPr lang="id-ID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800" dirty="0" smtClean="0"/>
                        <a:t>Nilai Kuat Arus</a:t>
                      </a:r>
                      <a:endParaRPr lang="id-ID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57535" y="4528008"/>
            <a:ext cx="3070735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prstClr val="black"/>
                </a:solidFill>
              </a:rPr>
              <a:t>5 A</a:t>
            </a:r>
          </a:p>
          <a:p>
            <a:r>
              <a:rPr lang="id-ID" sz="2800" b="1" dirty="0" smtClean="0">
                <a:solidFill>
                  <a:prstClr val="black"/>
                </a:solidFill>
              </a:rPr>
              <a:t>1 A</a:t>
            </a:r>
          </a:p>
          <a:p>
            <a:pPr marL="342900" indent="-342900"/>
            <a:r>
              <a:rPr lang="id-ID" sz="2800" b="1" dirty="0" smtClean="0">
                <a:solidFill>
                  <a:prstClr val="black"/>
                </a:solidFill>
              </a:rPr>
              <a:t>100 mA</a:t>
            </a:r>
          </a:p>
          <a:p>
            <a:pPr marL="342900" indent="-342900"/>
            <a:r>
              <a:rPr lang="id-ID" sz="2800" b="1" dirty="0" smtClean="0">
                <a:solidFill>
                  <a:prstClr val="black"/>
                </a:solidFill>
              </a:rPr>
              <a:t>100 µA		</a:t>
            </a:r>
            <a:endParaRPr lang="id-ID" sz="28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4204" y="4528008"/>
            <a:ext cx="3024554" cy="1815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prstClr val="black"/>
                </a:solidFill>
              </a:rPr>
              <a:t>3,1    A</a:t>
            </a:r>
          </a:p>
          <a:p>
            <a:r>
              <a:rPr lang="id-ID" sz="2800" b="1" dirty="0" smtClean="0">
                <a:solidFill>
                  <a:prstClr val="black"/>
                </a:solidFill>
              </a:rPr>
              <a:t>0,62  A</a:t>
            </a:r>
          </a:p>
          <a:p>
            <a:pPr marL="342900" indent="-342900"/>
            <a:r>
              <a:rPr lang="id-ID" sz="2800" b="1" dirty="0" smtClean="0">
                <a:solidFill>
                  <a:prstClr val="black"/>
                </a:solidFill>
              </a:rPr>
              <a:t>62  mA</a:t>
            </a:r>
          </a:p>
          <a:p>
            <a:pPr marL="342900" indent="-342900"/>
            <a:r>
              <a:rPr lang="id-ID" sz="2800" b="1" dirty="0" smtClean="0">
                <a:solidFill>
                  <a:prstClr val="black"/>
                </a:solidFill>
              </a:rPr>
              <a:t>62   µA		</a:t>
            </a:r>
            <a:endParaRPr lang="id-ID" sz="28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7604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dirty="0" smtClean="0">
                <a:solidFill>
                  <a:prstClr val="black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black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50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71422"/>
            <a:ext cx="7470648" cy="1000124"/>
          </a:xfrm>
        </p:spPr>
        <p:txBody>
          <a:bodyPr/>
          <a:lstStyle/>
          <a:p>
            <a:pPr algn="ctr"/>
            <a:r>
              <a:rPr lang="id-ID" dirty="0" smtClean="0"/>
              <a:t>Kesalahan Paralaks</a:t>
            </a:r>
            <a:endParaRPr lang="id-ID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026367"/>
            <a:ext cx="8715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Merupakan kesalahan sudut pandang mata dalam membaca hasil pengukuran.</a:t>
            </a:r>
            <a:endParaRPr lang="id-ID" sz="2400" dirty="0"/>
          </a:p>
        </p:txBody>
      </p:sp>
      <p:pic>
        <p:nvPicPr>
          <p:cNvPr id="6" name="Picture 5" descr="sala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3929090" cy="3429024"/>
          </a:xfrm>
          <a:prstGeom prst="rect">
            <a:avLst/>
          </a:prstGeom>
        </p:spPr>
      </p:pic>
      <p:pic>
        <p:nvPicPr>
          <p:cNvPr id="7" name="Picture 6" descr="betu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3405" y="1913960"/>
            <a:ext cx="4203437" cy="34579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596" y="5643578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Dilihat dari samping kanan</a:t>
            </a:r>
            <a:endParaRPr lang="id-ID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5643578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Dilihat  tegak lurus</a:t>
            </a:r>
            <a:endParaRPr lang="id-ID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630932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dirty="0" smtClean="0">
                <a:solidFill>
                  <a:prstClr val="white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white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7470648" cy="1143000"/>
          </a:xfrm>
        </p:spPr>
        <p:txBody>
          <a:bodyPr/>
          <a:lstStyle/>
          <a:p>
            <a:r>
              <a:rPr lang="id-ID" b="1" dirty="0" smtClean="0"/>
              <a:t>Multimeter</a:t>
            </a:r>
            <a:endParaRPr lang="id-ID" b="1" dirty="0"/>
          </a:p>
        </p:txBody>
      </p:sp>
      <p:pic>
        <p:nvPicPr>
          <p:cNvPr id="6" name="Picture 5" descr="multime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33762" y="1285860"/>
            <a:ext cx="3724518" cy="52864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1285860"/>
            <a:ext cx="3714776" cy="4055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/>
            </a:pPr>
            <a:r>
              <a:rPr lang="id-ID" sz="2400" b="1" dirty="0" smtClean="0">
                <a:solidFill>
                  <a:prstClr val="black"/>
                </a:solidFill>
              </a:rPr>
              <a:t>Mengukur kuat arus (DC)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/>
            </a:pPr>
            <a:r>
              <a:rPr lang="id-ID" sz="2400" b="1" dirty="0" smtClean="0">
                <a:solidFill>
                  <a:prstClr val="black"/>
                </a:solidFill>
              </a:rPr>
              <a:t>Mengukur  tegangan listrik (DC dan AC)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/>
            </a:pPr>
            <a:r>
              <a:rPr lang="id-ID" sz="2400" b="1" dirty="0" smtClean="0">
                <a:solidFill>
                  <a:prstClr val="black"/>
                </a:solidFill>
              </a:rPr>
              <a:t>Mengukur nilai hambatan komponen listrik</a:t>
            </a:r>
            <a:endParaRPr lang="id-ID" sz="24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63588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dirty="0" smtClean="0">
                <a:solidFill>
                  <a:prstClr val="black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black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1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069" y="764704"/>
            <a:ext cx="8329642" cy="1143000"/>
          </a:xfrm>
        </p:spPr>
        <p:txBody>
          <a:bodyPr>
            <a:noAutofit/>
          </a:bodyPr>
          <a:lstStyle/>
          <a:p>
            <a:r>
              <a:rPr lang="id-ID" sz="3200" b="1" dirty="0" smtClean="0"/>
              <a:t>Cara Mengukur Kuat Arus dan Tegangan Listrik Pada Suatu Rangkaian Listrik</a:t>
            </a:r>
            <a:endParaRPr lang="id-ID" sz="3200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1837668" y="2371498"/>
            <a:ext cx="5234662" cy="3557832"/>
            <a:chOff x="1285852" y="2071678"/>
            <a:chExt cx="5234662" cy="3557832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285852" y="5429264"/>
              <a:ext cx="235745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800250" y="5429264"/>
              <a:ext cx="235745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463306" y="5449510"/>
              <a:ext cx="360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3678182" y="5450072"/>
              <a:ext cx="216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339961" y="5131370"/>
              <a:ext cx="374783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d-ID" b="1" dirty="0" smtClean="0">
                  <a:solidFill>
                    <a:prstClr val="white"/>
                  </a:solidFill>
                </a:rPr>
                <a:t>+</a:t>
              </a:r>
              <a:endParaRPr lang="id-ID" b="1" dirty="0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40027" y="5000636"/>
              <a:ext cx="374783" cy="36933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d-ID" b="1" dirty="0" smtClean="0">
                  <a:solidFill>
                    <a:prstClr val="white"/>
                  </a:solidFill>
                </a:rPr>
                <a:t>_</a:t>
              </a:r>
              <a:endParaRPr lang="id-ID" b="1" dirty="0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559074" y="3429000"/>
              <a:ext cx="1584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285852" y="3429000"/>
              <a:ext cx="1872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295852" y="4420098"/>
              <a:ext cx="1980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5801636" y="3771000"/>
              <a:ext cx="68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Flowchart: Process 3"/>
            <p:cNvSpPr/>
            <p:nvPr/>
          </p:nvSpPr>
          <p:spPr>
            <a:xfrm>
              <a:off x="3143240" y="3214686"/>
              <a:ext cx="1428760" cy="428628"/>
            </a:xfrm>
            <a:prstGeom prst="flowChartProcess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b="1" dirty="0" smtClean="0">
                  <a:solidFill>
                    <a:prstClr val="black"/>
                  </a:solidFill>
                </a:rPr>
                <a:t>R</a:t>
              </a:r>
              <a:endParaRPr lang="id-ID" b="1" dirty="0">
                <a:solidFill>
                  <a:prstClr val="black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494810" y="2071678"/>
              <a:ext cx="720000" cy="720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3200" b="1" dirty="0" smtClean="0">
                  <a:solidFill>
                    <a:prstClr val="white"/>
                  </a:solidFill>
                </a:rPr>
                <a:t>V</a:t>
              </a:r>
              <a:endParaRPr lang="id-ID" b="1" dirty="0">
                <a:solidFill>
                  <a:prstClr val="white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428860" y="2428868"/>
              <a:ext cx="108618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1942860" y="2935136"/>
              <a:ext cx="972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4214810" y="2437834"/>
              <a:ext cx="1086182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 flipV="1">
              <a:off x="4799282" y="2930034"/>
              <a:ext cx="9720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5801636" y="5087264"/>
              <a:ext cx="68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5800514" y="4057874"/>
              <a:ext cx="720000" cy="720000"/>
            </a:xfrm>
            <a:prstGeom prst="ellipse">
              <a:avLst/>
            </a:prstGeom>
            <a:solidFill>
              <a:srgbClr val="FFC00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3200" b="1" dirty="0" smtClean="0">
                  <a:solidFill>
                    <a:prstClr val="white"/>
                  </a:solidFill>
                </a:rPr>
                <a:t>A</a:t>
              </a:r>
              <a:endParaRPr lang="id-ID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500430" y="185736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/>
              <a:t>Voltmeter</a:t>
            </a:r>
            <a:endParaRPr lang="id-ID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72330" y="3143248"/>
            <a:ext cx="615553" cy="28574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id-ID" sz="2800" b="1" dirty="0" smtClean="0"/>
              <a:t>Amperemeter</a:t>
            </a:r>
            <a:endParaRPr lang="id-ID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786050" y="5929330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/>
              <a:t>Sumber Tegangan</a:t>
            </a:r>
            <a:endParaRPr lang="id-ID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857488" y="4000504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/>
              <a:t>Hambatan Listrik</a:t>
            </a:r>
            <a:endParaRPr lang="id-ID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57884" y="642939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prstClr val="white"/>
                </a:solidFill>
                <a:latin typeface="3 of 9 Barcode" pitchFamily="82" charset="0"/>
              </a:rPr>
              <a:t>Eddy S</a:t>
            </a:r>
            <a:endParaRPr lang="id-ID" dirty="0">
              <a:solidFill>
                <a:prstClr val="white"/>
              </a:solidFill>
              <a:latin typeface="3 of 9 Barcod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88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i="1" dirty="0" smtClean="0">
                <a:solidFill>
                  <a:srgbClr val="FF0000"/>
                </a:solidFill>
              </a:rPr>
              <a:t>Usulan</a:t>
            </a:r>
            <a:endParaRPr lang="id-ID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b="1" i="1" dirty="0">
                <a:solidFill>
                  <a:srgbClr val="FF0000"/>
                </a:solidFill>
              </a:rPr>
              <a:t>Mengevaluasi prinsip kerja peralatan listrik searah (DC) dalam kehidupan </a:t>
            </a:r>
            <a:r>
              <a:rPr lang="id-ID" b="1" i="1" dirty="0" smtClean="0">
                <a:solidFill>
                  <a:srgbClr val="FF0000"/>
                </a:solidFill>
              </a:rPr>
              <a:t>sehari-hari</a:t>
            </a:r>
          </a:p>
          <a:p>
            <a:r>
              <a:rPr lang="id-ID" b="1" i="1" dirty="0">
                <a:solidFill>
                  <a:srgbClr val="FF0000"/>
                </a:solidFill>
              </a:rPr>
              <a:t>Melakukan percobaan untuk menyelidiki karakteristik rangkaian listrik</a:t>
            </a:r>
            <a:endParaRPr lang="id-ID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3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405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Data-data\SIAK-File\lampuser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95400"/>
            <a:ext cx="42338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 descr="D:\Data-data\SIAK-File\lampupar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733800"/>
            <a:ext cx="510857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707904" y="433715"/>
            <a:ext cx="493115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>
                <a:latin typeface="Stencil" panose="040409050D0802020404" pitchFamily="82" charset="0"/>
              </a:rPr>
              <a:t>MANA YANG LEBIH TERANG?</a:t>
            </a:r>
          </a:p>
        </p:txBody>
      </p:sp>
    </p:spTree>
    <p:extLst>
      <p:ext uri="{BB962C8B-B14F-4D97-AF65-F5344CB8AC3E}">
        <p14:creationId xmlns:p14="http://schemas.microsoft.com/office/powerpoint/2010/main" val="7715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D:\Dokumen\PGII\INVIRCOM SOAL\SPMB1998\U01U3SPM0420000007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56570"/>
            <a:ext cx="3672880" cy="309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539552" y="1196752"/>
            <a:ext cx="832472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indent="0" algn="just" eaLnBrk="1" hangingPunct="1">
              <a:spcBef>
                <a:spcPct val="0"/>
              </a:spcBef>
              <a:buNone/>
            </a:pPr>
            <a:r>
              <a:rPr lang="id-ID" sz="2400" dirty="0" smtClean="0"/>
              <a:t>Kasus 1.</a:t>
            </a: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id-ID" sz="2400" dirty="0" smtClean="0"/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id-ID" sz="2400" dirty="0" smtClean="0"/>
              <a:t>Empat </a:t>
            </a:r>
            <a:r>
              <a:rPr lang="id-ID" sz="2400" dirty="0"/>
              <a:t>buah lampu yang sama dirangkai seperti pada gambar. Karena sumber tegangan E, semua lampu menyala. Jika lampu A dilepaskan dari rangkaian tersebut, berikan analisa </a:t>
            </a:r>
            <a:r>
              <a:rPr lang="id-ID" sz="2400" dirty="0" smtClean="0"/>
              <a:t>(V, I, P dan redup/terang) pada </a:t>
            </a:r>
            <a:r>
              <a:rPr lang="id-ID" sz="2400" dirty="0"/>
              <a:t>tiap lampu!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91880" y="764704"/>
            <a:ext cx="223224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indent="0" algn="ctr" eaLnBrk="1" hangingPunct="1">
              <a:spcBef>
                <a:spcPts val="1200"/>
              </a:spcBef>
            </a:pPr>
            <a:r>
              <a:rPr lang="id-ID" sz="4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Kasus  1</a:t>
            </a:r>
            <a:endParaRPr lang="id-ID" sz="4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4693" y="116632"/>
            <a:ext cx="4014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 smtClean="0">
                <a:solidFill>
                  <a:schemeClr val="accent2"/>
                </a:solidFill>
                <a:effectLst>
                  <a:reflection blurRad="6350" stA="55000" endA="300" endPos="45500" dir="5400000" sy="-100000" algn="bl" rotWithShape="0"/>
                </a:effectLst>
              </a:rPr>
              <a:t>Ayo Diskusikan</a:t>
            </a:r>
            <a:endParaRPr lang="id-ID" sz="4800" b="1" dirty="0">
              <a:solidFill>
                <a:schemeClr val="accent2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605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1"/>
          <p:cNvSpPr txBox="1">
            <a:spLocks noChangeArrowheads="1"/>
          </p:cNvSpPr>
          <p:nvPr/>
        </p:nvSpPr>
        <p:spPr bwMode="auto">
          <a:xfrm>
            <a:off x="2915816" y="116632"/>
            <a:ext cx="5795491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d-ID" sz="2400" dirty="0">
                <a:latin typeface="+mn-lt"/>
              </a:rPr>
              <a:t>Pada lampu B </a:t>
            </a:r>
            <a:r>
              <a:rPr lang="id-ID" sz="2400" dirty="0" smtClean="0">
                <a:latin typeface="+mn-lt"/>
              </a:rPr>
              <a:t>dan C: </a:t>
            </a:r>
            <a:endParaRPr lang="id-ID" sz="2400" dirty="0"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d-ID" sz="2400" dirty="0">
                <a:latin typeface="+mn-lt"/>
              </a:rPr>
              <a:t>- </a:t>
            </a:r>
            <a:r>
              <a:rPr lang="id-ID" sz="2400" dirty="0" smtClean="0">
                <a:latin typeface="+mn-lt"/>
              </a:rPr>
              <a:t>  Nilai </a:t>
            </a:r>
            <a:r>
              <a:rPr lang="id-ID" sz="2400" dirty="0">
                <a:latin typeface="+mn-lt"/>
              </a:rPr>
              <a:t>arus yang melewati lampu menjadi semakin besar 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id-ID" sz="2400" dirty="0" smtClean="0">
                <a:latin typeface="+mn-lt"/>
              </a:rPr>
              <a:t>Tegangan menjadi naik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id-ID" sz="2400" dirty="0" smtClean="0">
                <a:latin typeface="+mn-lt"/>
              </a:rPr>
              <a:t>Daya lampu naik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id-ID" sz="2400" dirty="0" smtClean="0">
                <a:latin typeface="+mn-lt"/>
              </a:rPr>
              <a:t>Lampu makin terang</a:t>
            </a:r>
          </a:p>
          <a:p>
            <a:pPr eaLnBrk="1" hangingPunct="1">
              <a:spcBef>
                <a:spcPct val="0"/>
              </a:spcBef>
              <a:buNone/>
            </a:pPr>
            <a:endParaRPr lang="id-ID" sz="2400" dirty="0" smtClean="0">
              <a:latin typeface="+mn-lt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id-ID" sz="2400" dirty="0" smtClean="0">
                <a:latin typeface="+mn-lt"/>
              </a:rPr>
              <a:t>Pada lampu D: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id-ID" sz="2400" dirty="0" smtClean="0">
                <a:latin typeface="+mn-lt"/>
              </a:rPr>
              <a:t>Nilai arus menurun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id-ID" sz="2400" dirty="0" smtClean="0">
                <a:latin typeface="+mn-lt"/>
              </a:rPr>
              <a:t>Tegangan menurun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id-ID" sz="2400" dirty="0" smtClean="0">
                <a:latin typeface="+mn-lt"/>
              </a:rPr>
              <a:t>Daya lampu turun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id-ID" sz="2400" dirty="0" smtClean="0">
                <a:latin typeface="+mn-lt"/>
              </a:rPr>
              <a:t>Lampu makin redup</a:t>
            </a:r>
            <a:endParaRPr lang="id-ID" sz="2400" dirty="0">
              <a:latin typeface="+mn-lt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0080" y="4610170"/>
            <a:ext cx="835292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indent="0" algn="just" eaLnBrk="1" hangingPunct="1">
              <a:spcBef>
                <a:spcPts val="1200"/>
              </a:spcBef>
              <a:buNone/>
            </a:pPr>
            <a:r>
              <a:rPr lang="id-ID" sz="2800" dirty="0">
                <a:latin typeface="Calibri" panose="020F0502020204030204" pitchFamily="34" charset="0"/>
              </a:rPr>
              <a:t>Pada kasus 1, sebenarnya apa yang menyebabkan lampu lebih terang/redup nyalanya? Apakah kuat arusnya? Tegangannya atau nilai hambatannya? Berikan penjelasan secara lengkap </a:t>
            </a:r>
            <a:r>
              <a:rPr lang="id-ID" sz="2800" dirty="0" smtClean="0">
                <a:latin typeface="Calibri" panose="020F0502020204030204" pitchFamily="34" charset="0"/>
              </a:rPr>
              <a:t>beserta </a:t>
            </a:r>
            <a:r>
              <a:rPr lang="id-ID" sz="2800" dirty="0">
                <a:latin typeface="Calibri" panose="020F0502020204030204" pitchFamily="34" charset="0"/>
              </a:rPr>
              <a:t>konsep yang mendasarinya!</a:t>
            </a:r>
          </a:p>
        </p:txBody>
      </p:sp>
    </p:spTree>
    <p:extLst>
      <p:ext uri="{BB962C8B-B14F-4D97-AF65-F5344CB8AC3E}">
        <p14:creationId xmlns:p14="http://schemas.microsoft.com/office/powerpoint/2010/main" val="153134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5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5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allAtOnce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70648" cy="850424"/>
          </a:xfrm>
        </p:spPr>
        <p:txBody>
          <a:bodyPr/>
          <a:lstStyle/>
          <a:p>
            <a:r>
              <a:rPr lang="id-ID" dirty="0" smtClean="0">
                <a:solidFill>
                  <a:srgbClr val="002060"/>
                </a:solidFill>
              </a:rPr>
              <a:t>GGL dan Tegangan Jepit</a:t>
            </a:r>
            <a:endParaRPr lang="id-ID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1" y="1268431"/>
            <a:ext cx="53940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dirty="0">
                <a:solidFill>
                  <a:srgbClr val="002060"/>
                </a:solidFill>
              </a:rPr>
              <a:t>Tegangan V</a:t>
            </a:r>
            <a:r>
              <a:rPr lang="id-ID" sz="2400" baseline="-25000" dirty="0">
                <a:solidFill>
                  <a:srgbClr val="002060"/>
                </a:solidFill>
              </a:rPr>
              <a:t>AB</a:t>
            </a:r>
            <a:r>
              <a:rPr lang="id-ID" sz="2400" dirty="0">
                <a:solidFill>
                  <a:srgbClr val="002060"/>
                </a:solidFill>
              </a:rPr>
              <a:t> pada saat arus yang mengalir sama dengan nol dinamakan dengan Gaya Gerak Listrik dilambangkan dengan (</a:t>
            </a:r>
            <a:r>
              <a:rPr lang="el-GR" sz="2400" dirty="0">
                <a:solidFill>
                  <a:srgbClr val="002060"/>
                </a:solidFill>
              </a:rPr>
              <a:t>ε).</a:t>
            </a:r>
            <a:endParaRPr lang="id-ID" sz="2400" dirty="0">
              <a:solidFill>
                <a:srgbClr val="00206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724128" y="1146840"/>
            <a:ext cx="2742857" cy="2400000"/>
            <a:chOff x="5724128" y="1268760"/>
            <a:chExt cx="2742857" cy="240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128" y="1268760"/>
              <a:ext cx="2742857" cy="24000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6300192" y="2636912"/>
              <a:ext cx="1440160" cy="2880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724128" y="3928544"/>
            <a:ext cx="2742857" cy="2419048"/>
            <a:chOff x="5724128" y="3928544"/>
            <a:chExt cx="2742857" cy="241904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128" y="3928544"/>
              <a:ext cx="2742857" cy="241904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300192" y="5301208"/>
              <a:ext cx="1440160" cy="2880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23528" y="2786288"/>
            <a:ext cx="5250031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Besarnya tegangan jepit</a:t>
            </a:r>
            <a:r>
              <a:rPr kumimoji="0" lang="id-ID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antar titik A dan B pada rangkaian tertutup di atas dirumuskan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V</a:t>
            </a:r>
            <a:r>
              <a:rPr kumimoji="0" lang="id-ID" sz="20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j</a:t>
            </a: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= ε – I</a:t>
            </a:r>
            <a:r>
              <a:rPr kumimoji="0" lang="id-ID" sz="20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r</a:t>
            </a: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     atau  V = I.R</a:t>
            </a:r>
            <a:endParaRPr kumimoji="0" lang="id-ID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Dimana I</a:t>
            </a:r>
            <a:r>
              <a:rPr kumimoji="0" lang="id-ID" sz="2000" b="0" i="0" u="none" strike="noStrike" cap="none" normalizeH="0" baseline="-25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tot</a:t>
            </a:r>
            <a:r>
              <a:rPr kumimoji="0" lang="id-ID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= </a:t>
            </a:r>
            <a:r>
              <a:rPr lang="id-ID" sz="20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ε/R</a:t>
            </a:r>
            <a:r>
              <a:rPr lang="id-ID" sz="2000" b="1" baseline="-25000" dirty="0" smtClean="0">
                <a:solidFill>
                  <a:srgbClr val="002060"/>
                </a:solidFill>
                <a:latin typeface="Arial" panose="020B0604020202020204" pitchFamily="34" charset="0"/>
              </a:rPr>
              <a:t>tot</a:t>
            </a:r>
            <a:endParaRPr kumimoji="0" lang="id-ID" sz="2000" b="0" i="0" u="none" strike="noStrike" cap="none" normalizeH="0" baseline="-2500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Sebuah sumber tegangan biasanya di dalamnya terdapat</a:t>
            </a:r>
            <a:r>
              <a:rPr kumimoji="0" lang="id-ID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hambatan dalam sehingga b</a:t>
            </a:r>
            <a: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esar penurunan tegangan diakibatkan oleh hambatan dalam ini dirumuskan: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ΔV</a:t>
            </a:r>
            <a:r>
              <a:rPr kumimoji="0" lang="id-ID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= ε – Vj</a:t>
            </a:r>
            <a: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</a:b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ΔV = ε – (ε-I</a:t>
            </a:r>
            <a:r>
              <a:rPr kumimoji="0" lang="id-ID" sz="2000" b="1" i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r</a:t>
            </a: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)</a:t>
            </a:r>
            <a: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id-ID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</a:b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ΔV = Ir</a:t>
            </a:r>
            <a:endParaRPr kumimoji="0" lang="id-ID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775620"/>
            <a:ext cx="6953994" cy="1143000"/>
          </a:xfrm>
        </p:spPr>
        <p:txBody>
          <a:bodyPr>
            <a:noAutofit/>
          </a:bodyPr>
          <a:lstStyle/>
          <a:p>
            <a:r>
              <a:rPr lang="id-ID" sz="3200" dirty="0" smtClean="0">
                <a:solidFill>
                  <a:srgbClr val="002060"/>
                </a:solidFill>
              </a:rPr>
              <a:t>Menyelidiki nilai tegangan dan kuat arus pada rangkaian seri dan paralel</a:t>
            </a:r>
            <a:endParaRPr lang="id-ID" sz="3200" dirty="0">
              <a:solidFill>
                <a:srgbClr val="002060"/>
              </a:solidFill>
            </a:endParaRPr>
          </a:p>
        </p:txBody>
      </p:sp>
      <p:pic>
        <p:nvPicPr>
          <p:cNvPr id="3" name="Picture 2" descr="D:\Dokumen\PGII\INVIRCOM SOAL\SPMB1998\U01U3SPM0420000007A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641" y="3356992"/>
            <a:ext cx="3500847" cy="309865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TextBox 3"/>
          <p:cNvSpPr txBox="1"/>
          <p:nvPr/>
        </p:nvSpPr>
        <p:spPr>
          <a:xfrm>
            <a:off x="179512" y="1940299"/>
            <a:ext cx="319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>
                <a:solidFill>
                  <a:srgbClr val="002060"/>
                </a:solidFill>
              </a:rPr>
              <a:t>Prosedur Percobaan</a:t>
            </a:r>
            <a:endParaRPr lang="id-ID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728" y="2555611"/>
            <a:ext cx="7051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solidFill>
                  <a:srgbClr val="002060"/>
                </a:solidFill>
              </a:rPr>
              <a:t>1. Rangkaikan 4 lampu seperti gambar di samping</a:t>
            </a:r>
            <a:endParaRPr lang="id-ID" sz="2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356992"/>
            <a:ext cx="540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id-ID" sz="2400" dirty="0" smtClean="0">
                <a:solidFill>
                  <a:srgbClr val="002060"/>
                </a:solidFill>
              </a:rPr>
              <a:t>Ukur nilai tegangan dan kuat arus yang mengalir pada tiap lampu. Hitung daya tiap lampu dan amati juga terang nyala lampu.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id-ID" sz="2400" dirty="0" smtClean="0">
                <a:solidFill>
                  <a:srgbClr val="002060"/>
                </a:solidFill>
              </a:rPr>
              <a:t>Matikan lampu A, </a:t>
            </a:r>
            <a:r>
              <a:rPr lang="id-ID" sz="2400" dirty="0">
                <a:solidFill>
                  <a:srgbClr val="002060"/>
                </a:solidFill>
              </a:rPr>
              <a:t>Ukur nilai tegangan dan kuat arus yang mengalir pada tiap lampu</a:t>
            </a:r>
            <a:r>
              <a:rPr lang="id-ID" sz="2400" dirty="0" smtClean="0">
                <a:solidFill>
                  <a:srgbClr val="002060"/>
                </a:solidFill>
              </a:rPr>
              <a:t>.</a:t>
            </a:r>
            <a:r>
              <a:rPr lang="id-ID" sz="2400" dirty="0">
                <a:solidFill>
                  <a:srgbClr val="002060"/>
                </a:solidFill>
              </a:rPr>
              <a:t> Hitung daya tiap lampu dan amati juga terang nyala lampu.</a:t>
            </a:r>
          </a:p>
          <a:p>
            <a:pPr marL="457200" indent="-457200">
              <a:buFont typeface="+mj-lt"/>
              <a:buAutoNum type="arabicPeriod" startAt="2"/>
            </a:pPr>
            <a:endParaRPr lang="id-ID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6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68952" cy="5544616"/>
          </a:xfrm>
        </p:spPr>
        <p:txBody>
          <a:bodyPr>
            <a:normAutofit/>
          </a:bodyPr>
          <a:lstStyle/>
          <a:p>
            <a:pPr marL="914400" indent="-914400">
              <a:buFont typeface="+mj-lt"/>
              <a:buAutoNum type="arabicPeriod" startAt="4"/>
            </a:pPr>
            <a:r>
              <a:rPr lang="id-ID" dirty="0" smtClean="0">
                <a:solidFill>
                  <a:srgbClr val="002060"/>
                </a:solidFill>
              </a:rPr>
              <a:t>Bandingkan hasil yang didapatkan dari langkah nomor 2 dan 3!</a:t>
            </a:r>
            <a:r>
              <a:rPr lang="id-ID" dirty="0">
                <a:solidFill>
                  <a:srgbClr val="002060"/>
                </a:solidFill>
              </a:rPr>
              <a:t/>
            </a:r>
            <a:br>
              <a:rPr lang="id-ID" dirty="0">
                <a:solidFill>
                  <a:srgbClr val="002060"/>
                </a:solidFill>
              </a:rPr>
            </a:br>
            <a:r>
              <a:rPr lang="id-ID" dirty="0" smtClean="0">
                <a:solidFill>
                  <a:srgbClr val="002060"/>
                </a:solidFill>
              </a:rPr>
              <a:t>Kesimpulan apa yang anda dapatkan dari percobaan tersebut?</a:t>
            </a:r>
            <a:endParaRPr lang="id-ID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05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60673"/>
            <a:ext cx="7470648" cy="634400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/>
              <a:t>Tabel hasil pengamatan</a:t>
            </a:r>
            <a:endParaRPr lang="id-ID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524000" y="1397000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728"/>
                <a:gridCol w="1224136"/>
                <a:gridCol w="1440160"/>
                <a:gridCol w="1224136"/>
                <a:gridCol w="1607840"/>
              </a:tblGrid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No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V</a:t>
                      </a:r>
                      <a:r>
                        <a:rPr lang="id-ID" sz="2400" baseline="-25000" dirty="0" smtClean="0"/>
                        <a:t>A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V</a:t>
                      </a:r>
                      <a:r>
                        <a:rPr lang="id-ID" sz="2400" baseline="-25000" dirty="0" smtClean="0"/>
                        <a:t>B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V</a:t>
                      </a:r>
                      <a:r>
                        <a:rPr lang="id-ID" sz="2400" baseline="-25000" dirty="0" smtClean="0"/>
                        <a:t>C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V</a:t>
                      </a:r>
                      <a:r>
                        <a:rPr lang="id-ID" sz="2400" baseline="-25000" dirty="0" smtClean="0"/>
                        <a:t>D</a:t>
                      </a:r>
                      <a:endParaRPr lang="id-ID" sz="2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1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I</a:t>
                      </a:r>
                      <a:r>
                        <a:rPr lang="id-ID" sz="2400" baseline="-25000" dirty="0" smtClean="0"/>
                        <a:t>A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I</a:t>
                      </a:r>
                      <a:r>
                        <a:rPr lang="id-ID" sz="2400" baseline="-25000" dirty="0" smtClean="0"/>
                        <a:t>B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I</a:t>
                      </a:r>
                      <a:r>
                        <a:rPr lang="id-ID" sz="2400" baseline="-25000" dirty="0" smtClean="0"/>
                        <a:t>C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I</a:t>
                      </a:r>
                      <a:r>
                        <a:rPr lang="id-ID" sz="2400" baseline="-25000" dirty="0" smtClean="0"/>
                        <a:t>D</a:t>
                      </a:r>
                      <a:endParaRPr lang="id-ID" sz="2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2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40" y="916752"/>
            <a:ext cx="5756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id-ID" sz="2400" dirty="0" smtClean="0"/>
              <a:t>Keadaan sebelum lampu A dilepaskan</a:t>
            </a:r>
            <a:endParaRPr lang="id-ID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9670" y="3851756"/>
            <a:ext cx="5584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id-ID" sz="2400" dirty="0" smtClean="0"/>
              <a:t>Keadaan setelah lampu A dilepaskan</a:t>
            </a:r>
            <a:endParaRPr lang="id-ID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475656" y="4365104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728"/>
                <a:gridCol w="1224136"/>
                <a:gridCol w="1440160"/>
                <a:gridCol w="1224136"/>
                <a:gridCol w="1607840"/>
              </a:tblGrid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No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V</a:t>
                      </a:r>
                      <a:r>
                        <a:rPr lang="id-ID" sz="2400" baseline="-25000" dirty="0" smtClean="0"/>
                        <a:t>B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V</a:t>
                      </a:r>
                      <a:r>
                        <a:rPr lang="id-ID" sz="2400" baseline="-25000" dirty="0" smtClean="0"/>
                        <a:t>C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V</a:t>
                      </a:r>
                      <a:r>
                        <a:rPr lang="id-ID" sz="2400" baseline="-25000" dirty="0" smtClean="0"/>
                        <a:t>D</a:t>
                      </a:r>
                      <a:endParaRPr lang="id-ID" sz="2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1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d-ID" sz="2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I</a:t>
                      </a:r>
                      <a:r>
                        <a:rPr lang="id-ID" sz="2400" baseline="-25000" dirty="0" smtClean="0"/>
                        <a:t>B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I</a:t>
                      </a:r>
                      <a:r>
                        <a:rPr lang="id-ID" sz="2400" baseline="-25000" dirty="0" smtClean="0"/>
                        <a:t>C</a:t>
                      </a:r>
                      <a:endParaRPr lang="id-ID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I</a:t>
                      </a:r>
                      <a:r>
                        <a:rPr lang="id-ID" sz="2400" baseline="-25000" dirty="0" smtClean="0"/>
                        <a:t>D</a:t>
                      </a:r>
                      <a:endParaRPr lang="id-ID" sz="2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2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91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616" y="1200149"/>
            <a:ext cx="601908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7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SELAMAT MENCOBA ....SEMOGA SUKSES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61" y="1904809"/>
            <a:ext cx="5844445" cy="386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00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sz="4400"/>
              <a:t>Terimakasih</a:t>
            </a:r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id-ID" sz="3200"/>
          </a:p>
        </p:txBody>
      </p:sp>
    </p:spTree>
    <p:extLst>
      <p:ext uri="{BB962C8B-B14F-4D97-AF65-F5344CB8AC3E}">
        <p14:creationId xmlns:p14="http://schemas.microsoft.com/office/powerpoint/2010/main" val="2681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769" y="629816"/>
            <a:ext cx="8229600" cy="1143000"/>
          </a:xfrm>
        </p:spPr>
        <p:txBody>
          <a:bodyPr/>
          <a:lstStyle/>
          <a:p>
            <a:r>
              <a:rPr lang="id-ID" dirty="0" smtClean="0"/>
              <a:t>INDIKATOR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Autofit/>
          </a:bodyPr>
          <a:lstStyle/>
          <a:p>
            <a:pPr lvl="0"/>
            <a:r>
              <a:rPr lang="id-ID" sz="2400" dirty="0"/>
              <a:t>Mendeskripsikan berbagai sumber energi listrik </a:t>
            </a:r>
          </a:p>
          <a:p>
            <a:pPr lvl="0"/>
            <a:r>
              <a:rPr lang="id-ID" sz="2400" dirty="0"/>
              <a:t>Mendeskripsikan konsep elektrolisis dan pemanfaatannya.</a:t>
            </a:r>
          </a:p>
          <a:p>
            <a:pPr lvl="0"/>
            <a:r>
              <a:rPr lang="id-ID" sz="2400" dirty="0"/>
              <a:t>Menganalisis besaran-besaran listrik yang ada pada rangkaian listrik (loop).</a:t>
            </a:r>
          </a:p>
          <a:p>
            <a:r>
              <a:rPr lang="id-ID" sz="2400" dirty="0"/>
              <a:t>Menggunakan alat ukur listrik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4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153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i="1" dirty="0" smtClean="0">
                <a:solidFill>
                  <a:srgbClr val="FF0000"/>
                </a:solidFill>
              </a:rPr>
              <a:t>Usulan</a:t>
            </a:r>
            <a:endParaRPr lang="id-ID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b="1" i="1" dirty="0" err="1">
                <a:solidFill>
                  <a:srgbClr val="FF0000"/>
                </a:solidFill>
              </a:rPr>
              <a:t>Menjelaskan</a:t>
            </a:r>
            <a:r>
              <a:rPr lang="en-US" b="1" i="1" dirty="0">
                <a:solidFill>
                  <a:srgbClr val="FF0000"/>
                </a:solidFill>
              </a:rPr>
              <a:t>  </a:t>
            </a:r>
            <a:r>
              <a:rPr lang="en-US" b="1" i="1" dirty="0" err="1">
                <a:solidFill>
                  <a:srgbClr val="FF0000"/>
                </a:solidFill>
              </a:rPr>
              <a:t>karakteristik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arus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dan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tegangan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pada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rangkaian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seri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dan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paralel</a:t>
            </a:r>
            <a:r>
              <a:rPr lang="en-US" b="1" i="1" dirty="0">
                <a:solidFill>
                  <a:srgbClr val="FF0000"/>
                </a:solidFill>
              </a:rPr>
              <a:t>.</a:t>
            </a:r>
            <a:endParaRPr lang="id-ID" b="1" i="1" dirty="0">
              <a:solidFill>
                <a:srgbClr val="FF0000"/>
              </a:solidFill>
            </a:endParaRPr>
          </a:p>
          <a:p>
            <a:pPr lvl="0"/>
            <a:r>
              <a:rPr lang="en-US" b="1" i="1" dirty="0" err="1">
                <a:solidFill>
                  <a:srgbClr val="FF0000"/>
                </a:solidFill>
              </a:rPr>
              <a:t>Memahami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penerapan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prinsip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kerja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peralatan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listri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searah</a:t>
            </a:r>
            <a:r>
              <a:rPr lang="en-US" b="1" i="1" dirty="0">
                <a:solidFill>
                  <a:srgbClr val="FF0000"/>
                </a:solidFill>
              </a:rPr>
              <a:t> (DC) </a:t>
            </a:r>
            <a:r>
              <a:rPr lang="en-US" b="1" i="1" dirty="0" err="1">
                <a:solidFill>
                  <a:srgbClr val="FF0000"/>
                </a:solidFill>
              </a:rPr>
              <a:t>dalam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kehidupan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sehari-hari</a:t>
            </a:r>
            <a:r>
              <a:rPr lang="en-US" b="1" i="1" dirty="0">
                <a:solidFill>
                  <a:srgbClr val="FF0000"/>
                </a:solidFill>
              </a:rPr>
              <a:t>.</a:t>
            </a:r>
            <a:endParaRPr lang="id-ID" b="1" i="1" dirty="0">
              <a:solidFill>
                <a:srgbClr val="FF0000"/>
              </a:solidFill>
            </a:endParaRPr>
          </a:p>
          <a:p>
            <a:pPr lvl="0"/>
            <a:r>
              <a:rPr lang="en-US" b="1" i="1" dirty="0" err="1">
                <a:solidFill>
                  <a:srgbClr val="FF0000"/>
                </a:solidFill>
              </a:rPr>
              <a:t>Mendeskripsikan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hukum</a:t>
            </a:r>
            <a:r>
              <a:rPr lang="en-US" b="1" i="1" dirty="0">
                <a:solidFill>
                  <a:srgbClr val="FF0000"/>
                </a:solidFill>
              </a:rPr>
              <a:t> ohm </a:t>
            </a:r>
            <a:r>
              <a:rPr lang="en-US" b="1" i="1" dirty="0" err="1">
                <a:solidFill>
                  <a:srgbClr val="FF0000"/>
                </a:solidFill>
              </a:rPr>
              <a:t>dan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Kirchoff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endParaRPr lang="id-ID" b="1" i="1" dirty="0">
              <a:solidFill>
                <a:srgbClr val="FF0000"/>
              </a:solidFill>
            </a:endParaRPr>
          </a:p>
          <a:p>
            <a:r>
              <a:rPr lang="en-US" b="1" i="1" dirty="0" err="1">
                <a:solidFill>
                  <a:srgbClr val="FF0000"/>
                </a:solidFill>
              </a:rPr>
              <a:t>Menjelaskan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hukum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>
                <a:solidFill>
                  <a:srgbClr val="FF0000"/>
                </a:solidFill>
              </a:rPr>
              <a:t>Ohm </a:t>
            </a:r>
            <a:r>
              <a:rPr lang="en-US" b="1" i="1" dirty="0" err="1">
                <a:solidFill>
                  <a:srgbClr val="FF0000"/>
                </a:solidFill>
              </a:rPr>
              <a:t>dan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Kirchoff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dalam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rangkaian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listrik</a:t>
            </a:r>
            <a:endParaRPr lang="id-ID" b="1" i="1" dirty="0" smtClean="0">
              <a:solidFill>
                <a:srgbClr val="FF0000"/>
              </a:solidFill>
            </a:endParaRPr>
          </a:p>
          <a:p>
            <a:r>
              <a:rPr lang="en-US" b="1" i="1" dirty="0" err="1">
                <a:solidFill>
                  <a:srgbClr val="FF0000"/>
                </a:solidFill>
              </a:rPr>
              <a:t>Merencanakan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percobaan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Rangkaian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seri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dan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Pararel</a:t>
            </a:r>
            <a:r>
              <a:rPr lang="id-ID" b="1" i="1" dirty="0">
                <a:solidFill>
                  <a:srgbClr val="FF0000"/>
                </a:solidFill>
              </a:rPr>
              <a:t> sampai pada pelaporan</a:t>
            </a:r>
          </a:p>
          <a:p>
            <a:r>
              <a:rPr lang="en-US" b="1" i="1" dirty="0" err="1" smtClean="0">
                <a:solidFill>
                  <a:srgbClr val="FF0000"/>
                </a:solidFill>
              </a:rPr>
              <a:t>Merencanakan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percobaan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Rangkaian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seri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dan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Pararel</a:t>
            </a:r>
            <a:r>
              <a:rPr lang="id-ID" b="1" i="1" dirty="0" smtClean="0">
                <a:solidFill>
                  <a:srgbClr val="FF0000"/>
                </a:solidFill>
              </a:rPr>
              <a:t> sampai pada pelaporan</a:t>
            </a:r>
            <a:endParaRPr lang="id-ID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5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492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SKENARIO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9196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6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232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009" y="0"/>
            <a:ext cx="9395009" cy="6857999"/>
          </a:xfrm>
          <a:prstGeom prst="rect">
            <a:avLst/>
          </a:prstGeom>
        </p:spPr>
      </p:pic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07504" y="260648"/>
            <a:ext cx="446449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d-ID" altLang="ja-JP" sz="8000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Bodoni MT Black" panose="02070A03080606020203" pitchFamily="18" charset="0"/>
              </a:rPr>
              <a:t>Listrik</a:t>
            </a:r>
            <a:endParaRPr lang="en-US" altLang="ja-JP" sz="8000" dirty="0">
              <a:ln w="0"/>
              <a:effectLst>
                <a:reflection blurRad="6350" stA="53000" endA="300" endPos="35500" dir="5400000" sy="-90000" algn="bl" rotWithShape="0"/>
              </a:effectLst>
              <a:latin typeface="Bodoni MT Black" panose="02070A030806060202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1048"/>
            <a:ext cx="1944216" cy="19442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256" y="4005064"/>
            <a:ext cx="1841335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40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5750"/>
            <a:ext cx="38164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dirty="0" smtClean="0"/>
              <a:t>Apa itu listrik?</a:t>
            </a:r>
          </a:p>
          <a:p>
            <a:r>
              <a:rPr lang="id-ID" sz="3200" dirty="0" smtClean="0"/>
              <a:t>Seperti apa listrik itu?</a:t>
            </a:r>
          </a:p>
          <a:p>
            <a:r>
              <a:rPr lang="id-ID" sz="3200" dirty="0" smtClean="0"/>
              <a:t>Darimana datangnya listrik?</a:t>
            </a:r>
            <a:endParaRPr lang="id-ID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492896"/>
            <a:ext cx="4475989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884" y="4437590"/>
            <a:ext cx="2062328" cy="82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5554" y="1119091"/>
            <a:ext cx="8352928" cy="4413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d-ID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APA ITU ARUS LISTRIK ?</a:t>
            </a:r>
            <a:endParaRPr lang="id-ID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027" name="Content Placeholder 1"/>
          <p:cNvSpPr>
            <a:spLocks noGrp="1"/>
          </p:cNvSpPr>
          <p:nvPr>
            <p:ph idx="1"/>
          </p:nvPr>
        </p:nvSpPr>
        <p:spPr>
          <a:xfrm>
            <a:off x="107504" y="1605171"/>
            <a:ext cx="5028212" cy="2849991"/>
          </a:xfrm>
        </p:spPr>
        <p:txBody>
          <a:bodyPr>
            <a:noAutofit/>
          </a:bodyPr>
          <a:lstStyle/>
          <a:p>
            <a:pPr algn="just"/>
            <a:r>
              <a:rPr lang="id-ID" altLang="id-ID" sz="2600" b="1" dirty="0" smtClean="0"/>
              <a:t>Arus listrik (I) : aliran muatan listrik tiap satuan waktu. Arus hanya terjadi dalam konduktor. </a:t>
            </a:r>
          </a:p>
          <a:p>
            <a:pPr algn="just"/>
            <a:r>
              <a:rPr lang="id-ID" altLang="id-ID" sz="2600" b="1" dirty="0" smtClean="0"/>
              <a:t>Arus rata – rata :</a:t>
            </a:r>
          </a:p>
          <a:p>
            <a:pPr algn="just"/>
            <a:endParaRPr lang="id-ID" altLang="id-ID" sz="2600" b="1" dirty="0" smtClean="0"/>
          </a:p>
          <a:p>
            <a:pPr algn="just"/>
            <a:r>
              <a:rPr lang="id-ID" altLang="id-ID" sz="2600" b="1" dirty="0" smtClean="0"/>
              <a:t>Arus sesaat :</a:t>
            </a:r>
          </a:p>
          <a:p>
            <a:pPr algn="just"/>
            <a:endParaRPr lang="id-ID" altLang="id-ID" sz="2600" b="1" dirty="0" smtClean="0"/>
          </a:p>
          <a:p>
            <a:pPr algn="just"/>
            <a:r>
              <a:rPr lang="id-ID" altLang="id-ID" sz="2600" b="1" dirty="0" smtClean="0"/>
              <a:t>Satuan</a:t>
            </a:r>
          </a:p>
          <a:p>
            <a:pPr algn="just"/>
            <a:endParaRPr lang="id-ID" altLang="id-ID" sz="2600" b="1" dirty="0" smtClean="0"/>
          </a:p>
          <a:p>
            <a:pPr algn="just"/>
            <a:endParaRPr lang="id-ID" altLang="id-ID" sz="2600" b="1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441096"/>
              </p:ext>
            </p:extLst>
          </p:nvPr>
        </p:nvGraphicFramePr>
        <p:xfrm>
          <a:off x="6024497" y="1646453"/>
          <a:ext cx="2841625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" r:id="rId4" imgW="2146032" imgH="1231746" progId="Photoshop.Image.7">
                  <p:embed/>
                </p:oleObj>
              </mc:Choice>
              <mc:Fallback>
                <p:oleObj name="Image" r:id="rId4" imgW="2146032" imgH="1231746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497" y="1646453"/>
                        <a:ext cx="2841625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291" y="2747208"/>
            <a:ext cx="1721725" cy="746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05" y="3668234"/>
            <a:ext cx="1409195" cy="101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4716016" y="3493842"/>
            <a:ext cx="4275584" cy="2533289"/>
            <a:chOff x="2667000" y="3048000"/>
            <a:chExt cx="4419600" cy="2895600"/>
          </a:xfrm>
        </p:grpSpPr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2667000" y="3048000"/>
              <a:ext cx="4419600" cy="289560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d-ID" sz="2400"/>
            </a:p>
          </p:txBody>
        </p:sp>
        <p:pic>
          <p:nvPicPr>
            <p:cNvPr id="11" name="Picture 2" descr="D:\Data-data\SIAK-File\aliran-muatan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3657600"/>
              <a:ext cx="3886200" cy="192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V="1">
              <a:off x="4572000" y="3733800"/>
              <a:ext cx="838200" cy="381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429000" y="3200400"/>
              <a:ext cx="26352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400">
                  <a:latin typeface="+mn-lt"/>
                </a:rPr>
                <a:t>Arah aliran elektron</a:t>
              </a: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>
              <a:off x="4876800" y="4800600"/>
              <a:ext cx="1066800" cy="457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d-ID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4718050" y="5257800"/>
              <a:ext cx="13779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400"/>
                <a:t>Arah arus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682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d2895c8e7ee80b3ff85cc3fcfbd045e4bdb4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1406</Words>
  <Application>Microsoft Office PowerPoint</Application>
  <PresentationFormat>On-screen Show (4:3)</PresentationFormat>
  <Paragraphs>272</Paragraphs>
  <Slides>38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Office Theme</vt:lpstr>
      <vt:lpstr>Image</vt:lpstr>
      <vt:lpstr>Clip</vt:lpstr>
      <vt:lpstr>Equation</vt:lpstr>
      <vt:lpstr>Microsoft Equation 3.0</vt:lpstr>
      <vt:lpstr>PowerPoint Presentation</vt:lpstr>
      <vt:lpstr>TUJUAN</vt:lpstr>
      <vt:lpstr>Usulan</vt:lpstr>
      <vt:lpstr>INDIKATOR</vt:lpstr>
      <vt:lpstr>Usulan</vt:lpstr>
      <vt:lpstr>SKENARIO</vt:lpstr>
      <vt:lpstr>PowerPoint Presentation</vt:lpstr>
      <vt:lpstr>PowerPoint Presentation</vt:lpstr>
      <vt:lpstr>APA ITU ARUS LISTRIK ?</vt:lpstr>
      <vt:lpstr>TINJAUAN MIKROSKOPIK ARUS</vt:lpstr>
      <vt:lpstr>TINJAUAN MIKROSKOPIK ARUS</vt:lpstr>
      <vt:lpstr>LAJU HANYUTAN (DRIFT SPEED)</vt:lpstr>
      <vt:lpstr>APAKAH LAJU HANYUTAN ITU ?</vt:lpstr>
      <vt:lpstr>LAJU HANYUTAN</vt:lpstr>
      <vt:lpstr>PEMBAWA MUATAN LEBIH DARI SATU JENIS</vt:lpstr>
      <vt:lpstr>PowerPoint Presentation</vt:lpstr>
      <vt:lpstr>PowerPoint Presentation</vt:lpstr>
      <vt:lpstr>Notasi Ilmiah</vt:lpstr>
      <vt:lpstr>ALAT UKUR LISTRIK</vt:lpstr>
      <vt:lpstr>BASIC METER</vt:lpstr>
      <vt:lpstr>Terminal Batas Ukur Kuat Arus</vt:lpstr>
      <vt:lpstr>Terminal Batas Ukur Tegangan Listrik</vt:lpstr>
      <vt:lpstr>Pembacaan Pada Display Pengukuran Berdasarkan Batas Ukur Kuat Arus</vt:lpstr>
      <vt:lpstr>PowerPoint Presentation</vt:lpstr>
      <vt:lpstr>Contoh hasil pengukuran Tegangan</vt:lpstr>
      <vt:lpstr>PowerPoint Presentation</vt:lpstr>
      <vt:lpstr>Kesalahan Paralaks</vt:lpstr>
      <vt:lpstr>Multimeter</vt:lpstr>
      <vt:lpstr>Cara Mengukur Kuat Arus dan Tegangan Listrik Pada Suatu Rangkaian Listrik</vt:lpstr>
      <vt:lpstr>PowerPoint Presentation</vt:lpstr>
      <vt:lpstr>PowerPoint Presentation</vt:lpstr>
      <vt:lpstr>PowerPoint Presentation</vt:lpstr>
      <vt:lpstr>GGL dan Tegangan Jepit</vt:lpstr>
      <vt:lpstr>Menyelidiki nilai tegangan dan kuat arus pada rangkaian seri dan paralel</vt:lpstr>
      <vt:lpstr>Bandingkan hasil yang didapatkan dari langkah nomor 2 dan 3! Kesimpulan apa yang anda dapatkan dari percobaan tersebut?</vt:lpstr>
      <vt:lpstr>Tabel hasil pengamatan</vt:lpstr>
      <vt:lpstr>PowerPoint Presentation</vt:lpstr>
      <vt:lpstr>Terimakasih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didik duro</dc:creator>
  <cp:lastModifiedBy>Toshiba-User</cp:lastModifiedBy>
  <cp:revision>60</cp:revision>
  <dcterms:created xsi:type="dcterms:W3CDTF">2016-03-17T21:39:40Z</dcterms:created>
  <dcterms:modified xsi:type="dcterms:W3CDTF">2016-07-28T01:39:46Z</dcterms:modified>
</cp:coreProperties>
</file>