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7"/>
  </p:notesMasterIdLst>
  <p:sldIdLst>
    <p:sldId id="287" r:id="rId2"/>
    <p:sldId id="288" r:id="rId3"/>
    <p:sldId id="289" r:id="rId4"/>
    <p:sldId id="277" r:id="rId5"/>
    <p:sldId id="290" r:id="rId6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00"/>
    <a:srgbClr val="0000CC"/>
    <a:srgbClr val="660033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72" d="100"/>
          <a:sy n="72" d="100"/>
        </p:scale>
        <p:origin x="-124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F548AE1-C8FA-4919-A8CA-33EC7ACE41DE}" type="datetimeFigureOut">
              <a:rPr lang="en-US"/>
              <a:pPr>
                <a:defRPr/>
              </a:pPr>
              <a:t>1/13/2015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7C70052-FACD-4F21-9D83-85C1E7BA691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5748-50B2-4332-90E0-D4571B14424B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2D441-3180-4039-AAE8-4CBB902D60A6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F564B-DBEF-4A7A-98C2-F36D4BF12707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5FD31-90C7-4E91-8FE9-4C0EF0B8FE41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2503C-62F7-4DA2-8B4A-E24611E57537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9FAE2-3C40-49B1-BCA2-F25CC5358594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520A7-C796-4E51-AB3C-AAA72CDD1657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D5200-16AF-493A-A996-3B9B04A5F9FF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33134-6030-4089-A863-92542396EE37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58ABA-C030-4FF4-9F62-EFD33FAA72B9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1A7BD-5EBA-4925-9700-4B9F30461F39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E1423-94A2-4C29-BE9B-32DF208A6BBB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EA6D9-8B7F-4F06-8226-5E69EE8F93F6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0002A-A8B0-4162-B491-66A4BCADC18B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CC0F5-8F4A-46E3-A98C-7452E2101DB9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435B8-3136-48AF-B053-CED900C7A637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8356F-970F-44C2-8E35-9616AD60D643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D421A-F746-44E0-BE4B-9E40FD37F27F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65DA5-E979-4A83-A078-BA25212ECF1F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80B89-E378-4C17-BA85-75080C1353F6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7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F9BE-C387-4B76-8352-992C3B5CF43F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E0128-3D41-4308-BC0D-83A192384602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2C9DD5D-D895-4A0C-B3A5-1242CC10FC77}" type="datetimeFigureOut">
              <a:rPr lang="ar-SA"/>
              <a:pPr>
                <a:defRPr/>
              </a:pPr>
              <a:t>23/03/1436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60C2332-F9D4-4171-9089-25DC52995A15}" type="slidenum">
              <a:rPr lang="ar-SA"/>
              <a:pPr>
                <a:defRPr/>
              </a:pPr>
              <a:t>‹N°›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793" r:id="rId7"/>
    <p:sldLayoutId id="2147483794" r:id="rId8"/>
    <p:sldLayoutId id="2147483803" r:id="rId9"/>
    <p:sldLayoutId id="2147483795" r:id="rId10"/>
    <p:sldLayoutId id="21474837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  <a:cs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2"/>
          <p:cNvGrpSpPr>
            <a:grpSpLocks/>
          </p:cNvGrpSpPr>
          <p:nvPr/>
        </p:nvGrpSpPr>
        <p:grpSpPr bwMode="auto">
          <a:xfrm>
            <a:off x="857224" y="4857760"/>
            <a:ext cx="928687" cy="1143000"/>
            <a:chOff x="8229600" y="5562600"/>
            <a:chExt cx="609600" cy="762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1" name="مخطط انسيابي: رابط 10"/>
            <p:cNvSpPr/>
            <p:nvPr/>
          </p:nvSpPr>
          <p:spPr>
            <a:xfrm>
              <a:off x="8686800" y="5562600"/>
              <a:ext cx="152400" cy="228600"/>
            </a:xfrm>
            <a:prstGeom prst="flowChartConnector">
              <a:avLst/>
            </a:prstGeom>
            <a:solidFill>
              <a:srgbClr val="FF660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12" name="مخطط انسيابي: رابط 11"/>
            <p:cNvSpPr/>
            <p:nvPr/>
          </p:nvSpPr>
          <p:spPr>
            <a:xfrm>
              <a:off x="8229600" y="5867400"/>
              <a:ext cx="152400" cy="228600"/>
            </a:xfrm>
            <a:prstGeom prst="flowChartConnector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13" name="مخطط انسيابي: رابط 12"/>
            <p:cNvSpPr/>
            <p:nvPr/>
          </p:nvSpPr>
          <p:spPr>
            <a:xfrm>
              <a:off x="8382000" y="5638800"/>
              <a:ext cx="152400" cy="228600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14" name="مخطط انسيابي: رابط 13"/>
            <p:cNvSpPr/>
            <p:nvPr/>
          </p:nvSpPr>
          <p:spPr>
            <a:xfrm>
              <a:off x="8534400" y="5791200"/>
              <a:ext cx="152400" cy="228600"/>
            </a:xfrm>
            <a:prstGeom prst="flowChartConnector">
              <a:avLst/>
            </a:prstGeom>
            <a:solidFill>
              <a:srgbClr val="339966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15" name="مخطط انسيابي: رابط 14"/>
            <p:cNvSpPr/>
            <p:nvPr/>
          </p:nvSpPr>
          <p:spPr>
            <a:xfrm>
              <a:off x="8686800" y="6019800"/>
              <a:ext cx="152400" cy="228600"/>
            </a:xfrm>
            <a:prstGeom prst="flowChartConnector">
              <a:avLst/>
            </a:prstGeom>
            <a:solidFill>
              <a:srgbClr val="FFCC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  <p:sp>
          <p:nvSpPr>
            <p:cNvPr id="16" name="مخطط انسيابي: رابط 15"/>
            <p:cNvSpPr/>
            <p:nvPr/>
          </p:nvSpPr>
          <p:spPr>
            <a:xfrm>
              <a:off x="8382000" y="6096000"/>
              <a:ext cx="152400" cy="228600"/>
            </a:xfrm>
            <a:prstGeom prst="flowChartConnector">
              <a:avLst/>
            </a:prstGeom>
            <a:solidFill>
              <a:srgbClr val="0070C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ar-SA"/>
            </a:p>
          </p:txBody>
        </p:sp>
      </p:grpSp>
      <p:pic>
        <p:nvPicPr>
          <p:cNvPr id="9219" name="Picture 27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1350" y="2636838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28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2338" y="3746500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0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716338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2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500174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3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941513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5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950913"/>
            <a:ext cx="28733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36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0713" y="1716088"/>
            <a:ext cx="2873375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31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143512"/>
            <a:ext cx="1857388" cy="136564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pic>
        <p:nvPicPr>
          <p:cNvPr id="9227" name="Picture 27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8138" y="1749425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27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789238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27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25" y="1293813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27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0825" y="598488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27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7013" y="4873625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27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0475" y="4997450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Picture 27" descr="لمعة صغيرة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6650" y="5440363"/>
            <a:ext cx="2152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1428728" y="1571612"/>
            <a:ext cx="6572296" cy="3223160"/>
          </a:xfrm>
          <a:prstGeom prst="flowChartAlternateProcess">
            <a:avLst/>
          </a:prstGeom>
          <a:solidFill>
            <a:srgbClr val="002060"/>
          </a:solidFill>
          <a:ln>
            <a:noFill/>
          </a:ln>
          <a:effectLst>
            <a:glow rad="228600">
              <a:srgbClr val="0070C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Front"/>
            <a:lightRig rig="soft" dir="t">
              <a:rot lat="0" lon="0" rev="0"/>
            </a:lightRig>
          </a:scene3d>
          <a:sp3d contourW="44450" prstMaterial="matte">
            <a:bevelT w="63500" h="63500" prst="divo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14480" y="2285992"/>
            <a:ext cx="6143668" cy="230832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perspectiveAbove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ar-DZ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المجال </a:t>
            </a:r>
            <a:r>
              <a:rPr lang="ar-DZ" sz="4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المفاهيمي</a:t>
            </a:r>
            <a:r>
              <a:rPr lang="ar-DZ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DZ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معالج النصوص</a:t>
            </a:r>
            <a:endParaRPr lang="ar-SA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6350" stA="50000" endA="300" endPos="50000" dist="29997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>
              <a:defRPr/>
            </a:pPr>
            <a:r>
              <a:rPr lang="ar-DZ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الوحدة </a:t>
            </a:r>
            <a:r>
              <a:rPr lang="ar-DZ" sz="4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المفاهيمية</a:t>
            </a:r>
            <a:r>
              <a:rPr lang="ar-DZ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DZ" sz="4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تنظيم الوثيقة </a:t>
            </a:r>
            <a:endParaRPr lang="ar-SA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6350" stA="50000" endA="300" endPos="50000" dist="29997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>
              <a:defRPr/>
            </a:pPr>
            <a:r>
              <a:rPr lang="ar-DZ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الحصة التعليمية: </a:t>
            </a:r>
            <a:r>
              <a:rPr lang="ar-DZ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إدراج عبارات رياضية ورموز</a:t>
            </a:r>
            <a:endParaRPr lang="ar-SA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6350" stA="50000" endA="300" endPos="50000" dist="29997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500166" y="1785926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b="1" u="sng" dirty="0" smtClean="0">
                <a:solidFill>
                  <a:schemeClr val="bg1"/>
                </a:solidFill>
              </a:rPr>
              <a:t>2014/12/17</a:t>
            </a:r>
            <a:endParaRPr lang="fr-FR" sz="36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85984" y="1071546"/>
            <a:ext cx="3929090" cy="6429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b">
            <a:normAutofit fontScale="9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en-US" b="1" dirty="0">
              <a:cs typeface="Akhbar MT" pitchFamily="2" charset="-78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500298" y="1071546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ar-DZ" sz="3200" b="1" dirty="0" smtClean="0">
                <a:solidFill>
                  <a:srgbClr val="006600"/>
                </a:solidFill>
              </a:rPr>
              <a:t> إدراج عبارة رياضية:</a:t>
            </a:r>
            <a:endParaRPr lang="fr-FR" sz="3200" dirty="0" smtClean="0">
              <a:solidFill>
                <a:srgbClr val="006600"/>
              </a:solidFill>
            </a:endParaRPr>
          </a:p>
        </p:txBody>
      </p:sp>
      <p:sp>
        <p:nvSpPr>
          <p:cNvPr id="21" name="Rounded Rectangle 13"/>
          <p:cNvSpPr/>
          <p:nvPr/>
        </p:nvSpPr>
        <p:spPr>
          <a:xfrm>
            <a:off x="857224" y="1857364"/>
            <a:ext cx="7286676" cy="3714776"/>
          </a:xfrm>
          <a:prstGeom prst="roundRect">
            <a:avLst>
              <a:gd name="adj" fmla="val 23944"/>
            </a:avLst>
          </a:prstGeom>
          <a:ln>
            <a:solidFill>
              <a:srgbClr val="00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obliqueTopLeft"/>
            <a:lightRig rig="soft" dir="tl">
              <a:rot lat="0" lon="0" rev="0"/>
            </a:lightRig>
          </a:scene3d>
          <a:sp3d contourW="44450" prstMaterial="matte">
            <a:bevelT w="63500" h="63500" prst="divot"/>
            <a:contourClr>
              <a:srgbClr val="FFFFFF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92075" lvl="0" indent="358775">
              <a:buFont typeface="Wingdings" pitchFamily="2" charset="2"/>
              <a:buChar char="ü"/>
            </a:pPr>
            <a:r>
              <a:rPr lang="ar-DZ" sz="3200" dirty="0" smtClean="0">
                <a:solidFill>
                  <a:srgbClr val="000000"/>
                </a:solidFill>
              </a:rPr>
              <a:t>نختار المكان الذي نريد إدراج العبارة فيه.</a:t>
            </a:r>
            <a:endParaRPr lang="fr-FR" sz="3200" dirty="0" smtClean="0">
              <a:solidFill>
                <a:srgbClr val="000000"/>
              </a:solidFill>
            </a:endParaRPr>
          </a:p>
          <a:p>
            <a:pPr marL="92075" lvl="0" indent="358775">
              <a:buFont typeface="Wingdings" pitchFamily="2" charset="2"/>
              <a:buChar char="ü"/>
            </a:pPr>
            <a:r>
              <a:rPr lang="ar-DZ" sz="3200" dirty="0" smtClean="0">
                <a:solidFill>
                  <a:srgbClr val="000000"/>
                </a:solidFill>
              </a:rPr>
              <a:t>ننقر على التبويب </a:t>
            </a:r>
            <a:r>
              <a:rPr lang="fr-FR" sz="3200" b="1" dirty="0" smtClean="0">
                <a:solidFill>
                  <a:srgbClr val="000000"/>
                </a:solidFill>
              </a:rPr>
              <a:t>Insertion</a:t>
            </a:r>
            <a:r>
              <a:rPr lang="fr-FR" sz="3200" dirty="0" smtClean="0">
                <a:solidFill>
                  <a:srgbClr val="000000"/>
                </a:solidFill>
              </a:rPr>
              <a:t> </a:t>
            </a:r>
            <a:r>
              <a:rPr lang="ar-DZ" sz="3200" dirty="0" smtClean="0">
                <a:solidFill>
                  <a:srgbClr val="000000"/>
                </a:solidFill>
              </a:rPr>
              <a:t>.</a:t>
            </a:r>
            <a:endParaRPr lang="fr-FR" sz="3200" dirty="0" smtClean="0">
              <a:solidFill>
                <a:srgbClr val="000000"/>
              </a:solidFill>
            </a:endParaRPr>
          </a:p>
          <a:p>
            <a:pPr marL="92075" lvl="0" indent="358775">
              <a:buFont typeface="Wingdings" pitchFamily="2" charset="2"/>
              <a:buChar char="ü"/>
            </a:pPr>
            <a:r>
              <a:rPr lang="ar-DZ" sz="3200" dirty="0" smtClean="0">
                <a:solidFill>
                  <a:srgbClr val="000000"/>
                </a:solidFill>
              </a:rPr>
              <a:t>نختار الأمر </a:t>
            </a:r>
            <a:r>
              <a:rPr lang="fr-FR" sz="3200" b="1" dirty="0" smtClean="0">
                <a:solidFill>
                  <a:srgbClr val="000000"/>
                </a:solidFill>
              </a:rPr>
              <a:t>Equation</a:t>
            </a:r>
            <a:r>
              <a:rPr lang="ar-DZ" sz="3200" dirty="0" smtClean="0">
                <a:solidFill>
                  <a:srgbClr val="000000"/>
                </a:solidFill>
              </a:rPr>
              <a:t> (معادلة).</a:t>
            </a:r>
            <a:endParaRPr lang="fr-FR" sz="3200" dirty="0" smtClean="0">
              <a:solidFill>
                <a:srgbClr val="000000"/>
              </a:solidFill>
            </a:endParaRPr>
          </a:p>
          <a:p>
            <a:pPr marL="92075" lvl="0" indent="173038">
              <a:buFont typeface="Wingdings" pitchFamily="2" charset="2"/>
              <a:buChar char="ü"/>
            </a:pPr>
            <a:r>
              <a:rPr lang="ar-SA" sz="3200" dirty="0" smtClean="0">
                <a:solidFill>
                  <a:srgbClr val="000000"/>
                </a:solidFill>
              </a:rPr>
              <a:t>ننقر على </a:t>
            </a:r>
            <a:r>
              <a:rPr lang="fr-FR" sz="3200" b="1" dirty="0" smtClean="0">
                <a:solidFill>
                  <a:srgbClr val="000000"/>
                </a:solidFill>
              </a:rPr>
              <a:t>insérer une novelle équation</a:t>
            </a:r>
            <a:r>
              <a:rPr lang="fr-FR" sz="3200" dirty="0" smtClean="0">
                <a:solidFill>
                  <a:srgbClr val="000000"/>
                </a:solidFill>
              </a:rPr>
              <a:t>  </a:t>
            </a:r>
            <a:r>
              <a:rPr lang="ar-SA" sz="3200" dirty="0" smtClean="0">
                <a:solidFill>
                  <a:srgbClr val="000000"/>
                </a:solidFill>
              </a:rPr>
              <a:t> (إضافة معادلة جديدة)</a:t>
            </a:r>
            <a:endParaRPr lang="fr-FR" sz="3200" dirty="0" smtClean="0">
              <a:solidFill>
                <a:srgbClr val="000000"/>
              </a:solidFill>
            </a:endParaRPr>
          </a:p>
          <a:p>
            <a:pPr marL="92075" indent="358775">
              <a:buFont typeface="Wingdings" pitchFamily="2" charset="2"/>
              <a:buChar char="ü"/>
            </a:pPr>
            <a:r>
              <a:rPr lang="ar-SA" sz="3200" dirty="0" smtClean="0">
                <a:solidFill>
                  <a:srgbClr val="000000"/>
                </a:solidFill>
              </a:rPr>
              <a:t>نقوم بكتابة المعادلة من خلال الأوامر </a:t>
            </a:r>
            <a:r>
              <a:rPr lang="ar-SA" sz="3200" dirty="0" err="1" smtClean="0">
                <a:solidFill>
                  <a:srgbClr val="000000"/>
                </a:solidFill>
              </a:rPr>
              <a:t>ال</a:t>
            </a:r>
            <a:r>
              <a:rPr lang="ar-DZ" sz="3200" dirty="0" smtClean="0">
                <a:solidFill>
                  <a:srgbClr val="000000"/>
                </a:solidFill>
              </a:rPr>
              <a:t>ظاهرة</a:t>
            </a:r>
            <a:r>
              <a:rPr lang="ar-SA" sz="3200" dirty="0" smtClean="0">
                <a:solidFill>
                  <a:srgbClr val="000000"/>
                </a:solidFill>
              </a:rPr>
              <a:t> على شريط المجموعات.</a:t>
            </a:r>
            <a:endParaRPr lang="ar-SA" sz="2800" b="1" dirty="0">
              <a:ln w="11430">
                <a:solidFill>
                  <a:srgbClr val="0000CC"/>
                </a:solidFill>
              </a:ln>
              <a:solidFill>
                <a:srgbClr val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khbar M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928662" y="1785926"/>
            <a:ext cx="7286676" cy="3929090"/>
          </a:xfrm>
          <a:prstGeom prst="roundRect">
            <a:avLst>
              <a:gd name="adj" fmla="val 23944"/>
            </a:avLst>
          </a:prstGeom>
          <a:ln>
            <a:solidFill>
              <a:srgbClr val="00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obliqueTopLeft"/>
            <a:lightRig rig="soft" dir="tl">
              <a:rot lat="0" lon="0" rev="0"/>
            </a:lightRig>
          </a:scene3d>
          <a:sp3d contourW="44450" prstMaterial="matte">
            <a:bevelT w="63500" h="63500" prst="divot"/>
            <a:contourClr>
              <a:srgbClr val="FFFFFF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buFont typeface="Wingdings" pitchFamily="2" charset="2"/>
              <a:buChar char="ü"/>
            </a:pPr>
            <a:r>
              <a:rPr lang="ar-DZ" sz="3200" dirty="0" smtClean="0">
                <a:solidFill>
                  <a:srgbClr val="000000"/>
                </a:solidFill>
              </a:rPr>
              <a:t>نختار المكان الذي نريد إدراج الرمز فيه.</a:t>
            </a:r>
            <a:endParaRPr lang="fr-FR" sz="3200" dirty="0" smtClean="0">
              <a:solidFill>
                <a:srgbClr val="000000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ar-DZ" sz="3200" dirty="0" smtClean="0">
                <a:solidFill>
                  <a:srgbClr val="000000"/>
                </a:solidFill>
              </a:rPr>
              <a:t>ننقر على التبويب </a:t>
            </a:r>
            <a:r>
              <a:rPr lang="fr-FR" sz="3200" b="1" dirty="0" smtClean="0">
                <a:solidFill>
                  <a:srgbClr val="000000"/>
                </a:solidFill>
              </a:rPr>
              <a:t>Insertion</a:t>
            </a:r>
            <a:r>
              <a:rPr lang="fr-FR" sz="3200" dirty="0" smtClean="0">
                <a:solidFill>
                  <a:srgbClr val="000000"/>
                </a:solidFill>
              </a:rPr>
              <a:t> </a:t>
            </a:r>
            <a:r>
              <a:rPr lang="ar-DZ" sz="3200" dirty="0" smtClean="0">
                <a:solidFill>
                  <a:srgbClr val="000000"/>
                </a:solidFill>
              </a:rPr>
              <a:t>.</a:t>
            </a:r>
            <a:endParaRPr lang="fr-FR" sz="3200" dirty="0" smtClean="0">
              <a:solidFill>
                <a:srgbClr val="000000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ar-SA" sz="3200" smtClean="0">
                <a:solidFill>
                  <a:srgbClr val="000000"/>
                </a:solidFill>
              </a:rPr>
              <a:t>ننقر </a:t>
            </a:r>
            <a:r>
              <a:rPr lang="ar-SA" sz="3200" dirty="0" smtClean="0">
                <a:solidFill>
                  <a:srgbClr val="000000"/>
                </a:solidFill>
              </a:rPr>
              <a:t>على </a:t>
            </a:r>
            <a:r>
              <a:rPr lang="fr-FR" sz="3200" b="1" dirty="0" smtClean="0">
                <a:solidFill>
                  <a:srgbClr val="000000"/>
                </a:solidFill>
              </a:rPr>
              <a:t>Symbole</a:t>
            </a:r>
            <a:r>
              <a:rPr lang="ar-DZ" sz="3200" dirty="0" smtClean="0">
                <a:solidFill>
                  <a:srgbClr val="000000"/>
                </a:solidFill>
              </a:rPr>
              <a:t> ونختار من الرموز الموجودة وإذا لم نجد الرمز ننقر على </a:t>
            </a:r>
            <a:endParaRPr lang="fr-FR" sz="3200" dirty="0" smtClean="0">
              <a:solidFill>
                <a:srgbClr val="000000"/>
              </a:solidFill>
            </a:endParaRPr>
          </a:p>
          <a:p>
            <a:pPr lvl="0"/>
            <a:r>
              <a:rPr lang="fr-FR" sz="3200" b="1" dirty="0" smtClean="0">
                <a:solidFill>
                  <a:srgbClr val="000000"/>
                </a:solidFill>
              </a:rPr>
              <a:t>Autre Symboles</a:t>
            </a:r>
            <a:r>
              <a:rPr lang="ar-DZ" sz="3200" b="1" dirty="0" smtClean="0">
                <a:solidFill>
                  <a:srgbClr val="000000"/>
                </a:solidFill>
              </a:rPr>
              <a:t> </a:t>
            </a:r>
            <a:r>
              <a:rPr lang="ar-DZ" sz="3200" dirty="0" smtClean="0">
                <a:solidFill>
                  <a:srgbClr val="000000"/>
                </a:solidFill>
              </a:rPr>
              <a:t>(رموز أخرى) ونقوم باختيار الرمز من الرموز الظاهرة ونضغط على </a:t>
            </a:r>
            <a:r>
              <a:rPr lang="fr-FR" sz="3200" b="1" dirty="0" smtClean="0">
                <a:solidFill>
                  <a:srgbClr val="000000"/>
                </a:solidFill>
              </a:rPr>
              <a:t>insérer</a:t>
            </a:r>
            <a:r>
              <a:rPr lang="ar-DZ" sz="3200" dirty="0" smtClean="0">
                <a:solidFill>
                  <a:srgbClr val="000000"/>
                </a:solidFill>
              </a:rPr>
              <a:t>.</a:t>
            </a:r>
            <a:r>
              <a:rPr lang="fr-FR" sz="3200" dirty="0" smtClean="0">
                <a:solidFill>
                  <a:srgbClr val="000000"/>
                </a:solidFill>
              </a:rPr>
              <a:t> </a:t>
            </a:r>
            <a:r>
              <a:rPr lang="ar-DZ" sz="3200" dirty="0" smtClean="0">
                <a:solidFill>
                  <a:srgbClr val="000000"/>
                </a:solidFill>
              </a:rPr>
              <a:t> .</a:t>
            </a:r>
            <a:endParaRPr lang="fr-FR" sz="3200" dirty="0">
              <a:solidFill>
                <a:srgbClr val="000000"/>
              </a:solidFill>
            </a:endParaRPr>
          </a:p>
        </p:txBody>
      </p:sp>
      <p:sp>
        <p:nvSpPr>
          <p:cNvPr id="8" name="Sun 7"/>
          <p:cNvSpPr/>
          <p:nvPr/>
        </p:nvSpPr>
        <p:spPr>
          <a:xfrm>
            <a:off x="0" y="5778500"/>
            <a:ext cx="1295400" cy="1079500"/>
          </a:xfrm>
          <a:prstGeom prst="sun">
            <a:avLst>
              <a:gd name="adj" fmla="val 30795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428992" y="1071546"/>
            <a:ext cx="2500330" cy="6429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b">
            <a:normAutofit fontScale="9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en-US" b="1" dirty="0">
              <a:cs typeface="Akhbar MT" pitchFamily="2" charset="-7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00430" y="1142984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Font typeface="+mj-lt"/>
              <a:buAutoNum type="arabicParenR" startAt="2"/>
            </a:pPr>
            <a:r>
              <a:rPr lang="ar-DZ" sz="3200" b="1" dirty="0" smtClean="0">
                <a:solidFill>
                  <a:srgbClr val="006600"/>
                </a:solidFill>
              </a:rPr>
              <a:t> إدراج رمز:</a:t>
            </a:r>
            <a:endParaRPr lang="fr-FR" sz="3200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وجة مزدوجة 9"/>
          <p:cNvSpPr/>
          <p:nvPr/>
        </p:nvSpPr>
        <p:spPr>
          <a:xfrm>
            <a:off x="2428860" y="1285860"/>
            <a:ext cx="5072098" cy="1143008"/>
          </a:xfrm>
          <a:prstGeom prst="doubleWave">
            <a:avLst>
              <a:gd name="adj1" fmla="val 11617"/>
              <a:gd name="adj2" fmla="val -1738"/>
            </a:avLst>
          </a:prstGeom>
          <a:solidFill>
            <a:srgbClr val="FF5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90000" dir="5400000" sy="-100000" algn="bl" rotWithShape="0"/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8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F1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CS  Zomorrod Extra Bold" pitchFamily="2" charset="-78"/>
              </a:rPr>
              <a:t>التطبيق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000100" y="2428868"/>
            <a:ext cx="7143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arenR"/>
            </a:pPr>
            <a:r>
              <a:rPr lang="ar-SA" sz="4000" b="1" dirty="0" smtClean="0"/>
              <a:t>قم</a:t>
            </a:r>
            <a:r>
              <a:rPr lang="ar-DZ" sz="4000" b="1" dirty="0" smtClean="0"/>
              <a:t> بفتح مستند </a:t>
            </a:r>
            <a:r>
              <a:rPr lang="fr-FR" sz="4000" b="1" dirty="0" smtClean="0"/>
              <a:t>Word</a:t>
            </a:r>
            <a:r>
              <a:rPr lang="ar-SA" sz="4000" b="1" dirty="0" smtClean="0"/>
              <a:t> </a:t>
            </a:r>
            <a:r>
              <a:rPr lang="ar-DZ" sz="4000" b="1" dirty="0" err="1" smtClean="0"/>
              <a:t>وأ</a:t>
            </a:r>
            <a:r>
              <a:rPr lang="ar-SA" sz="4000" b="1" smtClean="0"/>
              <a:t>درج </a:t>
            </a:r>
            <a:r>
              <a:rPr lang="ar-SA" sz="4000" b="1" dirty="0" smtClean="0"/>
              <a:t>العبارات التالية:</a:t>
            </a:r>
            <a:endParaRPr lang="fr-FR" sz="4000" b="1" dirty="0" smtClean="0"/>
          </a:p>
          <a:p>
            <a:r>
              <a:rPr lang="ar-DZ" sz="4000" dirty="0" smtClean="0"/>
              <a:t>                ،</a:t>
            </a:r>
          </a:p>
          <a:p>
            <a:pPr marL="742950" indent="-742950">
              <a:buFont typeface="+mj-lt"/>
              <a:buAutoNum type="arabicParenR" startAt="2"/>
            </a:pPr>
            <a:r>
              <a:rPr lang="ar-DZ" sz="4000" b="1" dirty="0" smtClean="0"/>
              <a:t>قم بإدراج الرموز التالية:</a:t>
            </a:r>
            <a:endParaRPr lang="fr-FR" sz="4000" b="1" dirty="0" smtClean="0"/>
          </a:p>
          <a:p>
            <a:r>
              <a:rPr lang="ar-DZ" sz="4000" b="1" dirty="0" smtClean="0"/>
              <a:t>€ ، © ، </a:t>
            </a:r>
            <a:r>
              <a:rPr lang="fr-FR" sz="4000" b="1" dirty="0" smtClean="0"/>
              <a:t>∑</a:t>
            </a:r>
            <a:r>
              <a:rPr lang="ar-DZ" sz="4000" b="1" dirty="0" smtClean="0"/>
              <a:t> ،∆</a:t>
            </a:r>
            <a:endParaRPr lang="fr-FR" sz="4000" b="1" dirty="0" smtClean="0"/>
          </a:p>
          <a:p>
            <a:endParaRPr lang="fr-FR" dirty="0"/>
          </a:p>
        </p:txBody>
      </p:sp>
      <p:pic>
        <p:nvPicPr>
          <p:cNvPr id="4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143636" y="3714752"/>
            <a:ext cx="1143008" cy="571500"/>
          </a:xfrm>
          <a:prstGeom prst="rect">
            <a:avLst/>
          </a:prstGeom>
        </p:spPr>
      </p:pic>
      <p:pic>
        <p:nvPicPr>
          <p:cNvPr id="6" name="Picture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143240" y="3714752"/>
            <a:ext cx="1919295" cy="55245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Punched Tape 7"/>
          <p:cNvSpPr/>
          <p:nvPr/>
        </p:nvSpPr>
        <p:spPr>
          <a:xfrm>
            <a:off x="4427984" y="1340768"/>
            <a:ext cx="3240360" cy="4036374"/>
          </a:xfrm>
          <a:prstGeom prst="flowChartPunchedTape">
            <a:avLst/>
          </a:prstGeom>
          <a:solidFill>
            <a:srgbClr val="00B050"/>
          </a:solidFill>
          <a:ln>
            <a:solidFill>
              <a:srgbClr val="CC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divo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SA" sz="3200" b="1" dirty="0">
                <a:solidFill>
                  <a:schemeClr val="bg1"/>
                </a:solidFill>
                <a:latin typeface="Arabic Typesetting" pitchFamily="66" charset="-78"/>
                <a:cs typeface="Akhbar MT" pitchFamily="2" charset="-78"/>
              </a:rPr>
              <a:t>من أعداد وتصميم </a:t>
            </a:r>
          </a:p>
          <a:p>
            <a:pPr algn="ctr">
              <a:defRPr/>
            </a:pPr>
            <a:r>
              <a:rPr lang="ar-DZ" sz="3200" b="1" dirty="0" smtClean="0">
                <a:solidFill>
                  <a:srgbClr val="1602AE"/>
                </a:solidFill>
                <a:latin typeface="Arabic Typesetting" pitchFamily="66" charset="-78"/>
                <a:cs typeface="Akhbar MT" pitchFamily="2" charset="-78"/>
              </a:rPr>
              <a:t>بوفراح خيرالدين</a:t>
            </a:r>
            <a:endParaRPr lang="fr-FR" sz="3200" b="1" dirty="0" smtClean="0">
              <a:solidFill>
                <a:srgbClr val="1602AE"/>
              </a:solidFill>
              <a:latin typeface="Arabic Typesetting" pitchFamily="66" charset="-78"/>
              <a:cs typeface="Akhbar MT" pitchFamily="2" charset="-78"/>
            </a:endParaRPr>
          </a:p>
          <a:p>
            <a:pPr algn="ctr">
              <a:defRPr/>
            </a:pPr>
            <a:r>
              <a:rPr lang="ar-DZ" sz="3200" b="1" dirty="0" smtClean="0">
                <a:solidFill>
                  <a:srgbClr val="008000"/>
                </a:solidFill>
                <a:latin typeface="Arabic Typesetting" pitchFamily="66" charset="-78"/>
                <a:cs typeface="Akhbar MT" pitchFamily="2" charset="-78"/>
              </a:rPr>
              <a:t>ممنوع نزع الحقوق دون الأخذ الإذن من المصمم</a:t>
            </a:r>
            <a:endParaRPr lang="ar-SA" sz="2000" b="1" dirty="0">
              <a:solidFill>
                <a:srgbClr val="008000"/>
              </a:solidFill>
              <a:cs typeface="Akhbar MT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8807" y="5661248"/>
            <a:ext cx="7921625" cy="908864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schemeClr val="bg1"/>
                </a:solidFill>
                <a:cs typeface="AL-Majd" pitchFamily="2" charset="-78"/>
              </a:rPr>
              <a:t>ان الله لا يضيع اجر من احسن عملا</a:t>
            </a:r>
            <a:endParaRPr lang="en-US" sz="3600" b="1" dirty="0">
              <a:solidFill>
                <a:schemeClr val="bg1"/>
              </a:solidFill>
              <a:cs typeface="AL-Majd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395288" y="1412875"/>
            <a:ext cx="4248150" cy="3963988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Sun 4"/>
          <p:cNvSpPr/>
          <p:nvPr/>
        </p:nvSpPr>
        <p:spPr>
          <a:xfrm>
            <a:off x="7667625" y="0"/>
            <a:ext cx="1441450" cy="1152525"/>
          </a:xfrm>
          <a:prstGeom prst="sun">
            <a:avLst>
              <a:gd name="adj" fmla="val 30795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Ellipse 5"/>
          <p:cNvSpPr/>
          <p:nvPr/>
        </p:nvSpPr>
        <p:spPr>
          <a:xfrm>
            <a:off x="3428992" y="1142984"/>
            <a:ext cx="42862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0000"/>
                </a:solidFill>
              </a:rPr>
              <a:t>khairosoft@gmail.com</a:t>
            </a:r>
            <a:endParaRPr lang="fr-FR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536</TotalTime>
  <Words>158</Words>
  <Application>Microsoft Office PowerPoint</Application>
  <PresentationFormat>Affichage à l'écran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Couture</vt:lpstr>
      <vt:lpstr>Diapositive 1</vt:lpstr>
      <vt:lpstr>Diapositive 2</vt:lpstr>
      <vt:lpstr>Diapositive 3</vt:lpstr>
      <vt:lpstr>Diapositive 4</vt:lpstr>
      <vt:lpstr>Diapositive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الحاسب في حياتنا</dc:title>
  <dc:creator>Dell</dc:creator>
  <cp:lastModifiedBy>prance</cp:lastModifiedBy>
  <cp:revision>76</cp:revision>
  <dcterms:created xsi:type="dcterms:W3CDTF">2011-04-23T03:40:01Z</dcterms:created>
  <dcterms:modified xsi:type="dcterms:W3CDTF">2015-01-13T16:00:01Z</dcterms:modified>
</cp:coreProperties>
</file>