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3"/>
  </p:notesMasterIdLst>
  <p:sldIdLst>
    <p:sldId id="275" r:id="rId2"/>
    <p:sldId id="284" r:id="rId3"/>
    <p:sldId id="281" r:id="rId4"/>
    <p:sldId id="260" r:id="rId5"/>
    <p:sldId id="262" r:id="rId6"/>
    <p:sldId id="277" r:id="rId7"/>
    <p:sldId id="285" r:id="rId8"/>
    <p:sldId id="269" r:id="rId9"/>
    <p:sldId id="286" r:id="rId10"/>
    <p:sldId id="272" r:id="rId11"/>
    <p:sldId id="283" r:id="rId12"/>
    <p:sldId id="279" r:id="rId13"/>
    <p:sldId id="280" r:id="rId14"/>
    <p:sldId id="282" r:id="rId15"/>
    <p:sldId id="273" r:id="rId16"/>
    <p:sldId id="287" r:id="rId17"/>
    <p:sldId id="288" r:id="rId18"/>
    <p:sldId id="289" r:id="rId19"/>
    <p:sldId id="290" r:id="rId20"/>
    <p:sldId id="291" r:id="rId21"/>
    <p:sldId id="274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D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 autoAdjust="0"/>
  </p:normalViewPr>
  <p:slideViewPr>
    <p:cSldViewPr snapToGrid="0">
      <p:cViewPr>
        <p:scale>
          <a:sx n="81" d="100"/>
          <a:sy n="81" d="100"/>
        </p:scale>
        <p:origin x="-102" y="-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85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2EA7E-856A-44BF-BF8C-3AB16A57BB44}" type="datetimeFigureOut">
              <a:rPr lang="pt-BR" smtClean="0"/>
              <a:t>04/11/2015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84847-519C-4BC7-B500-0133A886A49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91707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6827D-8A88-4903-A61F-011129CAA90E}" type="slidenum">
              <a:rPr lang="pt-BR" smtClean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6045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6827D-8A88-4903-A61F-011129CAA90E}" type="slidenum">
              <a:rPr lang="pt-BR" smtClean="0"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543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3345B-75B0-4A9A-83FC-C67D4A2FDE17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75047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B7075-3DC0-4290-AE76-303BD85230CB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7372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1CCAD-0586-4C7B-A04B-77E27F38F589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8975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2B868-AEA1-45D1-A769-27F0638DCF16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8083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B857-B480-4CA5-B83C-EE60CBF8D884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5713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0A52F-5D6F-43EA-9F26-C2F6719304C3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94189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11DE-0B12-41AB-A798-172D89BB90C0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5268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D1A0C-6ABF-4B68-8132-A716FDEE48C0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775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044D3-9DF1-44EC-AEC8-60768A6590DC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205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E3A70-90BA-4D30-A655-F47085752065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44106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BB27D-433D-478D-847E-E51EAD04CA0F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9433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13F91-CF7D-4BEE-AD54-AB5C70110331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204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646D-86A9-4D59-AB47-F4BB6C466CFB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339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E8242-71E6-4B7A-A295-593BBF8953EA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233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0328C-E80C-4DE5-B839-9F14DA718C3A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64665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dirty="0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444B-023B-42FA-BBC1-DE980FD82EAC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59599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3C6D8-110D-4C43-90C9-499F624E8BBB}" type="datetime1">
              <a:rPr lang="pt-BR" smtClean="0"/>
              <a:t>04/11/2015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dirty="0" smtClean="0"/>
              <a:t>Drogas - Flávio, Jefferson, José, Lúcio, Valteir </a:t>
            </a:r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6AB11ED-870B-480F-90C5-0A74BFC2421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982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98084" y="2701426"/>
            <a:ext cx="8915399" cy="3412902"/>
          </a:xfrm>
        </p:spPr>
        <p:txBody>
          <a:bodyPr>
            <a:noAutofit/>
          </a:bodyPr>
          <a:lstStyle/>
          <a:p>
            <a:pPr algn="ctr"/>
            <a:r>
              <a:rPr lang="pt-BR" sz="2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Alunos</a:t>
            </a:r>
            <a:r>
              <a:rPr lang="pt-BR" sz="26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Flávio Roberto  </a:t>
            </a:r>
          </a:p>
          <a:p>
            <a:pPr algn="ctr"/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Jefferson James</a:t>
            </a:r>
          </a:p>
          <a:p>
            <a:pPr algn="ctr"/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José Jocélio </a:t>
            </a:r>
          </a:p>
          <a:p>
            <a:pPr algn="ctr"/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Lúcio Nathan</a:t>
            </a:r>
          </a:p>
          <a:p>
            <a:pPr algn="ctr"/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Valteir Albuquerque</a:t>
            </a:r>
            <a:endParaRPr lang="pt-BR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126523" y="808892"/>
            <a:ext cx="43236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b="1" dirty="0" smtClean="0">
                <a:solidFill>
                  <a:srgbClr val="00B050"/>
                </a:solidFill>
                <a:latin typeface="Brush Script MT" pitchFamily="66" charset="0"/>
              </a:rPr>
              <a:t>Raul Córdula </a:t>
            </a:r>
            <a:endParaRPr lang="pt-BR" sz="6600" b="1" dirty="0">
              <a:solidFill>
                <a:srgbClr val="00B050"/>
              </a:solidFill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28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01732" y="225478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pt-BR" sz="4400" dirty="0" smtClean="0">
                <a:solidFill>
                  <a:schemeClr val="tx1"/>
                </a:solidFill>
                <a:latin typeface="Calibri" pitchFamily="34" charset="0"/>
              </a:rPr>
              <a:t>Cocaína </a:t>
            </a:r>
            <a:endParaRPr lang="pt-BR" sz="4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10</a:t>
            </a:fld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2313722" y="1690076"/>
            <a:ext cx="3864340" cy="4300416"/>
          </a:xfrm>
        </p:spPr>
        <p:txBody>
          <a:bodyPr>
            <a:normAutofit/>
          </a:bodyPr>
          <a:lstStyle/>
          <a:p>
            <a:r>
              <a:rPr lang="pt-BR" sz="2400" dirty="0">
                <a:latin typeface="Calibri" pitchFamily="34" charset="0"/>
              </a:rPr>
              <a:t>Cerca de 6 milhões de brasileiros provaram cocaína alguma vez na vida, e 2,8 milhões fizeram uso da droga no último ano. O Brasil responde por 20% do mercado mundial da droga.</a:t>
            </a:r>
            <a:endParaRPr lang="pt-BR" sz="2400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6" y="1289538"/>
            <a:ext cx="287813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85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4478" y="27577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Crack</a:t>
            </a:r>
            <a:endParaRPr lang="pt-B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668950" y="1259585"/>
            <a:ext cx="9620372" cy="4613031"/>
          </a:xfrm>
        </p:spPr>
        <p:txBody>
          <a:bodyPr>
            <a:noAutofit/>
          </a:bodyPr>
          <a:lstStyle/>
          <a:p>
            <a:r>
              <a:rPr lang="pt-BR" sz="2200" dirty="0"/>
              <a:t>O crack é fumado e absorvido no </a:t>
            </a:r>
            <a:r>
              <a:rPr lang="pt-BR" sz="2200" dirty="0" smtClean="0"/>
              <a:t>pulmão </a:t>
            </a:r>
            <a:r>
              <a:rPr lang="pt-BR" sz="2200" dirty="0"/>
              <a:t>até cair na corrente </a:t>
            </a:r>
            <a:r>
              <a:rPr lang="pt-BR" sz="2200" dirty="0" smtClean="0"/>
              <a:t>sanguínea, </a:t>
            </a:r>
            <a:r>
              <a:rPr lang="pt-BR" sz="2200" dirty="0"/>
              <a:t>por isso seu efeito dura menos(que a cocaína), por volta de 20 minutos - após este tempo  o usuário já sente vontade de fumar mais</a:t>
            </a:r>
            <a:r>
              <a:rPr lang="pt-BR" sz="2200" dirty="0" smtClean="0"/>
              <a:t>.</a:t>
            </a:r>
            <a:endParaRPr lang="pt-BR" sz="2200" dirty="0"/>
          </a:p>
          <a:p>
            <a:pPr>
              <a:lnSpc>
                <a:spcPct val="110000"/>
              </a:lnSpc>
            </a:pPr>
            <a:r>
              <a:rPr lang="pt-BR" sz="2200" dirty="0"/>
              <a:t>O que piora o </a:t>
            </a:r>
            <a:r>
              <a:rPr lang="pt-BR" sz="2200" dirty="0" smtClean="0"/>
              <a:t>nível </a:t>
            </a:r>
            <a:r>
              <a:rPr lang="pt-BR" sz="2200" dirty="0"/>
              <a:t>da </a:t>
            </a:r>
            <a:endParaRPr lang="pt-BR" sz="22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pt-BR" sz="2200" dirty="0" smtClean="0"/>
              <a:t>droga </a:t>
            </a:r>
            <a:r>
              <a:rPr lang="pt-BR" sz="2200" dirty="0"/>
              <a:t>é com o que ela </a:t>
            </a:r>
            <a:endParaRPr lang="pt-BR" sz="2200" dirty="0"/>
          </a:p>
          <a:p>
            <a:pPr marL="0" indent="0">
              <a:lnSpc>
                <a:spcPct val="110000"/>
              </a:lnSpc>
              <a:buNone/>
            </a:pPr>
            <a:r>
              <a:rPr lang="pt-BR" sz="2200" dirty="0" smtClean="0"/>
              <a:t>é </a:t>
            </a:r>
            <a:r>
              <a:rPr lang="pt-BR" sz="2200" dirty="0"/>
              <a:t>misturada. No caso do </a:t>
            </a:r>
            <a:endParaRPr lang="pt-BR" sz="22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pt-BR" sz="2200" dirty="0" smtClean="0"/>
              <a:t>crack</a:t>
            </a:r>
            <a:r>
              <a:rPr lang="pt-BR" sz="2200" dirty="0"/>
              <a:t>, a droga é misturada </a:t>
            </a:r>
            <a:endParaRPr lang="pt-BR" sz="22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pt-BR" sz="2200" dirty="0" smtClean="0"/>
              <a:t>com </a:t>
            </a:r>
            <a:r>
              <a:rPr lang="pt-BR" sz="2200" dirty="0"/>
              <a:t>bicarbonato de </a:t>
            </a:r>
            <a:r>
              <a:rPr lang="pt-BR" sz="2200" dirty="0" smtClean="0"/>
              <a:t>sódio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BR" sz="2200" dirty="0" smtClean="0"/>
              <a:t>para </a:t>
            </a:r>
            <a:r>
              <a:rPr lang="pt-BR" sz="2200" dirty="0"/>
              <a:t>ser fumada. </a:t>
            </a:r>
          </a:p>
          <a:p>
            <a:endParaRPr lang="pt-BR" sz="2200" dirty="0">
              <a:latin typeface="Calibri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11</a:t>
            </a:fld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80" y="2696306"/>
            <a:ext cx="4812774" cy="332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455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84173" y="329052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Crack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12</a:t>
            </a:fld>
            <a:endParaRPr lang="pt-B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18" y="1536965"/>
            <a:ext cx="7367766" cy="414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8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30741" y="249322"/>
            <a:ext cx="8911687" cy="1063663"/>
          </a:xfrm>
        </p:spPr>
        <p:txBody>
          <a:bodyPr>
            <a:normAutofit/>
          </a:bodyPr>
          <a:lstStyle/>
          <a:p>
            <a:pPr algn="ctr"/>
            <a:r>
              <a:rPr lang="pt-BR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Metanfetamina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67265" y="1353228"/>
            <a:ext cx="8915400" cy="377762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pt-PT" sz="2400" dirty="0"/>
              <a:t>A metanfetamina é uma droga branca cristalina que as pessoas tomam ao “snifar”, fumar ou injetar com uma agulha.</a:t>
            </a:r>
            <a:endParaRPr lang="pt-BR" sz="2400" dirty="0"/>
          </a:p>
          <a:p>
            <a:pPr>
              <a:spcBef>
                <a:spcPts val="0"/>
              </a:spcBef>
            </a:pPr>
            <a:endParaRPr lang="pt-BR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13</a:t>
            </a:fld>
            <a:endParaRPr lang="pt-B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165" y="2989752"/>
            <a:ext cx="4949825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914164" y="2550770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/>
              <a:t>Snifar: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3324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03728" y="3574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Metanfetamina</a:t>
            </a:r>
            <a:endParaRPr lang="pt-BR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14</a:t>
            </a:fld>
            <a:endParaRPr lang="pt-B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072" y="2129969"/>
            <a:ext cx="5721928" cy="377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387969" y="1668303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/>
              <a:t>Injetar: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932459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978055" y="38015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Metanfetamina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15</a:t>
            </a:fld>
            <a:endParaRPr lang="pt-B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539" y="1893332"/>
            <a:ext cx="5489824" cy="409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75539" y="1430215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/>
              <a:t>Fumar: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70713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32622" y="48343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Metanfetamina</a:t>
            </a:r>
            <a:endParaRPr lang="pt-BR" sz="4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390054" y="1883333"/>
            <a:ext cx="3858480" cy="3777622"/>
          </a:xfrm>
        </p:spPr>
        <p:txBody>
          <a:bodyPr>
            <a:normAutofit fontScale="92500" lnSpcReduction="20000"/>
          </a:bodyPr>
          <a:lstStyle/>
          <a:p>
            <a:pPr marL="400050" lvl="1" indent="0">
              <a:buNone/>
            </a:pPr>
            <a:r>
              <a:rPr lang="pt-PT" sz="1900" b="1" dirty="0"/>
              <a:t>EFEITOS A LONGO PRAZO</a:t>
            </a:r>
            <a:endParaRPr lang="pt-BR" sz="1900" dirty="0"/>
          </a:p>
          <a:p>
            <a:pPr lvl="0"/>
            <a:r>
              <a:rPr lang="pt-PT" dirty="0"/>
              <a:t>Danos irreversíveis dos vasos sanguíneos coronários e cerebrais, tensão arterial elevada, conduzindo a ataques cardíacos, derrames vasculares cerebrais e morte</a:t>
            </a:r>
            <a:endParaRPr lang="pt-BR" dirty="0"/>
          </a:p>
          <a:p>
            <a:pPr lvl="0"/>
            <a:r>
              <a:rPr lang="pt-PT" dirty="0"/>
              <a:t>Danos no fígado, rins e pulmões</a:t>
            </a:r>
            <a:endParaRPr lang="pt-BR" dirty="0"/>
          </a:p>
          <a:p>
            <a:pPr lvl="0"/>
            <a:r>
              <a:rPr lang="pt-PT" dirty="0"/>
              <a:t>Destruição dos tecidos nasais se inalada</a:t>
            </a:r>
            <a:endParaRPr lang="pt-BR" dirty="0"/>
          </a:p>
          <a:p>
            <a:pPr lvl="0"/>
            <a:r>
              <a:rPr lang="pt-PT" dirty="0"/>
              <a:t>Má–nutrição, perda de peso</a:t>
            </a:r>
            <a:endParaRPr lang="pt-BR" dirty="0"/>
          </a:p>
          <a:p>
            <a:r>
              <a:rPr lang="pt-PT" dirty="0"/>
              <a:t>Danos ao cérebro similares à doença de Alzheimer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16</a:t>
            </a:fld>
            <a:endParaRPr lang="pt-B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622" y="1870319"/>
            <a:ext cx="3987800" cy="3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568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66095" y="530325"/>
            <a:ext cx="8911687" cy="1280890"/>
          </a:xfrm>
        </p:spPr>
        <p:txBody>
          <a:bodyPr/>
          <a:lstStyle/>
          <a:p>
            <a:pPr algn="ctr"/>
            <a:r>
              <a:rPr lang="pt-BR" sz="4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Heroína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14074" y="1723292"/>
            <a:ext cx="8915400" cy="3777622"/>
          </a:xfrm>
        </p:spPr>
        <p:txBody>
          <a:bodyPr/>
          <a:lstStyle/>
          <a:p>
            <a:r>
              <a:rPr lang="pt-BR" dirty="0"/>
              <a:t>A heroína é uma droga ilícita, extremamente viciante. É consumida por milhões de dependentes pelo mundo que são incapazes de ultrapassar o impulso devastador de continuarem a consumir esta droga a cada dia das suas vidas — sabendo que se pararem, irão enfrentar o horror da abstinência.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17</a:t>
            </a:fld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88677"/>
            <a:ext cx="3983648" cy="291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22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51172" y="448264"/>
            <a:ext cx="8911687" cy="1280890"/>
          </a:xfrm>
        </p:spPr>
        <p:txBody>
          <a:bodyPr/>
          <a:lstStyle/>
          <a:p>
            <a:pPr algn="ctr"/>
            <a:r>
              <a:rPr lang="pt-BR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Heroína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08566" y="1336430"/>
            <a:ext cx="8915400" cy="3777622"/>
          </a:xfrm>
        </p:spPr>
        <p:txBody>
          <a:bodyPr/>
          <a:lstStyle/>
          <a:p>
            <a:r>
              <a:rPr lang="pt-BR" dirty="0"/>
              <a:t>A heroína (tal como o ópio e a morfina) é feita a partir da resina das papoilas. O ópio, esbranquiçado, tipo seiva é removido em primeiro lugar da cápsula da flor da papoila. Este ópio é refinado para fazer a morfina, depois ainda mais refinado em diferentes formas de heroína.</a:t>
            </a:r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18</a:t>
            </a:fld>
            <a:endParaRPr lang="pt-BR" dirty="0"/>
          </a:p>
        </p:txBody>
      </p:sp>
      <p:pic>
        <p:nvPicPr>
          <p:cNvPr id="6" name="pictu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071" y="2745398"/>
            <a:ext cx="572389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1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12279" y="553771"/>
            <a:ext cx="8911687" cy="1280890"/>
          </a:xfrm>
        </p:spPr>
        <p:txBody>
          <a:bodyPr/>
          <a:lstStyle/>
          <a:p>
            <a:pPr algn="ctr"/>
            <a:r>
              <a:rPr lang="pt-BR" sz="4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LSD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49242" y="1817077"/>
            <a:ext cx="8915400" cy="3777622"/>
          </a:xfrm>
        </p:spPr>
        <p:txBody>
          <a:bodyPr/>
          <a:lstStyle/>
          <a:p>
            <a:r>
              <a:rPr lang="pt-BR" dirty="0"/>
              <a:t>O LSD é uma droga sintética bastante usada em shows que provoca alterações na percepção do usuário.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19</a:t>
            </a:fld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97" y="2762982"/>
            <a:ext cx="4164257" cy="311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71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199" y="1997347"/>
            <a:ext cx="5826369" cy="4011384"/>
          </a:xfrm>
        </p:spPr>
      </p:pic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647827" y="6393716"/>
            <a:ext cx="7619999" cy="365125"/>
          </a:xfrm>
        </p:spPr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2</a:t>
            </a:fld>
            <a:endParaRPr lang="pt-BR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006770" y="47171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7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Drogas</a:t>
            </a:r>
            <a:endParaRPr lang="pt-BR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12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77817" y="284141"/>
            <a:ext cx="8911687" cy="1280890"/>
          </a:xfrm>
        </p:spPr>
        <p:txBody>
          <a:bodyPr/>
          <a:lstStyle/>
          <a:p>
            <a:pPr algn="ctr"/>
            <a:r>
              <a:rPr lang="pt-BR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LSD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30669" y="1559170"/>
            <a:ext cx="8915400" cy="3777622"/>
          </a:xfrm>
        </p:spPr>
        <p:txBody>
          <a:bodyPr>
            <a:normAutofit/>
          </a:bodyPr>
          <a:lstStyle/>
          <a:p>
            <a:r>
              <a:rPr lang="pt-BR" dirty="0"/>
              <a:t>O uso normalmente é feito pela via oral, colocando-se uma pequena gota do líquido embaixo da língua. Alguns usuários preferem, no entanto, colocar a substância em um pequeno pedaço de papel e, posteriormente, colocá-la sob a língua. O LSD é uma droga bastante forte, por isso poucas quantidades são necessárias para que haja um grande efeito. Estima-se que se uma pessoa utilizar uma dose de 50 microgramas, o efeito pode durar até 12 horas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636104" y="6405439"/>
            <a:ext cx="7619999" cy="365125"/>
          </a:xfrm>
        </p:spPr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20</a:t>
            </a:fld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69" y="3706157"/>
            <a:ext cx="3962400" cy="254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79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2534461" y="722922"/>
            <a:ext cx="7776864" cy="18002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pt-BR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Duvidas!</a:t>
            </a:r>
            <a:endParaRPr lang="pt-BR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3" b="89892" l="1228" r="92906">
                        <a14:foregroundMark x1="69714" y1="14801" x2="69714" y2="14801"/>
                        <a14:foregroundMark x1="78308" y1="14260" x2="78308" y2="14260"/>
                        <a14:foregroundMark x1="74898" y1="12094" x2="74898" y2="12094"/>
                        <a14:foregroundMark x1="78308" y1="11733" x2="78308" y2="11733"/>
                        <a14:foregroundMark x1="69986" y1="11733" x2="69986" y2="11733"/>
                        <a14:foregroundMark x1="71214" y1="11372" x2="71214" y2="11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780928"/>
            <a:ext cx="5584395" cy="3166352"/>
          </a:xfrm>
          <a:prstGeom prst="rect">
            <a:avLst/>
          </a:prstGeo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541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97356" y="26948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latin typeface="Calibri" pitchFamily="34" charset="0"/>
              </a:rPr>
              <a:t>Introdução</a:t>
            </a:r>
            <a:endParaRPr lang="pt-BR" sz="48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068512" y="1524000"/>
            <a:ext cx="8915400" cy="4394200"/>
          </a:xfrm>
        </p:spPr>
        <p:txBody>
          <a:bodyPr>
            <a:noAutofit/>
          </a:bodyPr>
          <a:lstStyle/>
          <a:p>
            <a:pPr algn="just"/>
            <a:r>
              <a:rPr lang="pt-BR" sz="2400" dirty="0" smtClean="0">
                <a:latin typeface="Calibri" pitchFamily="34" charset="0"/>
              </a:rPr>
              <a:t>As drogas têm feito parte da nossa cultura </a:t>
            </a:r>
            <a:r>
              <a:rPr lang="pt-BR" sz="2400" dirty="0">
                <a:latin typeface="Calibri" pitchFamily="34" charset="0"/>
              </a:rPr>
              <a:t>desde </a:t>
            </a:r>
            <a:r>
              <a:rPr lang="pt-BR" sz="2400" dirty="0" smtClean="0">
                <a:latin typeface="Calibri" pitchFamily="34" charset="0"/>
              </a:rPr>
              <a:t>a metade do século </a:t>
            </a:r>
            <a:r>
              <a:rPr lang="pt-BR" sz="2400" dirty="0">
                <a:latin typeface="Calibri" pitchFamily="34" charset="0"/>
              </a:rPr>
              <a:t>passado. Popularizadas nos anos 60 pela música e pelos meios de comunicação de massa, elas invadiram todos os aspectos da </a:t>
            </a:r>
            <a:r>
              <a:rPr lang="pt-BR" sz="2400" dirty="0" smtClean="0">
                <a:latin typeface="Calibri" pitchFamily="34" charset="0"/>
              </a:rPr>
              <a:t>sociedade.</a:t>
            </a:r>
          </a:p>
          <a:p>
            <a:pPr algn="just"/>
            <a:r>
              <a:rPr lang="pt-BR" sz="2400" dirty="0">
                <a:latin typeface="Calibri" pitchFamily="34" charset="0"/>
              </a:rPr>
              <a:t>Estima–se que 208 milhões de pessoas internacionalmente consomem drogas ilegais. Nos Estados Unidos, resultados da Sondagem Nacional de 2007 sobre o Consumo de Drogas e Saúde mostrou que 19.9 milhões de Americanos (ou 8% da população com idades de 12 ou mais velha) tomou drogas ilegais no mês anterior à sondagem</a:t>
            </a:r>
            <a:r>
              <a:rPr lang="pt-BR" sz="2800" dirty="0">
                <a:latin typeface="Calibri" pitchFamily="34" charset="0"/>
              </a:rPr>
              <a:t>.</a:t>
            </a:r>
            <a:endParaRPr lang="pt-BR" sz="2800" dirty="0" smtClean="0">
              <a:latin typeface="Calibri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600935" y="6128607"/>
            <a:ext cx="7619999" cy="365125"/>
          </a:xfrm>
        </p:spPr>
        <p:txBody>
          <a:bodyPr/>
          <a:lstStyle/>
          <a:p>
            <a:pPr algn="ctr"/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D</a:t>
            </a:r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rogas</a:t>
            </a:r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 </a:t>
            </a:r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</a:t>
            </a:r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Flávio, Jefferson, José, Lúcio, Valteir</a:t>
            </a:r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2015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239077" y="342709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Maconha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Espaço Reservado para Conteúd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08" y="1852619"/>
            <a:ext cx="6285767" cy="3568694"/>
          </a:xfrm>
        </p:spPr>
      </p:pic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576333" y="6290602"/>
            <a:ext cx="7619999" cy="365125"/>
          </a:xfrm>
        </p:spPr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157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479464" y="315924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Maconha</a:t>
            </a:r>
            <a:endParaRPr lang="pt-BR" sz="4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Espaço Reservado para Conteúdo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063" y="1924765"/>
            <a:ext cx="5116291" cy="3550706"/>
          </a:xfrm>
        </p:spPr>
      </p:pic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5</a:t>
            </a:fld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514" y="1452956"/>
            <a:ext cx="2897009" cy="250944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515" y="3962401"/>
            <a:ext cx="289700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79480" y="63467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Remédio Canabidiol</a:t>
            </a:r>
            <a:endParaRPr lang="pt-BR" sz="4800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45" y="2216617"/>
            <a:ext cx="4452603" cy="2978638"/>
          </a:xfrm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6</a:t>
            </a:fld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24" y="2215294"/>
            <a:ext cx="4593421" cy="297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9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66094" y="413095"/>
            <a:ext cx="8911687" cy="911613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Álcool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09981" y="1658397"/>
            <a:ext cx="8915400" cy="3777622"/>
          </a:xfrm>
        </p:spPr>
        <p:txBody>
          <a:bodyPr/>
          <a:lstStyle/>
          <a:p>
            <a:r>
              <a:rPr lang="pt-PT" dirty="0"/>
              <a:t>Conteúdo do Álcool</a:t>
            </a:r>
            <a:endParaRPr lang="pt-BR" dirty="0"/>
          </a:p>
          <a:p>
            <a:pPr marL="0" indent="0">
              <a:buNone/>
            </a:pPr>
            <a:r>
              <a:rPr lang="pt-PT" dirty="0" smtClean="0"/>
              <a:t>Cerveja </a:t>
            </a:r>
            <a:r>
              <a:rPr lang="pt-PT" dirty="0"/>
              <a:t>2–6% de álcool</a:t>
            </a:r>
            <a:br>
              <a:rPr lang="pt-PT" dirty="0"/>
            </a:br>
            <a:r>
              <a:rPr lang="pt-PT" dirty="0"/>
              <a:t>Cidra 4–8% de álcool</a:t>
            </a:r>
            <a:br>
              <a:rPr lang="pt-PT" dirty="0"/>
            </a:br>
            <a:r>
              <a:rPr lang="pt-PT" dirty="0"/>
              <a:t>Vinho 8–20% de álcool</a:t>
            </a:r>
            <a:br>
              <a:rPr lang="pt-PT" dirty="0"/>
            </a:br>
            <a:r>
              <a:rPr lang="pt-PT" dirty="0"/>
              <a:t>Tequila 40% de álcool</a:t>
            </a:r>
            <a:br>
              <a:rPr lang="pt-PT" dirty="0"/>
            </a:br>
            <a:r>
              <a:rPr lang="pt-PT" dirty="0"/>
              <a:t>Rum 40% ou mais de álcool</a:t>
            </a:r>
            <a:br>
              <a:rPr lang="pt-PT" dirty="0"/>
            </a:br>
            <a:r>
              <a:rPr lang="pt-PT" dirty="0"/>
              <a:t>Brandy 40% ou mais de álcool</a:t>
            </a:r>
            <a:br>
              <a:rPr lang="pt-PT" dirty="0"/>
            </a:br>
            <a:r>
              <a:rPr lang="pt-PT" dirty="0"/>
              <a:t>Gin 40–47% de álcool</a:t>
            </a:r>
            <a:br>
              <a:rPr lang="pt-PT" dirty="0"/>
            </a:br>
            <a:r>
              <a:rPr lang="pt-PT" dirty="0"/>
              <a:t>Uísque 40–50% de álcool</a:t>
            </a:r>
            <a:br>
              <a:rPr lang="pt-PT" dirty="0"/>
            </a:br>
            <a:r>
              <a:rPr lang="pt-PT" dirty="0"/>
              <a:t>Vodka 40–50% de álcool</a:t>
            </a:r>
            <a:br>
              <a:rPr lang="pt-PT" dirty="0"/>
            </a:br>
            <a:r>
              <a:rPr lang="pt-PT" dirty="0"/>
              <a:t>Licores 15–60% de álcool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589212" y="6159254"/>
            <a:ext cx="7619999" cy="365125"/>
          </a:xfrm>
        </p:spPr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7</a:t>
            </a:fld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339" y="1805354"/>
            <a:ext cx="5724525" cy="313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02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378294" y="319956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pt-BR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Álcool</a:t>
            </a:r>
            <a:endParaRPr lang="pt-BR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>
          <a:xfrm>
            <a:off x="2589212" y="6317912"/>
            <a:ext cx="7619999" cy="365125"/>
          </a:xfrm>
        </p:spPr>
        <p:txBody>
          <a:bodyPr/>
          <a:lstStyle/>
          <a:p>
            <a:pPr algn="ctr"/>
            <a:r>
              <a:rPr lang="pt-B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Drogas - Flávio, Jefferson, José, Lúcio, Valteir </a:t>
            </a:r>
            <a:endParaRPr lang="pt-BR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1E27-14EA-4382-92C9-0BE8A1C61DAE}" type="slidenum">
              <a:rPr lang="pt-BR" smtClean="0"/>
              <a:t>8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idx="1"/>
          </p:nvPr>
        </p:nvSpPr>
        <p:spPr>
          <a:xfrm>
            <a:off x="1991335" y="1441938"/>
            <a:ext cx="9473834" cy="1746739"/>
          </a:xfrm>
        </p:spPr>
        <p:txBody>
          <a:bodyPr>
            <a:noAutofit/>
          </a:bodyPr>
          <a:lstStyle/>
          <a:p>
            <a:r>
              <a:rPr lang="pt-BR" sz="2400" dirty="0">
                <a:cs typeface="Arial" pitchFamily="34" charset="0"/>
              </a:rPr>
              <a:t>Álcool e velocidade causam 65% das mortes no </a:t>
            </a:r>
            <a:r>
              <a:rPr lang="pt-BR" sz="2400" dirty="0" smtClean="0">
                <a:cs typeface="Arial" pitchFamily="34" charset="0"/>
              </a:rPr>
              <a:t>trânsito.</a:t>
            </a:r>
            <a:endParaRPr lang="pt-BR" sz="2400" dirty="0">
              <a:cs typeface="Arial" pitchFamily="34" charset="0"/>
            </a:endParaRPr>
          </a:p>
          <a:p>
            <a:r>
              <a:rPr lang="pt-BR" sz="2400" dirty="0"/>
              <a:t>Álcool está relacionado a 21% dos acidentes do </a:t>
            </a:r>
            <a:r>
              <a:rPr lang="pt-BR" sz="2400" dirty="0" smtClean="0"/>
              <a:t>trânsito</a:t>
            </a:r>
            <a:r>
              <a:rPr lang="pt-BR" sz="2400" dirty="0"/>
              <a:t>.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615" y="2625968"/>
            <a:ext cx="5947508" cy="336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5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55446" y="342755"/>
            <a:ext cx="8911687" cy="888167"/>
          </a:xfrm>
        </p:spPr>
        <p:txBody>
          <a:bodyPr/>
          <a:lstStyle/>
          <a:p>
            <a:pPr algn="ctr"/>
            <a:r>
              <a:rPr lang="pt-BR" sz="4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Cocaína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099774" y="1441938"/>
            <a:ext cx="8915400" cy="3777622"/>
          </a:xfrm>
        </p:spPr>
        <p:txBody>
          <a:bodyPr/>
          <a:lstStyle/>
          <a:p>
            <a:r>
              <a:rPr lang="pt-BR" dirty="0"/>
              <a:t>A cocaína é a segunda droga ilegal mais traficada no mundo. As mais recentes estatísticas mostram que as apreensões internacionais de cocaína continuam a crescer e agora totalizam as 756 toneladas métricas, a maior quantidade de drogas apreendida na América do Sul, seguida da América do Norte.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661138" y="6346824"/>
            <a:ext cx="7619999" cy="365125"/>
          </a:xfrm>
        </p:spPr>
        <p:txBody>
          <a:bodyPr/>
          <a:lstStyle/>
          <a:p>
            <a:pPr algn="ctr"/>
            <a:r>
              <a:rPr lang="pt-BR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Drogas - Flávio, Jefferson, José, Lúcio, Valteir </a:t>
            </a:r>
            <a:endParaRPr lang="pt-BR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1ED-870B-480F-90C5-0A74BFC24219}" type="slidenum">
              <a:rPr lang="pt-BR" smtClean="0"/>
              <a:t>9</a:t>
            </a:fld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785" y="3144505"/>
            <a:ext cx="5307378" cy="308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766259"/>
      </p:ext>
    </p:extLst>
  </p:cSld>
  <p:clrMapOvr>
    <a:masterClrMapping/>
  </p:clrMapOvr>
</p:sld>
</file>

<file path=ppt/theme/theme1.xml><?xml version="1.0" encoding="utf-8"?>
<a:theme xmlns:a="http://schemas.openxmlformats.org/drawingml/2006/main" name="Cacho">
  <a:themeElements>
    <a:clrScheme name="Cacho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Cacho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ach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510</TotalTime>
  <Words>854</Words>
  <Application>Microsoft Office PowerPoint</Application>
  <PresentationFormat>Personalizar</PresentationFormat>
  <Paragraphs>97</Paragraphs>
  <Slides>21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Cacho</vt:lpstr>
      <vt:lpstr>Apresentação do PowerPoint</vt:lpstr>
      <vt:lpstr>Drogas</vt:lpstr>
      <vt:lpstr>Introdução</vt:lpstr>
      <vt:lpstr>Maconha</vt:lpstr>
      <vt:lpstr>Maconha</vt:lpstr>
      <vt:lpstr>Remédio Canabidiol</vt:lpstr>
      <vt:lpstr>Álcool</vt:lpstr>
      <vt:lpstr>Álcool</vt:lpstr>
      <vt:lpstr>Cocaína </vt:lpstr>
      <vt:lpstr>Cocaína </vt:lpstr>
      <vt:lpstr>Crack</vt:lpstr>
      <vt:lpstr>Crack</vt:lpstr>
      <vt:lpstr>Metanfetamina</vt:lpstr>
      <vt:lpstr>Metanfetamina</vt:lpstr>
      <vt:lpstr>Metanfetamina</vt:lpstr>
      <vt:lpstr>Metanfetamina</vt:lpstr>
      <vt:lpstr>Heroína</vt:lpstr>
      <vt:lpstr>Heroína</vt:lpstr>
      <vt:lpstr>LSD</vt:lpstr>
      <vt:lpstr>LSD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Filipe Andrade Diniz</dc:creator>
  <cp:lastModifiedBy>Valteir</cp:lastModifiedBy>
  <cp:revision>40</cp:revision>
  <dcterms:created xsi:type="dcterms:W3CDTF">2015-04-28T17:18:46Z</dcterms:created>
  <dcterms:modified xsi:type="dcterms:W3CDTF">2015-11-05T04:03:19Z</dcterms:modified>
</cp:coreProperties>
</file>