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772400" cy="1066800"/>
          </a:xfrm>
        </p:spPr>
        <p:txBody>
          <a:bodyPr/>
          <a:lstStyle/>
          <a:p>
            <a:r>
              <a:rPr lang="en-US" dirty="0" smtClean="0"/>
              <a:t>1.  Claw hand is a sign of:	</a:t>
            </a:r>
            <a:endParaRPr lang="ar-EG" dirty="0"/>
          </a:p>
        </p:txBody>
      </p:sp>
      <p:sp>
        <p:nvSpPr>
          <p:cNvPr id="3" name="Subtitle 2"/>
          <p:cNvSpPr>
            <a:spLocks noGrp="1"/>
          </p:cNvSpPr>
          <p:nvPr>
            <p:ph type="subTitle" idx="1"/>
          </p:nvPr>
        </p:nvSpPr>
        <p:spPr>
          <a:xfrm>
            <a:off x="1600200" y="1752600"/>
            <a:ext cx="6400800" cy="1752600"/>
          </a:xfrm>
        </p:spPr>
        <p:txBody>
          <a:bodyPr>
            <a:noAutofit/>
          </a:bodyPr>
          <a:lstStyle/>
          <a:p>
            <a:pPr marL="514350" indent="-514350" algn="l">
              <a:buAutoNum type="alphaUcPeriod"/>
            </a:pPr>
            <a:r>
              <a:rPr lang="en-US" sz="2800" dirty="0" err="1" smtClean="0">
                <a:solidFill>
                  <a:schemeClr val="tx1"/>
                </a:solidFill>
                <a:latin typeface="+mj-lt"/>
                <a:ea typeface="+mj-ea"/>
                <a:cs typeface="+mj-cs"/>
              </a:rPr>
              <a:t>Ulnar</a:t>
            </a:r>
            <a:r>
              <a:rPr lang="en-US" sz="2800" dirty="0" smtClean="0">
                <a:solidFill>
                  <a:schemeClr val="tx1"/>
                </a:solidFill>
                <a:latin typeface="+mj-lt"/>
                <a:ea typeface="+mj-ea"/>
                <a:cs typeface="+mj-cs"/>
              </a:rPr>
              <a:t> nerve injury</a:t>
            </a:r>
          </a:p>
          <a:p>
            <a:pPr marL="514350" indent="-514350" algn="l">
              <a:buAutoNum type="alphaUcPeriod"/>
            </a:pPr>
            <a:r>
              <a:rPr lang="en-US" sz="2800" dirty="0" smtClean="0">
                <a:solidFill>
                  <a:schemeClr val="tx1"/>
                </a:solidFill>
                <a:latin typeface="+mj-lt"/>
                <a:ea typeface="+mj-ea"/>
                <a:cs typeface="+mj-cs"/>
              </a:rPr>
              <a:t>Median nerve injury</a:t>
            </a:r>
          </a:p>
          <a:p>
            <a:pPr marL="514350" indent="-514350" algn="l">
              <a:buAutoNum type="alphaUcPeriod"/>
            </a:pPr>
            <a:r>
              <a:rPr lang="en-US" sz="2800" dirty="0" smtClean="0">
                <a:solidFill>
                  <a:schemeClr val="tx1"/>
                </a:solidFill>
                <a:latin typeface="+mj-lt"/>
                <a:ea typeface="+mj-ea"/>
                <a:cs typeface="+mj-cs"/>
              </a:rPr>
              <a:t>Radial nerve injury</a:t>
            </a:r>
          </a:p>
          <a:p>
            <a:pPr marL="514350" indent="-514350" algn="l">
              <a:buAutoNum type="alphaUcPeriod"/>
            </a:pPr>
            <a:r>
              <a:rPr lang="en-US" sz="2800" dirty="0" smtClean="0">
                <a:solidFill>
                  <a:schemeClr val="tx1"/>
                </a:solidFill>
                <a:latin typeface="+mj-lt"/>
                <a:ea typeface="+mj-ea"/>
                <a:cs typeface="+mj-cs"/>
              </a:rPr>
              <a:t>Posterior </a:t>
            </a:r>
            <a:r>
              <a:rPr lang="en-US" sz="2800" dirty="0" err="1" smtClean="0">
                <a:solidFill>
                  <a:schemeClr val="tx1"/>
                </a:solidFill>
                <a:latin typeface="+mj-lt"/>
                <a:ea typeface="+mj-ea"/>
                <a:cs typeface="+mj-cs"/>
              </a:rPr>
              <a:t>interosseous</a:t>
            </a:r>
            <a:r>
              <a:rPr lang="en-US" sz="2800" dirty="0" smtClean="0">
                <a:solidFill>
                  <a:schemeClr val="tx1"/>
                </a:solidFill>
                <a:latin typeface="+mj-lt"/>
                <a:ea typeface="+mj-ea"/>
                <a:cs typeface="+mj-cs"/>
              </a:rPr>
              <a:t> nerve injury</a:t>
            </a:r>
            <a:endParaRPr lang="ar-EG" sz="2800" dirty="0">
              <a:solidFill>
                <a:schemeClr val="tx1"/>
              </a:solidFill>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The most common cause of congenital hydrocephalus</a:t>
            </a:r>
            <a:endParaRPr lang="ar-EG" dirty="0"/>
          </a:p>
        </p:txBody>
      </p:sp>
      <p:sp>
        <p:nvSpPr>
          <p:cNvPr id="3" name="Content Placeholder 2"/>
          <p:cNvSpPr>
            <a:spLocks noGrp="1"/>
          </p:cNvSpPr>
          <p:nvPr>
            <p:ph idx="1"/>
          </p:nvPr>
        </p:nvSpPr>
        <p:spPr/>
        <p:txBody>
          <a:bodyPr/>
          <a:lstStyle/>
          <a:p>
            <a:r>
              <a:rPr lang="en-US" dirty="0" smtClean="0"/>
              <a:t>A. Neural tube defect</a:t>
            </a:r>
          </a:p>
          <a:p>
            <a:r>
              <a:rPr lang="en-US" dirty="0" smtClean="0"/>
              <a:t>B. </a:t>
            </a:r>
            <a:r>
              <a:rPr lang="en-US" dirty="0" err="1" smtClean="0"/>
              <a:t>Arachnoid</a:t>
            </a:r>
            <a:r>
              <a:rPr lang="en-US" dirty="0" smtClean="0"/>
              <a:t> cyst</a:t>
            </a:r>
          </a:p>
          <a:p>
            <a:r>
              <a:rPr lang="en-US" dirty="0" smtClean="0"/>
              <a:t>C. </a:t>
            </a:r>
            <a:r>
              <a:rPr lang="en-US" dirty="0" err="1" smtClean="0"/>
              <a:t>Aqueductal</a:t>
            </a:r>
            <a:r>
              <a:rPr lang="en-US" dirty="0" smtClean="0"/>
              <a:t> </a:t>
            </a:r>
            <a:r>
              <a:rPr lang="en-US" dirty="0" err="1" smtClean="0"/>
              <a:t>stenosis</a:t>
            </a:r>
            <a:endParaRPr lang="en-US" dirty="0" smtClean="0"/>
          </a:p>
          <a:p>
            <a:r>
              <a:rPr lang="en-US" dirty="0" smtClean="0"/>
              <a:t>D. </a:t>
            </a:r>
            <a:r>
              <a:rPr lang="en-US" dirty="0" err="1" smtClean="0"/>
              <a:t>Chiari</a:t>
            </a:r>
            <a:r>
              <a:rPr lang="en-US" dirty="0" smtClean="0"/>
              <a:t> malformation</a:t>
            </a:r>
            <a:endParaRPr lang="ar-E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229600" cy="1143000"/>
          </a:xfrm>
        </p:spPr>
        <p:txBody>
          <a:bodyPr>
            <a:noAutofit/>
          </a:bodyPr>
          <a:lstStyle/>
          <a:p>
            <a:pPr algn="l"/>
            <a:r>
              <a:rPr lang="en-US" sz="2400" dirty="0" smtClean="0"/>
              <a:t>3. Case:</a:t>
            </a:r>
            <a:br>
              <a:rPr lang="en-US" sz="2400" dirty="0" smtClean="0"/>
            </a:br>
            <a:r>
              <a:rPr lang="en-US" sz="2400" dirty="0" smtClean="0"/>
              <a:t>36 year old male presented to the ER after MVA with left </a:t>
            </a:r>
            <a:r>
              <a:rPr lang="en-US" sz="2400" dirty="0" err="1" smtClean="0"/>
              <a:t>hemiparesis</a:t>
            </a:r>
            <a:r>
              <a:rPr lang="en-US" sz="2400" dirty="0" smtClean="0"/>
              <a:t> and unequal pupil patient was confused on history from his friend he lost consciousness for few minutes then regained consciousness for like an hour then started to deteriorate again, the most likely diagnosis is:</a:t>
            </a:r>
            <a:endParaRPr lang="ar-EG" sz="2400" dirty="0"/>
          </a:p>
        </p:txBody>
      </p:sp>
      <p:sp>
        <p:nvSpPr>
          <p:cNvPr id="3" name="Content Placeholder 2"/>
          <p:cNvSpPr>
            <a:spLocks noGrp="1"/>
          </p:cNvSpPr>
          <p:nvPr>
            <p:ph idx="1"/>
          </p:nvPr>
        </p:nvSpPr>
        <p:spPr>
          <a:xfrm>
            <a:off x="228600" y="3200400"/>
            <a:ext cx="8305800" cy="1858963"/>
          </a:xfrm>
        </p:spPr>
        <p:txBody>
          <a:bodyPr>
            <a:normAutofit/>
          </a:bodyPr>
          <a:lstStyle/>
          <a:p>
            <a:r>
              <a:rPr lang="en-US" sz="2000" dirty="0" smtClean="0"/>
              <a:t>A. Subdural hematoma</a:t>
            </a:r>
          </a:p>
          <a:p>
            <a:r>
              <a:rPr lang="en-US" sz="2000" dirty="0" err="1" smtClean="0"/>
              <a:t>B.Diffuse</a:t>
            </a:r>
            <a:r>
              <a:rPr lang="en-US" sz="2000" dirty="0" smtClean="0"/>
              <a:t> axonal injury</a:t>
            </a:r>
          </a:p>
          <a:p>
            <a:r>
              <a:rPr lang="en-US" sz="2000" dirty="0" smtClean="0"/>
              <a:t>C. Brain contusion</a:t>
            </a:r>
          </a:p>
          <a:p>
            <a:r>
              <a:rPr lang="en-US" sz="2000" dirty="0" err="1" smtClean="0"/>
              <a:t>D.Extradural</a:t>
            </a:r>
            <a:r>
              <a:rPr lang="en-US" sz="2000" dirty="0" smtClean="0"/>
              <a:t> hematoma</a:t>
            </a:r>
            <a:endParaRPr lang="ar-EG"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smtClean="0"/>
              <a:t>4. Getting which of the following supplements before and during pregnancy prevents most neural tube defects?</a:t>
            </a:r>
            <a:endParaRPr lang="ar-EG" sz="2800" dirty="0"/>
          </a:p>
        </p:txBody>
      </p:sp>
      <p:sp>
        <p:nvSpPr>
          <p:cNvPr id="3" name="Content Placeholder 2"/>
          <p:cNvSpPr>
            <a:spLocks noGrp="1"/>
          </p:cNvSpPr>
          <p:nvPr>
            <p:ph idx="1"/>
          </p:nvPr>
        </p:nvSpPr>
        <p:spPr>
          <a:xfrm>
            <a:off x="457200" y="2057401"/>
            <a:ext cx="8229600" cy="2895600"/>
          </a:xfrm>
        </p:spPr>
        <p:txBody>
          <a:bodyPr>
            <a:normAutofit/>
          </a:bodyPr>
          <a:lstStyle/>
          <a:p>
            <a:r>
              <a:rPr lang="en-US" sz="2800" dirty="0" smtClean="0"/>
              <a:t>A. Thiamine</a:t>
            </a:r>
          </a:p>
          <a:p>
            <a:r>
              <a:rPr lang="en-US" sz="2800" dirty="0" smtClean="0"/>
              <a:t>B. Vitamin B12</a:t>
            </a:r>
          </a:p>
          <a:p>
            <a:r>
              <a:rPr lang="en-US" sz="2800" dirty="0" smtClean="0"/>
              <a:t>C. Folic acid</a:t>
            </a:r>
          </a:p>
          <a:p>
            <a:r>
              <a:rPr lang="en-US" sz="2800" dirty="0" smtClean="0"/>
              <a:t>D. Vitamin C</a:t>
            </a:r>
            <a:endParaRPr lang="ar-EG"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5. Ape hand deformity is denoting which nerve injury?</a:t>
            </a:r>
            <a:endParaRPr lang="ar-EG" dirty="0"/>
          </a:p>
        </p:txBody>
      </p:sp>
      <p:sp>
        <p:nvSpPr>
          <p:cNvPr id="3" name="Content Placeholder 2"/>
          <p:cNvSpPr>
            <a:spLocks noGrp="1"/>
          </p:cNvSpPr>
          <p:nvPr>
            <p:ph idx="1"/>
          </p:nvPr>
        </p:nvSpPr>
        <p:spPr>
          <a:xfrm>
            <a:off x="457200" y="1905000"/>
            <a:ext cx="8229600" cy="4525963"/>
          </a:xfrm>
        </p:spPr>
        <p:txBody>
          <a:bodyPr/>
          <a:lstStyle/>
          <a:p>
            <a:r>
              <a:rPr lang="en-US" dirty="0" smtClean="0"/>
              <a:t>A. </a:t>
            </a:r>
            <a:r>
              <a:rPr lang="en-US" dirty="0" err="1" smtClean="0"/>
              <a:t>Ulnar</a:t>
            </a:r>
            <a:r>
              <a:rPr lang="en-US" dirty="0" smtClean="0"/>
              <a:t> nerve</a:t>
            </a:r>
          </a:p>
          <a:p>
            <a:r>
              <a:rPr lang="en-US" dirty="0" smtClean="0"/>
              <a:t>B. Median nerve </a:t>
            </a:r>
          </a:p>
          <a:p>
            <a:r>
              <a:rPr lang="en-US" dirty="0" smtClean="0"/>
              <a:t>C. Radial nerve </a:t>
            </a:r>
          </a:p>
          <a:p>
            <a:r>
              <a:rPr lang="en-US" dirty="0" smtClean="0"/>
              <a:t>D. Anterior </a:t>
            </a:r>
            <a:r>
              <a:rPr lang="en-US" dirty="0" err="1" smtClean="0"/>
              <a:t>interosseous</a:t>
            </a:r>
            <a:endParaRPr lang="ar-EG"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125</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1.  Claw hand is a sign of: </vt:lpstr>
      <vt:lpstr>2. The most common cause of congenital hydrocephalus</vt:lpstr>
      <vt:lpstr>3. Case: 36 year old male presented to the ER after MVA with left hemiparesis and unequal pupil patient was confused on history from his friend he lost consciousness for few minutes then regained consciousness for like an hour then started to deteriorate again, the most likely diagnosis is:</vt:lpstr>
      <vt:lpstr>4. Getting which of the following supplements before and during pregnancy prevents most neural tube defects?</vt:lpstr>
      <vt:lpstr>5. Ape hand deformity is denoting which nerve injury?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Claw hand is a sign of: </dc:title>
  <dc:creator>lap to lap</dc:creator>
  <cp:lastModifiedBy>lap to lap</cp:lastModifiedBy>
  <cp:revision>3</cp:revision>
  <dcterms:created xsi:type="dcterms:W3CDTF">2006-08-16T00:00:00Z</dcterms:created>
  <dcterms:modified xsi:type="dcterms:W3CDTF">2018-06-07T20:31:44Z</dcterms:modified>
</cp:coreProperties>
</file>