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9413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8852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0407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7928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9285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2029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0042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704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29397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6222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5329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1EA66-5F18-41AE-AE49-06AEB4C402C5}" type="datetimeFigureOut">
              <a:rPr lang="es-CL" smtClean="0"/>
              <a:t>17-03-2014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930F-1FF5-4DBA-9D4A-CBDC9B28B750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3623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9600" dirty="0" smtClean="0"/>
              <a:t>Literatura</a:t>
            </a:r>
            <a:endParaRPr lang="es-CL" sz="9600" dirty="0"/>
          </a:p>
        </p:txBody>
      </p:sp>
    </p:spTree>
    <p:extLst>
      <p:ext uri="{BB962C8B-B14F-4D97-AF65-F5344CB8AC3E}">
        <p14:creationId xmlns:p14="http://schemas.microsoft.com/office/powerpoint/2010/main" val="33196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Ficción literaria</a:t>
            </a:r>
            <a:endParaRPr lang="es-CL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u="sng" dirty="0" smtClean="0"/>
              <a:t>Carácter ficcional de la Literatura</a:t>
            </a:r>
            <a:r>
              <a:rPr lang="es-ES" dirty="0" smtClean="0"/>
              <a:t>: La </a:t>
            </a:r>
            <a:r>
              <a:rPr lang="es-ES" b="1" dirty="0" smtClean="0"/>
              <a:t>literatura</a:t>
            </a:r>
            <a:r>
              <a:rPr lang="es-ES" dirty="0" smtClean="0"/>
              <a:t> existe en nuestra realidad como un </a:t>
            </a:r>
            <a:r>
              <a:rPr lang="es-ES" b="1" dirty="0" smtClean="0"/>
              <a:t>importante elemento de la red cultural</a:t>
            </a:r>
            <a:r>
              <a:rPr lang="es-ES" dirty="0" smtClean="0"/>
              <a:t> que los seres humanos hemos construido.</a:t>
            </a:r>
          </a:p>
          <a:p>
            <a:pPr marL="0" indent="0">
              <a:buNone/>
            </a:pPr>
            <a:r>
              <a:rPr lang="es-ES" dirty="0" smtClean="0"/>
              <a:t>Además la </a:t>
            </a:r>
            <a:r>
              <a:rPr lang="es-ES" b="1" dirty="0" smtClean="0"/>
              <a:t>literatura</a:t>
            </a:r>
            <a:r>
              <a:rPr lang="es-ES" dirty="0" smtClean="0"/>
              <a:t> existe como un </a:t>
            </a:r>
            <a:r>
              <a:rPr lang="es-ES" b="1" dirty="0" smtClean="0"/>
              <a:t>circulo imaginario</a:t>
            </a:r>
            <a:r>
              <a:rPr lang="es-ES" dirty="0" smtClean="0"/>
              <a:t> creado a partir de un pacto de lectura entre emisor y receptor. Esta convención permite creer que lo que se dice en el texto es valido para la realidad que allí se inventa y no se corresponde  necesariamente con los referentes reales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4645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just">
              <a:buNone/>
            </a:pPr>
            <a:r>
              <a:rPr lang="es-ES" u="sng" dirty="0" smtClean="0"/>
              <a:t>Ficción Literaria</a:t>
            </a:r>
            <a:r>
              <a:rPr lang="es-ES" dirty="0" smtClean="0"/>
              <a:t>: Llamamos </a:t>
            </a:r>
            <a:r>
              <a:rPr lang="es-ES" b="1" dirty="0" smtClean="0"/>
              <a:t>ficción</a:t>
            </a:r>
            <a:r>
              <a:rPr lang="es-ES" dirty="0" smtClean="0"/>
              <a:t> al resultado de </a:t>
            </a:r>
            <a:r>
              <a:rPr lang="es-ES" b="1" dirty="0" smtClean="0"/>
              <a:t>construir un mundo a través del lenguaje. </a:t>
            </a:r>
            <a:r>
              <a:rPr lang="es-ES" dirty="0" smtClean="0"/>
              <a:t>Así, el autor puede dar vida a situaciones que no necesitan  verificación en el mundo real.</a:t>
            </a:r>
          </a:p>
          <a:p>
            <a:pPr marL="0" indent="0" algn="just">
              <a:buNone/>
            </a:pPr>
            <a:r>
              <a:rPr lang="es-ES" dirty="0" smtClean="0"/>
              <a:t>El termino </a:t>
            </a:r>
            <a:r>
              <a:rPr lang="es-ES" b="1" dirty="0" smtClean="0"/>
              <a:t>ficticio</a:t>
            </a:r>
            <a:r>
              <a:rPr lang="es-ES" dirty="0" smtClean="0"/>
              <a:t> se utiliza como sinónimo de falso y engañoso. Ello no se aplica a la literatura, pues un carácter ficcional no implica falsedad, sino </a:t>
            </a:r>
            <a:r>
              <a:rPr lang="es-ES" b="1" dirty="0" smtClean="0"/>
              <a:t>creación</a:t>
            </a:r>
            <a:r>
              <a:rPr lang="es-ES" dirty="0" smtClean="0"/>
              <a:t>. La literatura presenta un mundo ficticio, pero no falso.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356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s-ES" dirty="0" smtClean="0"/>
              <a:t>Situación comunicativa ficticia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" dirty="0" smtClean="0"/>
              <a:t>En literatura, los personajes e historias contadas no necesariamente han existido en la realidad.</a:t>
            </a:r>
          </a:p>
          <a:p>
            <a:pPr algn="just"/>
            <a:r>
              <a:rPr lang="es-ES" dirty="0" smtClean="0"/>
              <a:t>La obra literaria es autónoma y construye mundos imaginarios que funcionan según sus propias leyes</a:t>
            </a:r>
          </a:p>
          <a:p>
            <a:pPr algn="just"/>
            <a:r>
              <a:rPr lang="es-ES" dirty="0" smtClean="0"/>
              <a:t>El escritor inventa situaciones y personajes, pero también un emisor ficticio (Narrador, en el caso del genero narrativo)</a:t>
            </a:r>
          </a:p>
          <a:p>
            <a:pPr algn="just"/>
            <a:r>
              <a:rPr lang="es-ES" dirty="0" smtClean="0"/>
              <a:t>El narrador posee un punto de vista, que se proyecta en forma de narrar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820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743908" y="764704"/>
            <a:ext cx="1656184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Mensaje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923167" y="764704"/>
            <a:ext cx="1656184" cy="7200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Emisor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660232" y="764704"/>
            <a:ext cx="1656184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Receptor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923167" y="2825762"/>
            <a:ext cx="1656184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Autor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743908" y="2824127"/>
            <a:ext cx="165618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Obra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660232" y="2824127"/>
            <a:ext cx="1656184" cy="72008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Lector real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815155" y="4365104"/>
            <a:ext cx="1872208" cy="15841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Narrador</a:t>
            </a:r>
          </a:p>
          <a:p>
            <a:pPr algn="ctr"/>
            <a:r>
              <a:rPr lang="es-ES" sz="2400" b="1" dirty="0" smtClean="0"/>
              <a:t>Hablante lirico</a:t>
            </a:r>
          </a:p>
          <a:p>
            <a:pPr algn="ctr"/>
            <a:r>
              <a:rPr lang="es-ES" sz="2400" b="1" dirty="0" smtClean="0"/>
              <a:t>Personajes</a:t>
            </a:r>
            <a:endParaRPr lang="es-CL" sz="2400" b="1" dirty="0"/>
          </a:p>
        </p:txBody>
      </p:sp>
      <p:sp>
        <p:nvSpPr>
          <p:cNvPr id="19" name="18 Rectángulo"/>
          <p:cNvSpPr/>
          <p:nvPr/>
        </p:nvSpPr>
        <p:spPr>
          <a:xfrm>
            <a:off x="3743908" y="4797152"/>
            <a:ext cx="165618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Mensaje</a:t>
            </a:r>
            <a:endParaRPr lang="es-CL" b="1" dirty="0"/>
          </a:p>
        </p:txBody>
      </p:sp>
      <p:sp>
        <p:nvSpPr>
          <p:cNvPr id="20" name="19 Rectángulo"/>
          <p:cNvSpPr/>
          <p:nvPr/>
        </p:nvSpPr>
        <p:spPr>
          <a:xfrm>
            <a:off x="6426206" y="4743146"/>
            <a:ext cx="2124236" cy="828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Lector ficticio</a:t>
            </a:r>
            <a:endParaRPr lang="es-CL" sz="2400" b="1" dirty="0"/>
          </a:p>
        </p:txBody>
      </p:sp>
      <p:cxnSp>
        <p:nvCxnSpPr>
          <p:cNvPr id="22" name="21 Conector recto de flecha"/>
          <p:cNvCxnSpPr>
            <a:stCxn id="13" idx="3"/>
            <a:endCxn id="4" idx="1"/>
          </p:cNvCxnSpPr>
          <p:nvPr/>
        </p:nvCxnSpPr>
        <p:spPr>
          <a:xfrm>
            <a:off x="2579351" y="1124744"/>
            <a:ext cx="116455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81" idx="2"/>
            <a:endCxn id="19" idx="0"/>
          </p:cNvCxnSpPr>
          <p:nvPr/>
        </p:nvCxnSpPr>
        <p:spPr>
          <a:xfrm>
            <a:off x="4572000" y="3992845"/>
            <a:ext cx="0" cy="8043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18" idx="3"/>
            <a:endCxn id="19" idx="1"/>
          </p:cNvCxnSpPr>
          <p:nvPr/>
        </p:nvCxnSpPr>
        <p:spPr>
          <a:xfrm>
            <a:off x="2687363" y="5157192"/>
            <a:ext cx="105654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9" idx="3"/>
            <a:endCxn id="20" idx="1"/>
          </p:cNvCxnSpPr>
          <p:nvPr/>
        </p:nvCxnSpPr>
        <p:spPr>
          <a:xfrm>
            <a:off x="5400092" y="5157192"/>
            <a:ext cx="102611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15" idx="2"/>
            <a:endCxn id="18" idx="0"/>
          </p:cNvCxnSpPr>
          <p:nvPr/>
        </p:nvCxnSpPr>
        <p:spPr>
          <a:xfrm>
            <a:off x="1751259" y="3545842"/>
            <a:ext cx="0" cy="819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4" idx="2"/>
            <a:endCxn id="78" idx="0"/>
          </p:cNvCxnSpPr>
          <p:nvPr/>
        </p:nvCxnSpPr>
        <p:spPr>
          <a:xfrm>
            <a:off x="4572000" y="1484784"/>
            <a:ext cx="0" cy="8657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13" idx="2"/>
            <a:endCxn id="15" idx="0"/>
          </p:cNvCxnSpPr>
          <p:nvPr/>
        </p:nvCxnSpPr>
        <p:spPr>
          <a:xfrm>
            <a:off x="1751259" y="1484784"/>
            <a:ext cx="0" cy="13409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15" idx="3"/>
            <a:endCxn id="16" idx="1"/>
          </p:cNvCxnSpPr>
          <p:nvPr/>
        </p:nvCxnSpPr>
        <p:spPr>
          <a:xfrm flipV="1">
            <a:off x="2579351" y="3184167"/>
            <a:ext cx="1164557" cy="16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6" idx="3"/>
            <a:endCxn id="17" idx="1"/>
          </p:cNvCxnSpPr>
          <p:nvPr/>
        </p:nvCxnSpPr>
        <p:spPr>
          <a:xfrm>
            <a:off x="5400092" y="3184167"/>
            <a:ext cx="12601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4" idx="3"/>
            <a:endCxn id="14" idx="1"/>
          </p:cNvCxnSpPr>
          <p:nvPr/>
        </p:nvCxnSpPr>
        <p:spPr>
          <a:xfrm>
            <a:off x="5400092" y="1124744"/>
            <a:ext cx="12601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77 Rectángulo"/>
          <p:cNvSpPr/>
          <p:nvPr/>
        </p:nvSpPr>
        <p:spPr>
          <a:xfrm>
            <a:off x="3743908" y="2350515"/>
            <a:ext cx="1656184" cy="4752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Mundo real</a:t>
            </a:r>
            <a:endParaRPr lang="es-CL" dirty="0"/>
          </a:p>
        </p:txBody>
      </p:sp>
      <p:sp>
        <p:nvSpPr>
          <p:cNvPr id="81" name="80 Rectángulo"/>
          <p:cNvSpPr/>
          <p:nvPr/>
        </p:nvSpPr>
        <p:spPr>
          <a:xfrm>
            <a:off x="3743908" y="3545842"/>
            <a:ext cx="1656184" cy="4470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Mundo ficticio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356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246</Words>
  <Application>Microsoft Office PowerPoint</Application>
  <PresentationFormat>Presentación en pantalla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Literatura</vt:lpstr>
      <vt:lpstr>Ficción literaria</vt:lpstr>
      <vt:lpstr>Presentación de PowerPoint</vt:lpstr>
      <vt:lpstr>Situación comunicativa ficticia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Cricho</dc:creator>
  <cp:lastModifiedBy>Cricho</cp:lastModifiedBy>
  <cp:revision>25</cp:revision>
  <dcterms:created xsi:type="dcterms:W3CDTF">2014-03-17T21:23:46Z</dcterms:created>
  <dcterms:modified xsi:type="dcterms:W3CDTF">2014-03-18T00:53:46Z</dcterms:modified>
</cp:coreProperties>
</file>